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0"/>
  </p:notesMasterIdLst>
  <p:handoutMasterIdLst>
    <p:handoutMasterId r:id="rId21"/>
  </p:handoutMasterIdLst>
  <p:sldIdLst>
    <p:sldId id="311" r:id="rId3"/>
    <p:sldId id="334" r:id="rId4"/>
    <p:sldId id="340" r:id="rId5"/>
    <p:sldId id="341" r:id="rId6"/>
    <p:sldId id="313" r:id="rId7"/>
    <p:sldId id="316" r:id="rId8"/>
    <p:sldId id="332" r:id="rId9"/>
    <p:sldId id="343" r:id="rId10"/>
    <p:sldId id="317" r:id="rId11"/>
    <p:sldId id="318" r:id="rId12"/>
    <p:sldId id="321" r:id="rId13"/>
    <p:sldId id="333" r:id="rId14"/>
    <p:sldId id="319" r:id="rId15"/>
    <p:sldId id="320" r:id="rId16"/>
    <p:sldId id="322" r:id="rId17"/>
    <p:sldId id="335" r:id="rId18"/>
    <p:sldId id="312" r:id="rId19"/>
  </p:sldIdLst>
  <p:sldSz cx="9906000" cy="6858000" type="A4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666699"/>
    <a:srgbClr val="000066"/>
    <a:srgbClr val="0000CC"/>
    <a:srgbClr val="008000"/>
    <a:srgbClr val="114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9" autoAdjust="0"/>
    <p:restoredTop sz="86545" autoAdjust="0"/>
  </p:normalViewPr>
  <p:slideViewPr>
    <p:cSldViewPr>
      <p:cViewPr varScale="1">
        <p:scale>
          <a:sx n="89" d="100"/>
          <a:sy n="89" d="100"/>
        </p:scale>
        <p:origin x="1675" y="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18" y="1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90SR0008.Konet.se\users$\ba174\NorFor\Dyr%20i%20vekst\Diagram%20till%20Anders%20fr&#229;n%20Maria%2020080123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94236926360726"/>
          <c:y val="0.25340136054421769"/>
          <c:w val="0.58164354322305234"/>
          <c:h val="0.527210884353741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NorFor </c:v>
                </c:pt>
              </c:strCache>
            </c:strRef>
          </c:tx>
          <c:spPr>
            <a:ln w="14116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Sheet1!$A$2:$A$8</c:f>
              <c:numCache>
                <c:formatCode>0.0</c:formatCode>
                <c:ptCount val="7"/>
                <c:pt idx="0">
                  <c:v>7.5</c:v>
                </c:pt>
                <c:pt idx="1">
                  <c:v>10</c:v>
                </c:pt>
                <c:pt idx="2">
                  <c:v>12.5</c:v>
                </c:pt>
                <c:pt idx="3">
                  <c:v>15</c:v>
                </c:pt>
                <c:pt idx="4">
                  <c:v>17.5</c:v>
                </c:pt>
                <c:pt idx="5">
                  <c:v>20</c:v>
                </c:pt>
                <c:pt idx="6">
                  <c:v>22.5</c:v>
                </c:pt>
              </c:numCache>
            </c:numRef>
          </c:xVal>
          <c:yVal>
            <c:numRef>
              <c:f>Sheet1!$B$2:$B$8</c:f>
              <c:numCache>
                <c:formatCode>0.00</c:formatCode>
                <c:ptCount val="7"/>
                <c:pt idx="0">
                  <c:v>7.59</c:v>
                </c:pt>
                <c:pt idx="1">
                  <c:v>7.31</c:v>
                </c:pt>
                <c:pt idx="2" formatCode="0.000">
                  <c:v>7.1</c:v>
                </c:pt>
                <c:pt idx="3">
                  <c:v>6.9320000000000004</c:v>
                </c:pt>
                <c:pt idx="4">
                  <c:v>6.83</c:v>
                </c:pt>
                <c:pt idx="5">
                  <c:v>6.76</c:v>
                </c:pt>
                <c:pt idx="6">
                  <c:v>6.69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AAT-systemet</c:v>
                </c:pt>
              </c:strCache>
            </c:strRef>
          </c:tx>
          <c:spPr>
            <a:ln w="14116">
              <a:solidFill>
                <a:srgbClr val="333399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Sheet1!$A$2:$A$8</c:f>
              <c:numCache>
                <c:formatCode>0.0</c:formatCode>
                <c:ptCount val="7"/>
                <c:pt idx="0">
                  <c:v>7.5</c:v>
                </c:pt>
                <c:pt idx="1">
                  <c:v>10</c:v>
                </c:pt>
                <c:pt idx="2">
                  <c:v>12.5</c:v>
                </c:pt>
                <c:pt idx="3">
                  <c:v>15</c:v>
                </c:pt>
                <c:pt idx="4">
                  <c:v>17.5</c:v>
                </c:pt>
                <c:pt idx="5">
                  <c:v>20</c:v>
                </c:pt>
                <c:pt idx="6">
                  <c:v>22.5</c:v>
                </c:pt>
              </c:numCache>
            </c:numRef>
          </c:xVal>
          <c:yVal>
            <c:numRef>
              <c:f>Sheet1!$C$2:$C$8</c:f>
              <c:numCache>
                <c:formatCode>0.00</c:formatCode>
                <c:ptCount val="7"/>
                <c:pt idx="0">
                  <c:v>6.9</c:v>
                </c:pt>
                <c:pt idx="1">
                  <c:v>6.9</c:v>
                </c:pt>
                <c:pt idx="2">
                  <c:v>6.9</c:v>
                </c:pt>
                <c:pt idx="3">
                  <c:v>6.9</c:v>
                </c:pt>
                <c:pt idx="4">
                  <c:v>6.9</c:v>
                </c:pt>
                <c:pt idx="5">
                  <c:v>6.9</c:v>
                </c:pt>
                <c:pt idx="6">
                  <c:v>6.9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7154856"/>
        <c:axId val="589209768"/>
      </c:scatterChart>
      <c:valAx>
        <c:axId val="677154856"/>
        <c:scaling>
          <c:orientation val="minMax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 sz="202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Foderintag, kg TS/dag</a:t>
                </a:r>
              </a:p>
            </c:rich>
          </c:tx>
          <c:layout>
            <c:manualLayout>
              <c:xMode val="edge"/>
              <c:yMode val="edge"/>
              <c:x val="0.29882605991616318"/>
              <c:y val="0.87925173253758226"/>
            </c:manualLayout>
          </c:layout>
          <c:overlay val="0"/>
          <c:spPr>
            <a:noFill/>
            <a:ln w="28231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5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2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89209768"/>
        <c:crosses val="autoZero"/>
        <c:crossBetween val="midCat"/>
        <c:majorUnit val="2.5"/>
      </c:valAx>
      <c:valAx>
        <c:axId val="589209768"/>
        <c:scaling>
          <c:orientation val="minMax"/>
          <c:max val="7.8"/>
          <c:min val="6.5"/>
        </c:scaling>
        <c:delete val="0"/>
        <c:axPos val="l"/>
        <c:title>
          <c:tx>
            <c:rich>
              <a:bodyPr/>
              <a:lstStyle/>
              <a:p>
                <a:pPr>
                  <a:defRPr sz="202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MJ per kg TS</a:t>
                </a:r>
              </a:p>
            </c:rich>
          </c:tx>
          <c:layout>
            <c:manualLayout>
              <c:xMode val="edge"/>
              <c:yMode val="edge"/>
              <c:x val="3.4151539440803437E-2"/>
              <c:y val="0.38775516131023041"/>
            </c:manualLayout>
          </c:layout>
          <c:overlay val="0"/>
          <c:spPr>
            <a:noFill/>
            <a:ln w="28231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5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2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677154856"/>
        <c:crosses val="autoZero"/>
        <c:crossBetween val="midCat"/>
        <c:majorUnit val="0.3"/>
        <c:minorUnit val="0.2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64674493532619803"/>
          <c:y val="0.86734697581889397"/>
          <c:w val="0.14194234702698094"/>
          <c:h val="7.9932041689809497E-2"/>
        </c:manualLayout>
      </c:layout>
      <c:overlay val="0"/>
      <c:spPr>
        <a:solidFill>
          <a:schemeClr val="bg1"/>
        </a:solidFill>
        <a:ln w="3529">
          <a:solidFill>
            <a:schemeClr val="tx1"/>
          </a:solidFill>
          <a:prstDash val="solid"/>
        </a:ln>
      </c:spPr>
      <c:txPr>
        <a:bodyPr/>
        <a:lstStyle/>
        <a:p>
          <a:pPr>
            <a:defRPr sz="11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3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245657568238212"/>
          <c:y val="3.9848197343453511E-2"/>
          <c:w val="0.794044665012407"/>
          <c:h val="0.760910815939278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AAT, NorFor</c:v>
                </c:pt>
              </c:strCache>
            </c:strRef>
          </c:tx>
          <c:spPr>
            <a:ln w="40822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Sheet1!$A$2:$A$8</c:f>
              <c:numCache>
                <c:formatCode>0.0</c:formatCode>
                <c:ptCount val="7"/>
                <c:pt idx="0">
                  <c:v>7.5</c:v>
                </c:pt>
                <c:pt idx="1">
                  <c:v>10</c:v>
                </c:pt>
                <c:pt idx="2">
                  <c:v>12.5</c:v>
                </c:pt>
                <c:pt idx="3">
                  <c:v>15</c:v>
                </c:pt>
                <c:pt idx="4">
                  <c:v>17.5</c:v>
                </c:pt>
                <c:pt idx="5">
                  <c:v>20</c:v>
                </c:pt>
                <c:pt idx="6">
                  <c:v>22.5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56.8</c:v>
                </c:pt>
                <c:pt idx="1">
                  <c:v>72.900000000000006</c:v>
                </c:pt>
                <c:pt idx="2">
                  <c:v>82.2</c:v>
                </c:pt>
                <c:pt idx="3">
                  <c:v>89</c:v>
                </c:pt>
                <c:pt idx="4">
                  <c:v>95.7</c:v>
                </c:pt>
                <c:pt idx="5">
                  <c:v>101.1</c:v>
                </c:pt>
                <c:pt idx="6">
                  <c:v>104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AAT-systemet</c:v>
                </c:pt>
              </c:strCache>
            </c:strRef>
          </c:tx>
          <c:spPr>
            <a:ln w="40822">
              <a:solidFill>
                <a:srgbClr val="00008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Sheet1!$A$2:$A$8</c:f>
              <c:numCache>
                <c:formatCode>0.0</c:formatCode>
                <c:ptCount val="7"/>
                <c:pt idx="0">
                  <c:v>7.5</c:v>
                </c:pt>
                <c:pt idx="1">
                  <c:v>10</c:v>
                </c:pt>
                <c:pt idx="2">
                  <c:v>12.5</c:v>
                </c:pt>
                <c:pt idx="3">
                  <c:v>15</c:v>
                </c:pt>
                <c:pt idx="4">
                  <c:v>17.5</c:v>
                </c:pt>
                <c:pt idx="5">
                  <c:v>20</c:v>
                </c:pt>
                <c:pt idx="6">
                  <c:v>22.5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84.5</c:v>
                </c:pt>
                <c:pt idx="1">
                  <c:v>84.5</c:v>
                </c:pt>
                <c:pt idx="2">
                  <c:v>84.5</c:v>
                </c:pt>
                <c:pt idx="3">
                  <c:v>84.5</c:v>
                </c:pt>
                <c:pt idx="4">
                  <c:v>84.5</c:v>
                </c:pt>
                <c:pt idx="5">
                  <c:v>84.5</c:v>
                </c:pt>
                <c:pt idx="6">
                  <c:v>84.5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9210552"/>
        <c:axId val="589210944"/>
      </c:scatterChart>
      <c:valAx>
        <c:axId val="589210552"/>
        <c:scaling>
          <c:orientation val="minMax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 sz="1929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Foderintag, kg TS/dag</a:t>
                </a:r>
              </a:p>
            </c:rich>
          </c:tx>
          <c:layout>
            <c:manualLayout>
              <c:xMode val="edge"/>
              <c:yMode val="edge"/>
              <c:x val="0.41439206612331353"/>
              <c:y val="0.9070209510030327"/>
            </c:manualLayout>
          </c:layout>
          <c:overlay val="0"/>
          <c:spPr>
            <a:noFill/>
            <a:ln w="27215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4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89210944"/>
        <c:crosses val="autoZero"/>
        <c:crossBetween val="midCat"/>
        <c:majorUnit val="2.5"/>
      </c:valAx>
      <c:valAx>
        <c:axId val="589210944"/>
        <c:scaling>
          <c:orientation val="minMax"/>
          <c:min val="40"/>
        </c:scaling>
        <c:delete val="0"/>
        <c:axPos val="l"/>
        <c:title>
          <c:tx>
            <c:rich>
              <a:bodyPr/>
              <a:lstStyle/>
              <a:p>
                <a:pPr>
                  <a:defRPr sz="1929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AAT, g/kg TS</a:t>
                </a:r>
              </a:p>
            </c:rich>
          </c:tx>
          <c:layout>
            <c:manualLayout>
              <c:xMode val="edge"/>
              <c:yMode val="edge"/>
              <c:x val="3.5980107749689183E-2"/>
              <c:y val="0.27514222382979514"/>
            </c:manualLayout>
          </c:layout>
          <c:overlay val="0"/>
          <c:spPr>
            <a:noFill/>
            <a:ln w="2721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4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89210552"/>
        <c:crosses val="autoZero"/>
        <c:crossBetween val="midCat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861042040797532"/>
          <c:y val="4.1745638685623664E-2"/>
          <c:w val="0.33622830040981716"/>
          <c:h val="0.10626192927297515"/>
        </c:manualLayout>
      </c:layout>
      <c:overlay val="0"/>
      <c:spPr>
        <a:solidFill>
          <a:schemeClr val="bg1"/>
        </a:solidFill>
        <a:ln w="3402">
          <a:solidFill>
            <a:schemeClr val="tx1"/>
          </a:solidFill>
          <a:prstDash val="solid"/>
        </a:ln>
      </c:spPr>
      <c:txPr>
        <a:bodyPr/>
        <a:lstStyle/>
        <a:p>
          <a:pPr>
            <a:defRPr sz="137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2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80708661417323"/>
          <c:y val="7.4168124817731121E-2"/>
          <c:w val="0.75387797311272065"/>
          <c:h val="0.71355932203390005"/>
        </c:manualLayout>
      </c:layout>
      <c:scatterChart>
        <c:scatterStyle val="lineMarker"/>
        <c:varyColors val="0"/>
        <c:ser>
          <c:idx val="1"/>
          <c:order val="0"/>
          <c:tx>
            <c:strRef>
              <c:f>grunddata!$L$6</c:f>
              <c:strCache>
                <c:ptCount val="1"/>
                <c:pt idx="0">
                  <c:v>ungdjur</c:v>
                </c:pt>
              </c:strCache>
            </c:strRef>
          </c:tx>
          <c:spPr>
            <a:ln w="38100">
              <a:solidFill>
                <a:srgbClr val="92D05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92D05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grunddata!$J$7:$J$27</c:f>
              <c:numCache>
                <c:formatCode>General</c:formatCode>
                <c:ptCount val="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1.7000000000000013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</c:numCache>
            </c:numRef>
          </c:xVal>
          <c:yVal>
            <c:numRef>
              <c:f>grunddata!$L$7:$L$27</c:f>
              <c:numCache>
                <c:formatCode>0.000</c:formatCode>
                <c:ptCount val="21"/>
                <c:pt idx="0">
                  <c:v>0.99484861089011911</c:v>
                </c:pt>
                <c:pt idx="1">
                  <c:v>0.99109221363111311</c:v>
                </c:pt>
                <c:pt idx="2">
                  <c:v>0.98418343974999256</c:v>
                </c:pt>
                <c:pt idx="3">
                  <c:v>0.97169030740761564</c:v>
                </c:pt>
                <c:pt idx="4">
                  <c:v>0.9497761867058685</c:v>
                </c:pt>
                <c:pt idx="5">
                  <c:v>0.91331328517060273</c:v>
                </c:pt>
                <c:pt idx="6">
                  <c:v>0.85766205233364579</c:v>
                </c:pt>
                <c:pt idx="7">
                  <c:v>0.78300223584852369</c:v>
                </c:pt>
                <c:pt idx="8">
                  <c:v>0.69845501414242162</c:v>
                </c:pt>
                <c:pt idx="9">
                  <c:v>0.61927100127196599</c:v>
                </c:pt>
                <c:pt idx="10">
                  <c:v>0.55725657831779307</c:v>
                </c:pt>
                <c:pt idx="11">
                  <c:v>0.51514814599615877</c:v>
                </c:pt>
                <c:pt idx="12">
                  <c:v>0.48925325138710102</c:v>
                </c:pt>
                <c:pt idx="13">
                  <c:v>0.47428758619929851</c:v>
                </c:pt>
                <c:pt idx="14">
                  <c:v>0.46594710044631676</c:v>
                </c:pt>
                <c:pt idx="15">
                  <c:v>0.46139283852710766</c:v>
                </c:pt>
                <c:pt idx="16">
                  <c:v>0.45893371943074335</c:v>
                </c:pt>
                <c:pt idx="17">
                  <c:v>0.45761392164663189</c:v>
                </c:pt>
                <c:pt idx="18">
                  <c:v>0.45690789720936076</c:v>
                </c:pt>
                <c:pt idx="19">
                  <c:v>0.45653086862196285</c:v>
                </c:pt>
                <c:pt idx="20">
                  <c:v>0.45632971679042933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6217880"/>
        <c:axId val="646218272"/>
      </c:scatterChart>
      <c:valAx>
        <c:axId val="646217880"/>
        <c:scaling>
          <c:orientation val="minMax"/>
          <c:max val="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 dirty="0" err="1" smtClean="0"/>
                  <a:t>Vombelastningstal</a:t>
                </a:r>
                <a:r>
                  <a:rPr lang="sv-SE" dirty="0" smtClean="0"/>
                  <a:t>, g/g</a:t>
                </a:r>
                <a:endParaRPr lang="sv-SE" dirty="0"/>
              </a:p>
            </c:rich>
          </c:tx>
          <c:layout>
            <c:manualLayout>
              <c:xMode val="edge"/>
              <c:yMode val="edge"/>
              <c:x val="0.16959669079627793"/>
              <c:y val="0.92711864406779654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646218272"/>
        <c:crosses val="autoZero"/>
        <c:crossBetween val="midCat"/>
        <c:majorUnit val="0.2"/>
      </c:valAx>
      <c:valAx>
        <c:axId val="6462182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 dirty="0" err="1" smtClean="0"/>
                  <a:t>corrNDF_fac</a:t>
                </a:r>
                <a:endParaRPr lang="sv-SE" dirty="0"/>
              </a:p>
            </c:rich>
          </c:tx>
          <c:layout>
            <c:manualLayout>
              <c:xMode val="edge"/>
              <c:yMode val="edge"/>
              <c:x val="1.1375387797311304E-2"/>
              <c:y val="0.34237288135593458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64621788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64788732394366"/>
          <c:y val="7.1661237785016291E-2"/>
          <c:w val="0.67781690140845074"/>
          <c:h val="0.71986970684039087"/>
        </c:manualLayout>
      </c:layout>
      <c:scatterChart>
        <c:scatterStyle val="lineMarker"/>
        <c:varyColors val="0"/>
        <c:ser>
          <c:idx val="0"/>
          <c:order val="0"/>
          <c:tx>
            <c:v>10 kg TS</c:v>
          </c:tx>
          <c:spPr>
            <a:ln w="46980">
              <a:noFill/>
            </a:ln>
          </c:spPr>
          <c:marker>
            <c:symbol val="circle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Blad1!$A$183:$A$190</c:f>
              <c:numCache>
                <c:formatCode>General</c:formatCode>
                <c:ptCount val="8"/>
                <c:pt idx="0">
                  <c:v>150</c:v>
                </c:pt>
                <c:pt idx="1">
                  <c:v>200</c:v>
                </c:pt>
                <c:pt idx="2">
                  <c:v>250</c:v>
                </c:pt>
                <c:pt idx="3">
                  <c:v>300</c:v>
                </c:pt>
                <c:pt idx="4">
                  <c:v>350</c:v>
                </c:pt>
                <c:pt idx="5">
                  <c:v>400</c:v>
                </c:pt>
                <c:pt idx="6">
                  <c:v>450</c:v>
                </c:pt>
                <c:pt idx="7">
                  <c:v>500</c:v>
                </c:pt>
              </c:numCache>
            </c:numRef>
          </c:xVal>
          <c:yVal>
            <c:numRef>
              <c:f>Blad1!$C$183:$C$190</c:f>
              <c:numCache>
                <c:formatCode>0.0</c:formatCode>
                <c:ptCount val="8"/>
                <c:pt idx="0">
                  <c:v>144.40263585185804</c:v>
                </c:pt>
                <c:pt idx="1">
                  <c:v>149.71363585185804</c:v>
                </c:pt>
                <c:pt idx="2">
                  <c:v>150.59063585185805</c:v>
                </c:pt>
                <c:pt idx="3">
                  <c:v>147.03363585185804</c:v>
                </c:pt>
                <c:pt idx="4">
                  <c:v>139.04263585185805</c:v>
                </c:pt>
                <c:pt idx="5">
                  <c:v>126.61763585185804</c:v>
                </c:pt>
                <c:pt idx="6">
                  <c:v>109.75863585185803</c:v>
                </c:pt>
                <c:pt idx="7">
                  <c:v>88.465635851858053</c:v>
                </c:pt>
              </c:numCache>
            </c:numRef>
          </c:yVal>
          <c:smooth val="0"/>
        </c:ser>
        <c:ser>
          <c:idx val="1"/>
          <c:order val="1"/>
          <c:tx>
            <c:v>15 kg TS</c:v>
          </c:tx>
          <c:spPr>
            <a:ln w="46980">
              <a:noFill/>
            </a:ln>
          </c:spPr>
          <c:marker>
            <c:symbol val="square"/>
            <c:size val="8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Blad1!$A$193:$A$200</c:f>
              <c:numCache>
                <c:formatCode>General</c:formatCode>
                <c:ptCount val="8"/>
                <c:pt idx="0">
                  <c:v>150</c:v>
                </c:pt>
                <c:pt idx="1">
                  <c:v>200</c:v>
                </c:pt>
                <c:pt idx="2">
                  <c:v>250</c:v>
                </c:pt>
                <c:pt idx="3">
                  <c:v>300</c:v>
                </c:pt>
                <c:pt idx="4">
                  <c:v>350</c:v>
                </c:pt>
                <c:pt idx="5">
                  <c:v>400</c:v>
                </c:pt>
                <c:pt idx="6">
                  <c:v>450</c:v>
                </c:pt>
                <c:pt idx="7">
                  <c:v>500</c:v>
                </c:pt>
              </c:numCache>
            </c:numRef>
          </c:xVal>
          <c:yVal>
            <c:numRef>
              <c:f>Blad1!$C$193:$C$200</c:f>
              <c:numCache>
                <c:formatCode>0.0</c:formatCode>
                <c:ptCount val="8"/>
                <c:pt idx="0">
                  <c:v>166.94649586267195</c:v>
                </c:pt>
                <c:pt idx="1">
                  <c:v>172.25749586267193</c:v>
                </c:pt>
                <c:pt idx="2">
                  <c:v>173.13449586267194</c:v>
                </c:pt>
                <c:pt idx="3">
                  <c:v>169.57749586267195</c:v>
                </c:pt>
                <c:pt idx="4">
                  <c:v>161.58649586267194</c:v>
                </c:pt>
                <c:pt idx="5">
                  <c:v>149.16149586267196</c:v>
                </c:pt>
                <c:pt idx="6">
                  <c:v>132.30249586267195</c:v>
                </c:pt>
                <c:pt idx="7">
                  <c:v>111.00949586267197</c:v>
                </c:pt>
              </c:numCache>
            </c:numRef>
          </c:yVal>
          <c:smooth val="0"/>
        </c:ser>
        <c:ser>
          <c:idx val="2"/>
          <c:order val="2"/>
          <c:tx>
            <c:v>20 kg TS</c:v>
          </c:tx>
          <c:spPr>
            <a:ln w="46980">
              <a:noFill/>
            </a:ln>
          </c:spPr>
          <c:marker>
            <c:symbol val="triangle"/>
            <c:size val="8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Blad1!$A$203:$A$210</c:f>
              <c:numCache>
                <c:formatCode>General</c:formatCode>
                <c:ptCount val="8"/>
                <c:pt idx="0">
                  <c:v>150</c:v>
                </c:pt>
                <c:pt idx="1">
                  <c:v>200</c:v>
                </c:pt>
                <c:pt idx="2">
                  <c:v>250</c:v>
                </c:pt>
                <c:pt idx="3">
                  <c:v>300</c:v>
                </c:pt>
                <c:pt idx="4">
                  <c:v>350</c:v>
                </c:pt>
                <c:pt idx="5">
                  <c:v>400</c:v>
                </c:pt>
                <c:pt idx="6">
                  <c:v>450</c:v>
                </c:pt>
                <c:pt idx="7">
                  <c:v>500</c:v>
                </c:pt>
              </c:numCache>
            </c:numRef>
          </c:xVal>
          <c:yVal>
            <c:numRef>
              <c:f>Blad1!$C$203:$C$210</c:f>
              <c:numCache>
                <c:formatCode>0.0</c:formatCode>
                <c:ptCount val="8"/>
                <c:pt idx="0">
                  <c:v>182.941619090991</c:v>
                </c:pt>
                <c:pt idx="1">
                  <c:v>188.252619090991</c:v>
                </c:pt>
                <c:pt idx="2">
                  <c:v>189.12961909099099</c:v>
                </c:pt>
                <c:pt idx="3">
                  <c:v>185.572619090991</c:v>
                </c:pt>
                <c:pt idx="4">
                  <c:v>177.58161909099101</c:v>
                </c:pt>
                <c:pt idx="5">
                  <c:v>165.156619090991</c:v>
                </c:pt>
                <c:pt idx="6">
                  <c:v>148.29761909099099</c:v>
                </c:pt>
                <c:pt idx="7">
                  <c:v>127.00461909099101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8340872"/>
        <c:axId val="588341264"/>
      </c:scatterChart>
      <c:valAx>
        <c:axId val="588340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6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Stä + Rest, g/kg TS</a:t>
                </a:r>
              </a:p>
            </c:rich>
          </c:tx>
          <c:layout>
            <c:manualLayout>
              <c:xMode val="edge"/>
              <c:yMode val="edge"/>
              <c:x val="0.37676056338028169"/>
              <c:y val="0.88925081433224751"/>
            </c:manualLayout>
          </c:layout>
          <c:overlay val="0"/>
          <c:spPr>
            <a:noFill/>
            <a:ln w="4176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522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6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88341264"/>
        <c:crosses val="autoZero"/>
        <c:crossBetween val="midCat"/>
      </c:valAx>
      <c:valAx>
        <c:axId val="588341264"/>
        <c:scaling>
          <c:orientation val="minMax"/>
        </c:scaling>
        <c:delete val="0"/>
        <c:axPos val="l"/>
        <c:majorGridlines>
          <c:spPr>
            <a:ln w="522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56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Mikrobeffektivitet, g mikr Råprot/kg vomn OS</a:t>
                </a:r>
              </a:p>
            </c:rich>
          </c:tx>
          <c:layout>
            <c:manualLayout>
              <c:xMode val="edge"/>
              <c:yMode val="edge"/>
              <c:x val="1.936619718309859E-2"/>
              <c:y val="5.8631921824104233E-2"/>
            </c:manualLayout>
          </c:layout>
          <c:overlay val="0"/>
          <c:spPr>
            <a:noFill/>
            <a:ln w="4176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522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6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88340872"/>
        <c:crosses val="autoZero"/>
        <c:crossBetween val="midCat"/>
      </c:valAx>
      <c:spPr>
        <a:solidFill>
          <a:srgbClr val="FFFFFF"/>
        </a:solidFill>
        <a:ln w="20880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619718309859151"/>
          <c:y val="0.32573289902280128"/>
          <c:w val="0.12676056338028169"/>
          <c:h val="0.20846905537459284"/>
        </c:manualLayout>
      </c:layout>
      <c:overlay val="0"/>
      <c:spPr>
        <a:solidFill>
          <a:srgbClr val="FFFFFF"/>
        </a:solidFill>
        <a:ln w="5220">
          <a:solidFill>
            <a:srgbClr val="000000"/>
          </a:solidFill>
          <a:prstDash val="solid"/>
        </a:ln>
      </c:spPr>
      <c:txPr>
        <a:bodyPr/>
        <a:lstStyle/>
        <a:p>
          <a:pPr>
            <a:defRPr sz="143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56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4176713" y="9286875"/>
            <a:ext cx="21463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sv-SE" sz="1000">
                <a:solidFill>
                  <a:schemeClr val="tx1"/>
                </a:solidFill>
              </a:rPr>
              <a:t>	</a:t>
            </a:r>
            <a:fld id="{78C978FA-2CDA-4E7B-8167-537C9D4C21DD}" type="datetime1">
              <a:rPr lang="sv-SE" sz="1000">
                <a:solidFill>
                  <a:schemeClr val="tx1"/>
                </a:solidFill>
              </a:rPr>
              <a:pPr defTabSz="762000"/>
              <a:t>2017-01-17</a:t>
            </a:fld>
            <a:endParaRPr lang="sv-SE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70425"/>
            <a:ext cx="502602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879475"/>
            <a:ext cx="4949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7020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550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7263" y="881063"/>
            <a:ext cx="4943475" cy="34226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74190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733425"/>
            <a:ext cx="5295900" cy="3665538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643438"/>
            <a:ext cx="5486400" cy="4397375"/>
          </a:xfrm>
          <a:noFill/>
        </p:spPr>
        <p:txBody>
          <a:bodyPr/>
          <a:lstStyle/>
          <a:p>
            <a:pPr defTabSz="914400"/>
            <a:r>
              <a:rPr lang="nb-NO" smtClean="0"/>
              <a:t>Dette er et </a:t>
            </a:r>
            <a:r>
              <a:rPr lang="nb-NO" b="1" smtClean="0"/>
              <a:t>eksempel</a:t>
            </a:r>
            <a:r>
              <a:rPr lang="nb-NO" smtClean="0"/>
              <a:t> ved en gitt fôrrasjon, med en bestemt grovfôrkvalitet og en bestemt type kraftfôr, så verdiene må ikke betraktes som absolutte.</a:t>
            </a:r>
          </a:p>
          <a:p>
            <a:pPr defTabSz="914400"/>
            <a:r>
              <a:rPr lang="nb-NO" smtClean="0"/>
              <a:t>Ved økning av fôropptaket fra 10 til 20 kg TS så øker AAT verdien med 28% pr kg TS, ved en gitt fôrrasjon.</a:t>
            </a:r>
            <a:endParaRPr lang="en-US" smtClean="0"/>
          </a:p>
          <a:p>
            <a:pPr defTabSz="91440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816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283700"/>
            <a:ext cx="297180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AF8882F4-69DE-4EA5-B42C-4BDB06E57DB0}" type="slidenum">
              <a:rPr lang="nb-NO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nb-NO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5675" y="879475"/>
            <a:ext cx="4948238" cy="3425825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672013"/>
            <a:ext cx="5026025" cy="4341812"/>
          </a:xfrm>
          <a:noFill/>
        </p:spPr>
        <p:txBody>
          <a:bodyPr/>
          <a:lstStyle/>
          <a:p>
            <a:pPr eaLnBrk="1" hangingPunct="1"/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231178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449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01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5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lvl="0"/>
            <a:endParaRPr lang="sv-SE" noProof="0" smtClean="0"/>
          </a:p>
        </p:txBody>
      </p:sp>
    </p:spTree>
    <p:extLst>
      <p:ext uri="{BB962C8B-B14F-4D97-AF65-F5344CB8AC3E}">
        <p14:creationId xmlns:p14="http://schemas.microsoft.com/office/powerpoint/2010/main" val="2270313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lvl="0"/>
            <a:endParaRPr lang="sv-SE" noProof="0" smtClean="0"/>
          </a:p>
        </p:txBody>
      </p:sp>
    </p:spTree>
    <p:extLst>
      <p:ext uri="{BB962C8B-B14F-4D97-AF65-F5344CB8AC3E}">
        <p14:creationId xmlns:p14="http://schemas.microsoft.com/office/powerpoint/2010/main" val="627408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FB6A9-CCC9-4293-8343-B5270545820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7584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254C2-E729-46FC-9A2C-12E32B7BA3A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2279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C7C7-12E7-4E81-981C-DAEEF6DA10D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7388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DFBBC-F672-4CC9-BEF5-0E645C0E18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5324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73F25-664C-4E16-9DA8-DA8FC6AC46D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2735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25121-4C77-4C76-ABA6-3BD3B0EE9BB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238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540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09D2C-05AD-4B21-AE95-46EDE53D804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785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90530-B4C7-497D-B6D7-F4B89AA4800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1859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6F669-140F-48B9-9E6D-977951FD9D0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3777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CB611-D747-4D18-B7C1-3351616C2D4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9879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CA7AC-AB4A-4295-87C0-434906CD801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653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40835-1F5F-40D1-B9A5-60ECEF1A85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599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2CB4-3F70-44E3-9110-21175E3A563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453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98B7F-B429-49D0-BCC4-C483F987BF8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54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74272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12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12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955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861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23329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77119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Rubriken skrivs i Arial 44 pt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11"/>
          <p:cNvSpPr>
            <a:spLocks noChangeArrowheads="1"/>
          </p:cNvSpPr>
          <p:nvPr userDrawn="1"/>
        </p:nvSpPr>
        <p:spPr bwMode="auto">
          <a:xfrm>
            <a:off x="0" y="0"/>
            <a:ext cx="3124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029" name="Picture 10" descr="Norfor_logo_2004_CMYK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24384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6753200" y="6453188"/>
            <a:ext cx="29527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sv-SE" sz="800" dirty="0" smtClean="0">
                <a:solidFill>
                  <a:schemeClr val="tx2"/>
                </a:solidFill>
                <a:latin typeface="Arial" charset="0"/>
              </a:rPr>
              <a:t>M </a:t>
            </a:r>
            <a:r>
              <a:rPr lang="sv-SE" sz="800" dirty="0" err="1" smtClean="0">
                <a:solidFill>
                  <a:schemeClr val="tx2"/>
                </a:solidFill>
                <a:latin typeface="Arial" charset="0"/>
              </a:rPr>
              <a:t>Mehlqvist</a:t>
            </a:r>
            <a:r>
              <a:rPr lang="sv-SE" sz="800" dirty="0" smtClean="0">
                <a:solidFill>
                  <a:schemeClr val="tx2"/>
                </a:solidFill>
                <a:latin typeface="Arial" charset="0"/>
              </a:rPr>
              <a:t>, maj 2005, rev. M. Åkerlind, november 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57BBBAA-4D54-4297-913B-B0861432B21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2055" name="Picture 7" descr="Norfor_logo_2004_CMYK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1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-kalkylblad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2438400"/>
            <a:ext cx="9144000" cy="1143000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Hur skiljer sig NorFor från dagens svenska fodervärderingssystem?</a:t>
            </a:r>
            <a:endParaRPr lang="sv-SE" sz="40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648200"/>
            <a:ext cx="6934200" cy="1143000"/>
          </a:xfrm>
        </p:spPr>
        <p:txBody>
          <a:bodyPr/>
          <a:lstStyle/>
          <a:p>
            <a:r>
              <a:rPr lang="sv-SE" sz="2400" dirty="0" smtClean="0"/>
              <a:t>Maria </a:t>
            </a:r>
            <a:r>
              <a:rPr lang="sv-SE" sz="2400" dirty="0" err="1" smtClean="0"/>
              <a:t>Mehlqvist</a:t>
            </a:r>
            <a:r>
              <a:rPr lang="sv-SE" sz="2400" dirty="0" smtClean="0"/>
              <a:t>, Svensk Mjölk</a:t>
            </a:r>
          </a:p>
          <a:p>
            <a:r>
              <a:rPr lang="sv-SE" sz="2400" dirty="0"/>
              <a:t>m</a:t>
            </a:r>
            <a:r>
              <a:rPr lang="sv-SE" sz="2400" dirty="0" smtClean="0"/>
              <a:t>aj 2005</a:t>
            </a:r>
          </a:p>
          <a:p>
            <a:r>
              <a:rPr lang="sv-SE" sz="1600" dirty="0" smtClean="0"/>
              <a:t>Uppdaterad av Maria Åkerlind, november 2011</a:t>
            </a:r>
          </a:p>
        </p:txBody>
      </p:sp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6781800" y="457200"/>
            <a:ext cx="2590800" cy="1219200"/>
            <a:chOff x="2976" y="336"/>
            <a:chExt cx="2400" cy="1024"/>
          </a:xfrm>
        </p:grpSpPr>
        <p:pic>
          <p:nvPicPr>
            <p:cNvPr id="3077" name="Picture 2" descr="Redclov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480"/>
              <a:ext cx="833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5" descr="danska kor vid fod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336"/>
              <a:ext cx="667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6" descr="Ungdjur re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624"/>
              <a:ext cx="1104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42950" y="1017588"/>
          <a:ext cx="8964613" cy="4862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111" name="Group 1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50030005"/>
              </p:ext>
            </p:extLst>
          </p:nvPr>
        </p:nvGraphicFramePr>
        <p:xfrm>
          <a:off x="1066800" y="1981200"/>
          <a:ext cx="7772400" cy="3657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Konstant tarmsmältbarhet för grovfoder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 Variabel tarmsmältbarhet för protein, stärkelse och råfett.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 För mikrobiell organisk substans används konstant tarmsmältbarhet.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5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  <a:noFill/>
        </p:spPr>
        <p:txBody>
          <a:bodyPr/>
          <a:lstStyle/>
          <a:p>
            <a:r>
              <a:rPr lang="sv-SE" sz="4000" dirty="0" smtClean="0">
                <a:solidFill>
                  <a:srgbClr val="000066"/>
                </a:solidFill>
              </a:rPr>
              <a:t>Tarmsmältbarhet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10" name="Group 2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3657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Enklare foderfraktionering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Ofta konstanter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- Mer detaljerad foderfraktionering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- Variabla värden i stället för konstanter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  <a:noFill/>
        </p:spPr>
        <p:txBody>
          <a:bodyPr/>
          <a:lstStyle/>
          <a:p>
            <a:r>
              <a:rPr lang="sv-SE" sz="4000" smtClean="0">
                <a:solidFill>
                  <a:srgbClr val="000066"/>
                </a:solidFill>
              </a:rPr>
              <a:t>Foderparametrar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0" name="Group 2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3657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Ammoniumkväve och ensilagets grad av jäsning ej med i systemet.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Både ammoniumkväve och fermentationsprodukter ingår i beräkningen av AAT.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3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  <a:noFill/>
        </p:spPr>
        <p:txBody>
          <a:bodyPr/>
          <a:lstStyle/>
          <a:p>
            <a:r>
              <a:rPr lang="sv-SE" sz="4000" smtClean="0">
                <a:solidFill>
                  <a:srgbClr val="000066"/>
                </a:solidFill>
              </a:rPr>
              <a:t>Ensilagets grad av jäsning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smtClean="0">
                <a:cs typeface="Times New Roman" pitchFamily="18" charset="0"/>
              </a:rPr>
              <a:t>Ökad mängd fermentationsprodukter från 40 till 140 g/kg TS i ensilage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sz="2400" smtClean="0">
                <a:cs typeface="Times New Roman" pitchFamily="18" charset="0"/>
              </a:rPr>
              <a:t>(foderstat med vallensilage, korn och krf-blandning)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81000" y="2362200"/>
          <a:ext cx="90678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Kalkylblad" r:id="rId4" imgW="5352954" imgH="1533600" progId="Excel.Sheet.8">
                  <p:embed/>
                </p:oleObj>
              </mc:Choice>
              <mc:Fallback>
                <p:oleObj name="Kalkylblad" r:id="rId4" imgW="5352954" imgH="15336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62200"/>
                        <a:ext cx="9067800" cy="2598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22" name="Group 2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3657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Ingen direkt hänsyn till recirkulation av kväve i vommen.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Antas att 4.6 % av tillfört foderprotein återförs till vommen.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Detta tas hänsyn till i beräkningen av PBV.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1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  <a:noFill/>
        </p:spPr>
        <p:txBody>
          <a:bodyPr/>
          <a:lstStyle/>
          <a:p>
            <a:r>
              <a:rPr lang="sv-SE" sz="4000" smtClean="0">
                <a:solidFill>
                  <a:srgbClr val="000066"/>
                </a:solidFill>
              </a:rPr>
              <a:t>Recirkulering av kväve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458" name="Group 2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3657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Ingen hänsyn tas till endogent protein vid beräkning av 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Vid beräkning av AAT ingår aminosyror från foderprotein, mikrobprotein samt från endogent protein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5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  <a:noFill/>
        </p:spPr>
        <p:txBody>
          <a:bodyPr/>
          <a:lstStyle/>
          <a:p>
            <a:r>
              <a:rPr lang="sv-SE" sz="4000" dirty="0" smtClean="0">
                <a:solidFill>
                  <a:srgbClr val="000066"/>
                </a:solidFill>
              </a:rPr>
              <a:t>Endogent protein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72400" cy="1143000"/>
          </a:xfrm>
        </p:spPr>
        <p:txBody>
          <a:bodyPr/>
          <a:lstStyle/>
          <a:p>
            <a:r>
              <a:rPr lang="sv-SE" dirty="0" smtClean="0">
                <a:solidFill>
                  <a:srgbClr val="000066"/>
                </a:solidFill>
              </a:rPr>
              <a:t>Sammanfattning  </a:t>
            </a:r>
            <a:endParaRPr lang="sv-SE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sz="2400" smtClean="0"/>
              <a:t>Icke linjära samband där hänsyn tas till samspel mellan djur och foder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2000" smtClean="0"/>
              <a:t>            Enskilda fodermedel saknar fasta energi och AAT-värden.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1800" smtClean="0"/>
              <a:t>              </a:t>
            </a:r>
            <a:r>
              <a:rPr lang="sv-SE" sz="2000" smtClean="0"/>
              <a:t>Foderstaten som helhet i fokus!</a:t>
            </a:r>
          </a:p>
          <a:p>
            <a:pPr>
              <a:lnSpc>
                <a:spcPct val="80000"/>
              </a:lnSpc>
            </a:pPr>
            <a:r>
              <a:rPr lang="sv-SE" sz="2400" smtClean="0"/>
              <a:t>Mer detaljerad och omfattande foderfraktionering</a:t>
            </a:r>
            <a:r>
              <a:rPr lang="sv-SE" sz="20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2000" smtClean="0"/>
              <a:t>            </a:t>
            </a:r>
            <a:r>
              <a:rPr lang="sv-SE" sz="1800" smtClean="0"/>
              <a:t>Nya foderanalyser har tagits i bruk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1800" smtClean="0"/>
              <a:t>              Vallen värderas bättre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1800" smtClean="0"/>
              <a:t>              Större möjlighet att fånga upp skillnader mellan olika fodermedel</a:t>
            </a:r>
          </a:p>
          <a:p>
            <a:pPr>
              <a:lnSpc>
                <a:spcPct val="80000"/>
              </a:lnSpc>
            </a:pPr>
            <a:r>
              <a:rPr lang="sv-SE" sz="2400" smtClean="0"/>
              <a:t>Vi får ett mer komplext system.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2000" smtClean="0"/>
              <a:t>            </a:t>
            </a:r>
            <a:r>
              <a:rPr lang="sv-SE" sz="1800" smtClean="0"/>
              <a:t>Dataverktyg krävs för att kunna använda systemet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2000" smtClean="0"/>
              <a:t>            </a:t>
            </a:r>
            <a:r>
              <a:rPr lang="sv-SE" sz="1800" smtClean="0"/>
              <a:t>Fler foderstatskontroller</a:t>
            </a:r>
            <a:r>
              <a:rPr lang="sv-SE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sv-SE" sz="2400" smtClean="0">
                <a:cs typeface="Times New Roman" pitchFamily="18" charset="0"/>
              </a:rPr>
              <a:t>Bättre beskrivning av fodrets nedbrytning i kon</a:t>
            </a:r>
            <a:r>
              <a:rPr lang="sv-SE" sz="2000" smtClean="0"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2000" smtClean="0"/>
              <a:t>            </a:t>
            </a:r>
            <a:r>
              <a:rPr lang="sv-SE" sz="1800" smtClean="0"/>
              <a:t>större möjlighet till optimal foderstatsplanering!</a:t>
            </a:r>
            <a:endParaRPr lang="sv-SE" sz="180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v-SE" sz="180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v-SE" sz="2000" smtClean="0">
              <a:cs typeface="Times New Roman" pitchFamily="18" charset="0"/>
            </a:endParaRPr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1497013" y="2349500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1497013" y="5516563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>
            <a:off x="1497013" y="3357563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3" name="AutoShape 9"/>
          <p:cNvSpPr>
            <a:spLocks noChangeArrowheads="1"/>
          </p:cNvSpPr>
          <p:nvPr/>
        </p:nvSpPr>
        <p:spPr bwMode="auto">
          <a:xfrm>
            <a:off x="1497013" y="3644900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4" name="AutoShape 10"/>
          <p:cNvSpPr>
            <a:spLocks noChangeArrowheads="1"/>
          </p:cNvSpPr>
          <p:nvPr/>
        </p:nvSpPr>
        <p:spPr bwMode="auto">
          <a:xfrm>
            <a:off x="1497013" y="3860800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5" name="AutoShape 11"/>
          <p:cNvSpPr>
            <a:spLocks noChangeArrowheads="1"/>
          </p:cNvSpPr>
          <p:nvPr/>
        </p:nvSpPr>
        <p:spPr bwMode="auto">
          <a:xfrm>
            <a:off x="1497013" y="4581525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6" name="AutoShape 12"/>
          <p:cNvSpPr>
            <a:spLocks noChangeArrowheads="1"/>
          </p:cNvSpPr>
          <p:nvPr/>
        </p:nvSpPr>
        <p:spPr bwMode="auto">
          <a:xfrm>
            <a:off x="1497013" y="4868863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67" name="AutoShape 13"/>
          <p:cNvSpPr>
            <a:spLocks noChangeArrowheads="1"/>
          </p:cNvSpPr>
          <p:nvPr/>
        </p:nvSpPr>
        <p:spPr bwMode="auto">
          <a:xfrm>
            <a:off x="1497013" y="2636838"/>
            <a:ext cx="327025" cy="200025"/>
          </a:xfrm>
          <a:prstGeom prst="rightArrow">
            <a:avLst>
              <a:gd name="adj1" fmla="val 50000"/>
              <a:gd name="adj2" fmla="val 4087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50" name="Group 18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4032278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59998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Additiva värden för energi och AAT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262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- Hänsyn tas till samspel mellan djur och foder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- Enskilda fodermedel saknar additiva energi- och AAT-värden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772400" cy="1143000"/>
          </a:xfrm>
          <a:noFill/>
        </p:spPr>
        <p:txBody>
          <a:bodyPr/>
          <a:lstStyle/>
          <a:p>
            <a:r>
              <a:rPr lang="sv-SE" sz="3600" dirty="0" smtClean="0">
                <a:solidFill>
                  <a:srgbClr val="000066"/>
                </a:solidFill>
              </a:rPr>
              <a:t>Additivitet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908050"/>
            <a:ext cx="8750300" cy="533400"/>
          </a:xfrm>
        </p:spPr>
        <p:txBody>
          <a:bodyPr/>
          <a:lstStyle/>
          <a:p>
            <a:r>
              <a:rPr lang="en-GB" sz="3200" dirty="0" err="1" smtClean="0">
                <a:solidFill>
                  <a:schemeClr val="tx1"/>
                </a:solidFill>
              </a:rPr>
              <a:t>Effekt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av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foderintag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på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foderstatens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energivärde</a:t>
            </a:r>
            <a:endParaRPr lang="en-GB" sz="32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23850" y="-69850"/>
          <a:ext cx="11131550" cy="687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8482013" y="6524625"/>
            <a:ext cx="1008062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7832725" y="6613525"/>
            <a:ext cx="1296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SE" sz="1000"/>
              <a:t>Harald Volden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750300" cy="733425"/>
          </a:xfrm>
        </p:spPr>
        <p:txBody>
          <a:bodyPr/>
          <a:lstStyle/>
          <a:p>
            <a:r>
              <a:rPr lang="en-GB" sz="3200" dirty="0" err="1" smtClean="0">
                <a:solidFill>
                  <a:srgbClr val="000066"/>
                </a:solidFill>
              </a:rPr>
              <a:t>Effekt</a:t>
            </a:r>
            <a:r>
              <a:rPr lang="en-GB" sz="3200" dirty="0" smtClean="0">
                <a:solidFill>
                  <a:srgbClr val="000066"/>
                </a:solidFill>
              </a:rPr>
              <a:t> </a:t>
            </a:r>
            <a:r>
              <a:rPr lang="en-GB" sz="3200" dirty="0" err="1" smtClean="0">
                <a:solidFill>
                  <a:srgbClr val="000066"/>
                </a:solidFill>
              </a:rPr>
              <a:t>av</a:t>
            </a:r>
            <a:r>
              <a:rPr lang="en-GB" sz="3200" dirty="0" smtClean="0">
                <a:solidFill>
                  <a:srgbClr val="000066"/>
                </a:solidFill>
              </a:rPr>
              <a:t> </a:t>
            </a:r>
            <a:r>
              <a:rPr lang="en-GB" sz="3200" dirty="0" err="1" smtClean="0">
                <a:solidFill>
                  <a:srgbClr val="000066"/>
                </a:solidFill>
              </a:rPr>
              <a:t>foderintag</a:t>
            </a:r>
            <a:r>
              <a:rPr lang="en-GB" sz="3200" dirty="0" smtClean="0">
                <a:solidFill>
                  <a:srgbClr val="000066"/>
                </a:solidFill>
              </a:rPr>
              <a:t> </a:t>
            </a:r>
            <a:r>
              <a:rPr lang="en-GB" sz="3200" dirty="0" err="1" smtClean="0">
                <a:solidFill>
                  <a:srgbClr val="000066"/>
                </a:solidFill>
              </a:rPr>
              <a:t>på</a:t>
            </a:r>
            <a:r>
              <a:rPr lang="en-GB" sz="3200" dirty="0" smtClean="0">
                <a:solidFill>
                  <a:srgbClr val="000066"/>
                </a:solidFill>
              </a:rPr>
              <a:t> </a:t>
            </a:r>
            <a:r>
              <a:rPr lang="en-GB" sz="3200" dirty="0" err="1" smtClean="0">
                <a:solidFill>
                  <a:srgbClr val="000066"/>
                </a:solidFill>
              </a:rPr>
              <a:t>foderstatens</a:t>
            </a:r>
            <a:r>
              <a:rPr lang="en-GB" sz="3200" dirty="0" smtClean="0">
                <a:solidFill>
                  <a:srgbClr val="000066"/>
                </a:solidFill>
              </a:rPr>
              <a:t> AAT-</a:t>
            </a:r>
            <a:r>
              <a:rPr lang="en-GB" sz="3200" dirty="0" err="1" smtClean="0">
                <a:solidFill>
                  <a:srgbClr val="000066"/>
                </a:solidFill>
              </a:rPr>
              <a:t>värde</a:t>
            </a:r>
            <a:endParaRPr lang="en-GB" sz="3200" dirty="0" smtClean="0">
              <a:solidFill>
                <a:srgbClr val="000066"/>
              </a:solidFill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66725" y="1346200"/>
          <a:ext cx="8678863" cy="538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481392" y="6597352"/>
            <a:ext cx="1656184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SE" sz="1000" dirty="0" smtClean="0"/>
              <a:t>Harald </a:t>
            </a:r>
            <a:r>
              <a:rPr lang="sv-SE" sz="1000" dirty="0" err="1"/>
              <a:t>Volden</a:t>
            </a:r>
            <a:endParaRPr lang="sv-S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22" name="Group 18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772400" cy="40513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993642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Konstant passagehastighet vid beräkning av EPD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Variabel nedbrytnignshastighet vid beräkning av EPD.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65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Passagehastigheten olika för vätska och partiklar. Skillnad mellan grf-/krf-partiklar.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Variabel nedbrytnings-hastighet för olika parametrar.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772400" cy="1143000"/>
          </a:xfrm>
          <a:noFill/>
        </p:spPr>
        <p:txBody>
          <a:bodyPr/>
          <a:lstStyle/>
          <a:p>
            <a:r>
              <a:rPr lang="sv-SE" sz="3600" dirty="0" smtClean="0">
                <a:solidFill>
                  <a:srgbClr val="000066"/>
                </a:solidFill>
              </a:rPr>
              <a:t>Nedbrytnings- och passagehastighet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"/>
          <p:cNvGrpSpPr>
            <a:grpSpLocks noChangeAspect="1"/>
          </p:cNvGrpSpPr>
          <p:nvPr/>
        </p:nvGrpSpPr>
        <p:grpSpPr bwMode="auto">
          <a:xfrm>
            <a:off x="609600" y="806450"/>
            <a:ext cx="8886825" cy="5341938"/>
            <a:chOff x="384" y="508"/>
            <a:chExt cx="5598" cy="3365"/>
          </a:xfrm>
        </p:grpSpPr>
        <p:sp>
          <p:nvSpPr>
            <p:cNvPr id="819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84" y="508"/>
              <a:ext cx="5568" cy="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196" name="Rectangle 5"/>
            <p:cNvSpPr>
              <a:spLocks noChangeArrowheads="1"/>
            </p:cNvSpPr>
            <p:nvPr/>
          </p:nvSpPr>
          <p:spPr bwMode="auto">
            <a:xfrm>
              <a:off x="434" y="558"/>
              <a:ext cx="5478" cy="32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197" name="Rectangle 6"/>
            <p:cNvSpPr>
              <a:spLocks noChangeArrowheads="1"/>
            </p:cNvSpPr>
            <p:nvPr/>
          </p:nvSpPr>
          <p:spPr bwMode="auto">
            <a:xfrm>
              <a:off x="1145" y="1189"/>
              <a:ext cx="4106" cy="19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1145" y="2922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1145" y="2681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0" name="Line 9"/>
            <p:cNvSpPr>
              <a:spLocks noChangeShapeType="1"/>
            </p:cNvSpPr>
            <p:nvPr/>
          </p:nvSpPr>
          <p:spPr bwMode="auto">
            <a:xfrm>
              <a:off x="1145" y="2431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1" name="Line 10"/>
            <p:cNvSpPr>
              <a:spLocks noChangeShapeType="1"/>
            </p:cNvSpPr>
            <p:nvPr/>
          </p:nvSpPr>
          <p:spPr bwMode="auto">
            <a:xfrm>
              <a:off x="1145" y="2180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2" name="Line 11"/>
            <p:cNvSpPr>
              <a:spLocks noChangeShapeType="1"/>
            </p:cNvSpPr>
            <p:nvPr/>
          </p:nvSpPr>
          <p:spPr bwMode="auto">
            <a:xfrm>
              <a:off x="1145" y="1930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3" name="Line 12"/>
            <p:cNvSpPr>
              <a:spLocks noChangeShapeType="1"/>
            </p:cNvSpPr>
            <p:nvPr/>
          </p:nvSpPr>
          <p:spPr bwMode="auto">
            <a:xfrm>
              <a:off x="1145" y="1690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4" name="Line 13"/>
            <p:cNvSpPr>
              <a:spLocks noChangeShapeType="1"/>
            </p:cNvSpPr>
            <p:nvPr/>
          </p:nvSpPr>
          <p:spPr bwMode="auto">
            <a:xfrm>
              <a:off x="1145" y="1439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5" name="Line 14"/>
            <p:cNvSpPr>
              <a:spLocks noChangeShapeType="1"/>
            </p:cNvSpPr>
            <p:nvPr/>
          </p:nvSpPr>
          <p:spPr bwMode="auto">
            <a:xfrm>
              <a:off x="1145" y="1189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6" name="Rectangle 15"/>
            <p:cNvSpPr>
              <a:spLocks noChangeArrowheads="1"/>
            </p:cNvSpPr>
            <p:nvPr/>
          </p:nvSpPr>
          <p:spPr bwMode="auto">
            <a:xfrm>
              <a:off x="1145" y="1189"/>
              <a:ext cx="4106" cy="1983"/>
            </a:xfrm>
            <a:prstGeom prst="rect">
              <a:avLst/>
            </a:prstGeom>
            <a:noFill/>
            <a:ln w="158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7" name="Line 16"/>
            <p:cNvSpPr>
              <a:spLocks noChangeShapeType="1"/>
            </p:cNvSpPr>
            <p:nvPr/>
          </p:nvSpPr>
          <p:spPr bwMode="auto">
            <a:xfrm>
              <a:off x="1145" y="1189"/>
              <a:ext cx="1" cy="19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8" name="Line 17"/>
            <p:cNvSpPr>
              <a:spLocks noChangeShapeType="1"/>
            </p:cNvSpPr>
            <p:nvPr/>
          </p:nvSpPr>
          <p:spPr bwMode="auto">
            <a:xfrm>
              <a:off x="1105" y="3172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9" name="Line 18"/>
            <p:cNvSpPr>
              <a:spLocks noChangeShapeType="1"/>
            </p:cNvSpPr>
            <p:nvPr/>
          </p:nvSpPr>
          <p:spPr bwMode="auto">
            <a:xfrm>
              <a:off x="1105" y="2922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0" name="Line 19"/>
            <p:cNvSpPr>
              <a:spLocks noChangeShapeType="1"/>
            </p:cNvSpPr>
            <p:nvPr/>
          </p:nvSpPr>
          <p:spPr bwMode="auto">
            <a:xfrm>
              <a:off x="1105" y="2681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1" name="Line 20"/>
            <p:cNvSpPr>
              <a:spLocks noChangeShapeType="1"/>
            </p:cNvSpPr>
            <p:nvPr/>
          </p:nvSpPr>
          <p:spPr bwMode="auto">
            <a:xfrm>
              <a:off x="1105" y="2431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2" name="Line 21"/>
            <p:cNvSpPr>
              <a:spLocks noChangeShapeType="1"/>
            </p:cNvSpPr>
            <p:nvPr/>
          </p:nvSpPr>
          <p:spPr bwMode="auto">
            <a:xfrm>
              <a:off x="1105" y="2180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3" name="Line 22"/>
            <p:cNvSpPr>
              <a:spLocks noChangeShapeType="1"/>
            </p:cNvSpPr>
            <p:nvPr/>
          </p:nvSpPr>
          <p:spPr bwMode="auto">
            <a:xfrm>
              <a:off x="1105" y="1930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4" name="Line 23"/>
            <p:cNvSpPr>
              <a:spLocks noChangeShapeType="1"/>
            </p:cNvSpPr>
            <p:nvPr/>
          </p:nvSpPr>
          <p:spPr bwMode="auto">
            <a:xfrm>
              <a:off x="1105" y="1690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5" name="Line 24"/>
            <p:cNvSpPr>
              <a:spLocks noChangeShapeType="1"/>
            </p:cNvSpPr>
            <p:nvPr/>
          </p:nvSpPr>
          <p:spPr bwMode="auto">
            <a:xfrm>
              <a:off x="1105" y="1439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6" name="Line 25"/>
            <p:cNvSpPr>
              <a:spLocks noChangeShapeType="1"/>
            </p:cNvSpPr>
            <p:nvPr/>
          </p:nvSpPr>
          <p:spPr bwMode="auto">
            <a:xfrm>
              <a:off x="1105" y="1189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7" name="Line 26"/>
            <p:cNvSpPr>
              <a:spLocks noChangeShapeType="1"/>
            </p:cNvSpPr>
            <p:nvPr/>
          </p:nvSpPr>
          <p:spPr bwMode="auto">
            <a:xfrm>
              <a:off x="1145" y="3172"/>
              <a:ext cx="41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8" name="Line 27"/>
            <p:cNvSpPr>
              <a:spLocks noChangeShapeType="1"/>
            </p:cNvSpPr>
            <p:nvPr/>
          </p:nvSpPr>
          <p:spPr bwMode="auto">
            <a:xfrm flipV="1">
              <a:off x="1145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19" name="Line 28"/>
            <p:cNvSpPr>
              <a:spLocks noChangeShapeType="1"/>
            </p:cNvSpPr>
            <p:nvPr/>
          </p:nvSpPr>
          <p:spPr bwMode="auto">
            <a:xfrm flipV="1">
              <a:off x="1826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0" name="Line 29"/>
            <p:cNvSpPr>
              <a:spLocks noChangeShapeType="1"/>
            </p:cNvSpPr>
            <p:nvPr/>
          </p:nvSpPr>
          <p:spPr bwMode="auto">
            <a:xfrm flipV="1">
              <a:off x="2517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1" name="Line 30"/>
            <p:cNvSpPr>
              <a:spLocks noChangeShapeType="1"/>
            </p:cNvSpPr>
            <p:nvPr/>
          </p:nvSpPr>
          <p:spPr bwMode="auto">
            <a:xfrm flipV="1">
              <a:off x="3198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2" name="Line 31"/>
            <p:cNvSpPr>
              <a:spLocks noChangeShapeType="1"/>
            </p:cNvSpPr>
            <p:nvPr/>
          </p:nvSpPr>
          <p:spPr bwMode="auto">
            <a:xfrm flipV="1">
              <a:off x="3879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3" name="Line 32"/>
            <p:cNvSpPr>
              <a:spLocks noChangeShapeType="1"/>
            </p:cNvSpPr>
            <p:nvPr/>
          </p:nvSpPr>
          <p:spPr bwMode="auto">
            <a:xfrm flipV="1">
              <a:off x="4570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4" name="Line 33"/>
            <p:cNvSpPr>
              <a:spLocks noChangeShapeType="1"/>
            </p:cNvSpPr>
            <p:nvPr/>
          </p:nvSpPr>
          <p:spPr bwMode="auto">
            <a:xfrm flipV="1">
              <a:off x="5251" y="3172"/>
              <a:ext cx="1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25" name="Freeform 34"/>
            <p:cNvSpPr>
              <a:spLocks/>
            </p:cNvSpPr>
            <p:nvPr/>
          </p:nvSpPr>
          <p:spPr bwMode="auto">
            <a:xfrm>
              <a:off x="2207" y="226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26" name="Freeform 35"/>
            <p:cNvSpPr>
              <a:spLocks/>
            </p:cNvSpPr>
            <p:nvPr/>
          </p:nvSpPr>
          <p:spPr bwMode="auto">
            <a:xfrm>
              <a:off x="2487" y="2150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30 h 61"/>
                <a:gd name="T4" fmla="*/ 30 w 60"/>
                <a:gd name="T5" fmla="*/ 61 h 61"/>
                <a:gd name="T6" fmla="*/ 0 w 60"/>
                <a:gd name="T7" fmla="*/ 30 h 61"/>
                <a:gd name="T8" fmla="*/ 30 w 60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30"/>
                  </a:lnTo>
                  <a:lnTo>
                    <a:pt x="30" y="61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27" name="Freeform 36"/>
            <p:cNvSpPr>
              <a:spLocks/>
            </p:cNvSpPr>
            <p:nvPr/>
          </p:nvSpPr>
          <p:spPr bwMode="auto">
            <a:xfrm>
              <a:off x="2757" y="204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28" name="Freeform 37"/>
            <p:cNvSpPr>
              <a:spLocks/>
            </p:cNvSpPr>
            <p:nvPr/>
          </p:nvSpPr>
          <p:spPr bwMode="auto">
            <a:xfrm>
              <a:off x="3028" y="193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29" name="Freeform 38"/>
            <p:cNvSpPr>
              <a:spLocks/>
            </p:cNvSpPr>
            <p:nvPr/>
          </p:nvSpPr>
          <p:spPr bwMode="auto">
            <a:xfrm>
              <a:off x="3308" y="181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0" name="Freeform 39"/>
            <p:cNvSpPr>
              <a:spLocks/>
            </p:cNvSpPr>
            <p:nvPr/>
          </p:nvSpPr>
          <p:spPr bwMode="auto">
            <a:xfrm>
              <a:off x="3579" y="170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1" name="Freeform 40"/>
            <p:cNvSpPr>
              <a:spLocks/>
            </p:cNvSpPr>
            <p:nvPr/>
          </p:nvSpPr>
          <p:spPr bwMode="auto">
            <a:xfrm>
              <a:off x="3849" y="159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2" name="Freeform 41"/>
            <p:cNvSpPr>
              <a:spLocks/>
            </p:cNvSpPr>
            <p:nvPr/>
          </p:nvSpPr>
          <p:spPr bwMode="auto">
            <a:xfrm>
              <a:off x="4129" y="1479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30 h 61"/>
                <a:gd name="T4" fmla="*/ 30 w 60"/>
                <a:gd name="T5" fmla="*/ 61 h 61"/>
                <a:gd name="T6" fmla="*/ 0 w 60"/>
                <a:gd name="T7" fmla="*/ 30 h 61"/>
                <a:gd name="T8" fmla="*/ 30 w 60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30"/>
                  </a:lnTo>
                  <a:lnTo>
                    <a:pt x="30" y="61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3" name="Freeform 42"/>
            <p:cNvSpPr>
              <a:spLocks/>
            </p:cNvSpPr>
            <p:nvPr/>
          </p:nvSpPr>
          <p:spPr bwMode="auto">
            <a:xfrm>
              <a:off x="4400" y="1369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4" name="Rectangle 43"/>
            <p:cNvSpPr>
              <a:spLocks noChangeArrowheads="1"/>
            </p:cNvSpPr>
            <p:nvPr/>
          </p:nvSpPr>
          <p:spPr bwMode="auto">
            <a:xfrm>
              <a:off x="2207" y="248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5" name="Rectangle 44"/>
            <p:cNvSpPr>
              <a:spLocks noChangeArrowheads="1"/>
            </p:cNvSpPr>
            <p:nvPr/>
          </p:nvSpPr>
          <p:spPr bwMode="auto">
            <a:xfrm>
              <a:off x="2487" y="243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6" name="Rectangle 45"/>
            <p:cNvSpPr>
              <a:spLocks noChangeArrowheads="1"/>
            </p:cNvSpPr>
            <p:nvPr/>
          </p:nvSpPr>
          <p:spPr bwMode="auto">
            <a:xfrm>
              <a:off x="2757" y="237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7" name="Rectangle 46"/>
            <p:cNvSpPr>
              <a:spLocks noChangeArrowheads="1"/>
            </p:cNvSpPr>
            <p:nvPr/>
          </p:nvSpPr>
          <p:spPr bwMode="auto">
            <a:xfrm>
              <a:off x="3028" y="231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8" name="Rectangle 47"/>
            <p:cNvSpPr>
              <a:spLocks noChangeArrowheads="1"/>
            </p:cNvSpPr>
            <p:nvPr/>
          </p:nvSpPr>
          <p:spPr bwMode="auto">
            <a:xfrm>
              <a:off x="3308" y="226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39" name="Rectangle 48"/>
            <p:cNvSpPr>
              <a:spLocks noChangeArrowheads="1"/>
            </p:cNvSpPr>
            <p:nvPr/>
          </p:nvSpPr>
          <p:spPr bwMode="auto">
            <a:xfrm>
              <a:off x="3579" y="2201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0" name="Rectangle 49"/>
            <p:cNvSpPr>
              <a:spLocks noChangeArrowheads="1"/>
            </p:cNvSpPr>
            <p:nvPr/>
          </p:nvSpPr>
          <p:spPr bwMode="auto">
            <a:xfrm>
              <a:off x="3849" y="2140"/>
              <a:ext cx="60" cy="61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1" name="Rectangle 50"/>
            <p:cNvSpPr>
              <a:spLocks noChangeArrowheads="1"/>
            </p:cNvSpPr>
            <p:nvPr/>
          </p:nvSpPr>
          <p:spPr bwMode="auto">
            <a:xfrm>
              <a:off x="4129" y="2080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2" name="Rectangle 51"/>
            <p:cNvSpPr>
              <a:spLocks noChangeArrowheads="1"/>
            </p:cNvSpPr>
            <p:nvPr/>
          </p:nvSpPr>
          <p:spPr bwMode="auto">
            <a:xfrm>
              <a:off x="4400" y="2030"/>
              <a:ext cx="60" cy="60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3" name="Freeform 52"/>
            <p:cNvSpPr>
              <a:spLocks/>
            </p:cNvSpPr>
            <p:nvPr/>
          </p:nvSpPr>
          <p:spPr bwMode="auto">
            <a:xfrm>
              <a:off x="2207" y="2861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4" name="Freeform 53"/>
            <p:cNvSpPr>
              <a:spLocks/>
            </p:cNvSpPr>
            <p:nvPr/>
          </p:nvSpPr>
          <p:spPr bwMode="auto">
            <a:xfrm>
              <a:off x="2487" y="2811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5" name="Freeform 54"/>
            <p:cNvSpPr>
              <a:spLocks/>
            </p:cNvSpPr>
            <p:nvPr/>
          </p:nvSpPr>
          <p:spPr bwMode="auto">
            <a:xfrm>
              <a:off x="2757" y="277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6" name="Freeform 55"/>
            <p:cNvSpPr>
              <a:spLocks/>
            </p:cNvSpPr>
            <p:nvPr/>
          </p:nvSpPr>
          <p:spPr bwMode="auto">
            <a:xfrm>
              <a:off x="3028" y="272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7" name="Freeform 56"/>
            <p:cNvSpPr>
              <a:spLocks/>
            </p:cNvSpPr>
            <p:nvPr/>
          </p:nvSpPr>
          <p:spPr bwMode="auto">
            <a:xfrm>
              <a:off x="3308" y="268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8" name="Freeform 57"/>
            <p:cNvSpPr>
              <a:spLocks/>
            </p:cNvSpPr>
            <p:nvPr/>
          </p:nvSpPr>
          <p:spPr bwMode="auto">
            <a:xfrm>
              <a:off x="3579" y="263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49" name="Freeform 58"/>
            <p:cNvSpPr>
              <a:spLocks/>
            </p:cNvSpPr>
            <p:nvPr/>
          </p:nvSpPr>
          <p:spPr bwMode="auto">
            <a:xfrm>
              <a:off x="3849" y="259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50" name="Freeform 59"/>
            <p:cNvSpPr>
              <a:spLocks/>
            </p:cNvSpPr>
            <p:nvPr/>
          </p:nvSpPr>
          <p:spPr bwMode="auto">
            <a:xfrm>
              <a:off x="4129" y="254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51" name="Freeform 60"/>
            <p:cNvSpPr>
              <a:spLocks/>
            </p:cNvSpPr>
            <p:nvPr/>
          </p:nvSpPr>
          <p:spPr bwMode="auto">
            <a:xfrm>
              <a:off x="4400" y="250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52" name="Rectangle 61"/>
            <p:cNvSpPr>
              <a:spLocks noChangeArrowheads="1"/>
            </p:cNvSpPr>
            <p:nvPr/>
          </p:nvSpPr>
          <p:spPr bwMode="auto">
            <a:xfrm>
              <a:off x="1996" y="678"/>
              <a:ext cx="2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2000" b="1">
                  <a:solidFill>
                    <a:srgbClr val="000000"/>
                  </a:solidFill>
                </a:rPr>
                <a:t>Passagehastigheter vs TS-intag</a:t>
              </a:r>
              <a:endParaRPr lang="sv-SE"/>
            </a:p>
          </p:txBody>
        </p:sp>
        <p:sp>
          <p:nvSpPr>
            <p:cNvPr id="8253" name="Rectangle 62"/>
            <p:cNvSpPr>
              <a:spLocks noChangeArrowheads="1"/>
            </p:cNvSpPr>
            <p:nvPr/>
          </p:nvSpPr>
          <p:spPr bwMode="auto">
            <a:xfrm>
              <a:off x="865" y="3092"/>
              <a:ext cx="26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0,0</a:t>
              </a:r>
              <a:endParaRPr lang="sv-SE"/>
            </a:p>
          </p:txBody>
        </p:sp>
        <p:sp>
          <p:nvSpPr>
            <p:cNvPr id="8254" name="Rectangle 63"/>
            <p:cNvSpPr>
              <a:spLocks noChangeArrowheads="1"/>
            </p:cNvSpPr>
            <p:nvPr/>
          </p:nvSpPr>
          <p:spPr bwMode="auto">
            <a:xfrm>
              <a:off x="865" y="2841"/>
              <a:ext cx="26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2,0</a:t>
              </a:r>
              <a:endParaRPr lang="sv-SE"/>
            </a:p>
          </p:txBody>
        </p:sp>
        <p:sp>
          <p:nvSpPr>
            <p:cNvPr id="8255" name="Rectangle 64"/>
            <p:cNvSpPr>
              <a:spLocks noChangeArrowheads="1"/>
            </p:cNvSpPr>
            <p:nvPr/>
          </p:nvSpPr>
          <p:spPr bwMode="auto">
            <a:xfrm>
              <a:off x="865" y="2601"/>
              <a:ext cx="26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4,0</a:t>
              </a:r>
              <a:endParaRPr lang="sv-SE"/>
            </a:p>
          </p:txBody>
        </p:sp>
        <p:sp>
          <p:nvSpPr>
            <p:cNvPr id="8256" name="Rectangle 65"/>
            <p:cNvSpPr>
              <a:spLocks noChangeArrowheads="1"/>
            </p:cNvSpPr>
            <p:nvPr/>
          </p:nvSpPr>
          <p:spPr bwMode="auto">
            <a:xfrm>
              <a:off x="865" y="2351"/>
              <a:ext cx="26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6,0</a:t>
              </a:r>
              <a:endParaRPr lang="sv-SE"/>
            </a:p>
          </p:txBody>
        </p:sp>
        <p:sp>
          <p:nvSpPr>
            <p:cNvPr id="8257" name="Rectangle 66"/>
            <p:cNvSpPr>
              <a:spLocks noChangeArrowheads="1"/>
            </p:cNvSpPr>
            <p:nvPr/>
          </p:nvSpPr>
          <p:spPr bwMode="auto">
            <a:xfrm>
              <a:off x="865" y="2100"/>
              <a:ext cx="26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8,0</a:t>
              </a:r>
              <a:endParaRPr lang="sv-SE"/>
            </a:p>
          </p:txBody>
        </p:sp>
        <p:sp>
          <p:nvSpPr>
            <p:cNvPr id="8258" name="Rectangle 67"/>
            <p:cNvSpPr>
              <a:spLocks noChangeArrowheads="1"/>
            </p:cNvSpPr>
            <p:nvPr/>
          </p:nvSpPr>
          <p:spPr bwMode="auto">
            <a:xfrm>
              <a:off x="795" y="1850"/>
              <a:ext cx="3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10,0</a:t>
              </a:r>
              <a:endParaRPr lang="sv-SE"/>
            </a:p>
          </p:txBody>
        </p:sp>
        <p:sp>
          <p:nvSpPr>
            <p:cNvPr id="8259" name="Rectangle 68"/>
            <p:cNvSpPr>
              <a:spLocks noChangeArrowheads="1"/>
            </p:cNvSpPr>
            <p:nvPr/>
          </p:nvSpPr>
          <p:spPr bwMode="auto">
            <a:xfrm>
              <a:off x="795" y="1610"/>
              <a:ext cx="3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12,0</a:t>
              </a:r>
              <a:endParaRPr lang="sv-SE"/>
            </a:p>
          </p:txBody>
        </p:sp>
        <p:sp>
          <p:nvSpPr>
            <p:cNvPr id="8260" name="Rectangle 69"/>
            <p:cNvSpPr>
              <a:spLocks noChangeArrowheads="1"/>
            </p:cNvSpPr>
            <p:nvPr/>
          </p:nvSpPr>
          <p:spPr bwMode="auto">
            <a:xfrm>
              <a:off x="795" y="1359"/>
              <a:ext cx="3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14,0</a:t>
              </a:r>
              <a:endParaRPr lang="sv-SE"/>
            </a:p>
          </p:txBody>
        </p:sp>
        <p:sp>
          <p:nvSpPr>
            <p:cNvPr id="8261" name="Rectangle 70"/>
            <p:cNvSpPr>
              <a:spLocks noChangeArrowheads="1"/>
            </p:cNvSpPr>
            <p:nvPr/>
          </p:nvSpPr>
          <p:spPr bwMode="auto">
            <a:xfrm>
              <a:off x="795" y="1109"/>
              <a:ext cx="3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16,0</a:t>
              </a:r>
              <a:endParaRPr lang="sv-SE"/>
            </a:p>
          </p:txBody>
        </p:sp>
        <p:sp>
          <p:nvSpPr>
            <p:cNvPr id="8262" name="Rectangle 71"/>
            <p:cNvSpPr>
              <a:spLocks noChangeArrowheads="1"/>
            </p:cNvSpPr>
            <p:nvPr/>
          </p:nvSpPr>
          <p:spPr bwMode="auto">
            <a:xfrm>
              <a:off x="1115" y="3282"/>
              <a:ext cx="1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0</a:t>
              </a:r>
              <a:endParaRPr lang="sv-SE"/>
            </a:p>
          </p:txBody>
        </p:sp>
        <p:sp>
          <p:nvSpPr>
            <p:cNvPr id="8263" name="Rectangle 72"/>
            <p:cNvSpPr>
              <a:spLocks noChangeArrowheads="1"/>
            </p:cNvSpPr>
            <p:nvPr/>
          </p:nvSpPr>
          <p:spPr bwMode="auto">
            <a:xfrm>
              <a:off x="1796" y="3282"/>
              <a:ext cx="1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5</a:t>
              </a:r>
              <a:endParaRPr lang="sv-SE"/>
            </a:p>
          </p:txBody>
        </p:sp>
        <p:sp>
          <p:nvSpPr>
            <p:cNvPr id="8264" name="Rectangle 73"/>
            <p:cNvSpPr>
              <a:spLocks noChangeArrowheads="1"/>
            </p:cNvSpPr>
            <p:nvPr/>
          </p:nvSpPr>
          <p:spPr bwMode="auto">
            <a:xfrm>
              <a:off x="2447" y="3282"/>
              <a:ext cx="22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10</a:t>
              </a:r>
              <a:endParaRPr lang="sv-SE"/>
            </a:p>
          </p:txBody>
        </p:sp>
        <p:sp>
          <p:nvSpPr>
            <p:cNvPr id="8265" name="Rectangle 74"/>
            <p:cNvSpPr>
              <a:spLocks noChangeArrowheads="1"/>
            </p:cNvSpPr>
            <p:nvPr/>
          </p:nvSpPr>
          <p:spPr bwMode="auto">
            <a:xfrm>
              <a:off x="3128" y="3282"/>
              <a:ext cx="22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15</a:t>
              </a:r>
              <a:endParaRPr lang="sv-SE"/>
            </a:p>
          </p:txBody>
        </p:sp>
        <p:sp>
          <p:nvSpPr>
            <p:cNvPr id="8266" name="Rectangle 75"/>
            <p:cNvSpPr>
              <a:spLocks noChangeArrowheads="1"/>
            </p:cNvSpPr>
            <p:nvPr/>
          </p:nvSpPr>
          <p:spPr bwMode="auto">
            <a:xfrm>
              <a:off x="3809" y="3282"/>
              <a:ext cx="22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20</a:t>
              </a:r>
              <a:endParaRPr lang="sv-SE"/>
            </a:p>
          </p:txBody>
        </p:sp>
        <p:sp>
          <p:nvSpPr>
            <p:cNvPr id="8267" name="Rectangle 76"/>
            <p:cNvSpPr>
              <a:spLocks noChangeArrowheads="1"/>
            </p:cNvSpPr>
            <p:nvPr/>
          </p:nvSpPr>
          <p:spPr bwMode="auto">
            <a:xfrm>
              <a:off x="4500" y="3282"/>
              <a:ext cx="22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25</a:t>
              </a:r>
              <a:endParaRPr lang="sv-SE"/>
            </a:p>
          </p:txBody>
        </p:sp>
        <p:sp>
          <p:nvSpPr>
            <p:cNvPr id="8268" name="Rectangle 77"/>
            <p:cNvSpPr>
              <a:spLocks noChangeArrowheads="1"/>
            </p:cNvSpPr>
            <p:nvPr/>
          </p:nvSpPr>
          <p:spPr bwMode="auto">
            <a:xfrm>
              <a:off x="5181" y="3282"/>
              <a:ext cx="22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30</a:t>
              </a:r>
              <a:endParaRPr lang="sv-SE"/>
            </a:p>
          </p:txBody>
        </p:sp>
        <p:sp>
          <p:nvSpPr>
            <p:cNvPr id="8269" name="Rectangle 78"/>
            <p:cNvSpPr>
              <a:spLocks noChangeArrowheads="1"/>
            </p:cNvSpPr>
            <p:nvPr/>
          </p:nvSpPr>
          <p:spPr bwMode="auto">
            <a:xfrm>
              <a:off x="2717" y="3512"/>
              <a:ext cx="9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 b="1">
                  <a:solidFill>
                    <a:srgbClr val="000000"/>
                  </a:solidFill>
                </a:rPr>
                <a:t>TS-intag, kg/dag</a:t>
              </a:r>
              <a:endParaRPr lang="sv-SE"/>
            </a:p>
          </p:txBody>
        </p:sp>
        <p:sp>
          <p:nvSpPr>
            <p:cNvPr id="8270" name="Rectangle 79"/>
            <p:cNvSpPr>
              <a:spLocks noChangeArrowheads="1"/>
            </p:cNvSpPr>
            <p:nvPr/>
          </p:nvSpPr>
          <p:spPr bwMode="auto">
            <a:xfrm rot="-5400000">
              <a:off x="-194" y="2121"/>
              <a:ext cx="168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 b="1">
                  <a:solidFill>
                    <a:srgbClr val="000000"/>
                  </a:solidFill>
                </a:rPr>
                <a:t>Passagehastighet, %/timme</a:t>
              </a:r>
              <a:endParaRPr lang="sv-SE"/>
            </a:p>
          </p:txBody>
        </p:sp>
        <p:sp>
          <p:nvSpPr>
            <p:cNvPr id="8271" name="Rectangle 80"/>
            <p:cNvSpPr>
              <a:spLocks noChangeArrowheads="1"/>
            </p:cNvSpPr>
            <p:nvPr/>
          </p:nvSpPr>
          <p:spPr bwMode="auto">
            <a:xfrm>
              <a:off x="5451" y="1860"/>
              <a:ext cx="531" cy="64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72" name="Freeform 81"/>
            <p:cNvSpPr>
              <a:spLocks/>
            </p:cNvSpPr>
            <p:nvPr/>
          </p:nvSpPr>
          <p:spPr bwMode="auto">
            <a:xfrm>
              <a:off x="5511" y="195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30 h 60"/>
                <a:gd name="T4" fmla="*/ 30 w 60"/>
                <a:gd name="T5" fmla="*/ 60 h 60"/>
                <a:gd name="T6" fmla="*/ 0 w 60"/>
                <a:gd name="T7" fmla="*/ 30 h 60"/>
                <a:gd name="T8" fmla="*/ 30 w 60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30"/>
                  </a:lnTo>
                  <a:lnTo>
                    <a:pt x="30" y="60"/>
                  </a:ln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73" name="Rectangle 82"/>
            <p:cNvSpPr>
              <a:spLocks noChangeArrowheads="1"/>
            </p:cNvSpPr>
            <p:nvPr/>
          </p:nvSpPr>
          <p:spPr bwMode="auto">
            <a:xfrm>
              <a:off x="5612" y="1890"/>
              <a:ext cx="3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vätska</a:t>
              </a:r>
              <a:endParaRPr lang="sv-SE"/>
            </a:p>
          </p:txBody>
        </p:sp>
        <p:sp>
          <p:nvSpPr>
            <p:cNvPr id="8274" name="Rectangle 83"/>
            <p:cNvSpPr>
              <a:spLocks noChangeArrowheads="1"/>
            </p:cNvSpPr>
            <p:nvPr/>
          </p:nvSpPr>
          <p:spPr bwMode="auto">
            <a:xfrm>
              <a:off x="5511" y="2160"/>
              <a:ext cx="60" cy="61"/>
            </a:xfrm>
            <a:prstGeom prst="rect">
              <a:avLst/>
            </a:prstGeom>
            <a:solidFill>
              <a:srgbClr val="FF00FF"/>
            </a:solidFill>
            <a:ln w="1587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75" name="Rectangle 84"/>
            <p:cNvSpPr>
              <a:spLocks noChangeArrowheads="1"/>
            </p:cNvSpPr>
            <p:nvPr/>
          </p:nvSpPr>
          <p:spPr bwMode="auto">
            <a:xfrm>
              <a:off x="5612" y="2100"/>
              <a:ext cx="1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krf</a:t>
              </a:r>
              <a:endParaRPr lang="sv-SE"/>
            </a:p>
          </p:txBody>
        </p:sp>
        <p:sp>
          <p:nvSpPr>
            <p:cNvPr id="8276" name="Freeform 85"/>
            <p:cNvSpPr>
              <a:spLocks/>
            </p:cNvSpPr>
            <p:nvPr/>
          </p:nvSpPr>
          <p:spPr bwMode="auto">
            <a:xfrm>
              <a:off x="5511" y="2371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77" name="Rectangle 86"/>
            <p:cNvSpPr>
              <a:spLocks noChangeArrowheads="1"/>
            </p:cNvSpPr>
            <p:nvPr/>
          </p:nvSpPr>
          <p:spPr bwMode="auto">
            <a:xfrm>
              <a:off x="5612" y="2311"/>
              <a:ext cx="1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v-SE" sz="1600">
                  <a:solidFill>
                    <a:srgbClr val="000000"/>
                  </a:solidFill>
                </a:rPr>
                <a:t>grf</a:t>
              </a:r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Vommiljö</a:t>
            </a:r>
            <a:endParaRPr lang="sv-SE" dirty="0" smtClean="0"/>
          </a:p>
        </p:txBody>
      </p:sp>
      <p:graphicFrame>
        <p:nvGraphicFramePr>
          <p:cNvPr id="143364" name="Group 4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02247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Ingen hänsyn tas till att lättnedbrytbara kolhydrater påverkar nedbrytning av NDF i vommen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23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Nedbrytningshastigheten för NDF reduceras vid ett ökat innehåll av stärkelse och restfraktion i foderstaten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49275"/>
            <a:ext cx="7634288" cy="850900"/>
          </a:xfrm>
        </p:spPr>
        <p:txBody>
          <a:bodyPr/>
          <a:lstStyle/>
          <a:p>
            <a:pPr eaLnBrk="1" hangingPunct="1"/>
            <a:r>
              <a:rPr lang="nb-NO" sz="4000" b="1" dirty="0" smtClean="0">
                <a:solidFill>
                  <a:srgbClr val="CC0000"/>
                </a:solidFill>
              </a:rPr>
              <a:t>Korrektion av nedbrytningshastighet för NDF</a:t>
            </a:r>
          </a:p>
        </p:txBody>
      </p:sp>
      <p:graphicFrame>
        <p:nvGraphicFramePr>
          <p:cNvPr id="6" name="Platshållare för 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318770"/>
              </p:ext>
            </p:extLst>
          </p:nvPr>
        </p:nvGraphicFramePr>
        <p:xfrm>
          <a:off x="662525" y="1774548"/>
          <a:ext cx="8576117" cy="440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649538" y="1590675"/>
            <a:ext cx="51117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1800" b="1">
                <a:solidFill>
                  <a:srgbClr val="CC0000"/>
                </a:solidFill>
              </a:rPr>
              <a:t>Corrected kdNDF = kdNDF </a:t>
            </a:r>
            <a:r>
              <a:rPr lang="nb-NO" sz="1800" b="1">
                <a:solidFill>
                  <a:srgbClr val="CC0000"/>
                </a:solidFill>
                <a:cs typeface="Arial" charset="0"/>
              </a:rPr>
              <a:t>∙ corrNDF_fac</a:t>
            </a:r>
            <a:endParaRPr lang="nb-NO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sv-SE" sz="4000" dirty="0" smtClean="0">
                <a:solidFill>
                  <a:srgbClr val="000066"/>
                </a:solidFill>
              </a:rPr>
              <a:t>Mikrobproteinsyntes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>
            <p:ph type="tbl" idx="1"/>
          </p:nvPr>
        </p:nvGraphicFramePr>
        <p:xfrm>
          <a:off x="1066800" y="1600200"/>
          <a:ext cx="7772400" cy="439896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600454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Nuvarande system: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Konstant faktor för bildat mikrobprotein / kg kolhydrat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8509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NorFor: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Variabel faktor för bildat mikrobprotein.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Tar hänsyn till foderintag och andel lättnedbrutna kolhydrater i foderstaten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Smältbar organisk substans istället för enbart kolhydrater.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iggande - Svensk Mjölk - tif">
  <a:themeElements>
    <a:clrScheme name="">
      <a:dk1>
        <a:srgbClr val="000000"/>
      </a:dk1>
      <a:lt1>
        <a:srgbClr val="FFFFFF"/>
      </a:lt1>
      <a:dk2>
        <a:srgbClr val="000066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iggande - Svensk Mjölk - tif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ggande - Svensk Mjölk - ti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- Svensk Mjölk - ti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- Svensk Mjölk - ti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- Svensk Mjölk - ti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- Svensk Mjölk - ti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- Svensk Mjölk - ti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- Svensk Mjölk - ti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 utforming">
  <a:themeElements>
    <a:clrScheme name="Standard utform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 utform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nb-NO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nb-NO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 utformin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 utforming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C:\Program\Microsoft Office\Mallar\Svensk Mjölk\Liggande - Svensk Mjölk - tif.pot</Template>
  <TotalTime>2411</TotalTime>
  <Pages>1</Pages>
  <Words>571</Words>
  <Application>Microsoft Office PowerPoint</Application>
  <PresentationFormat>A4 (210 x 297 mm)</PresentationFormat>
  <Paragraphs>113</Paragraphs>
  <Slides>17</Slides>
  <Notes>4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Wingdings</vt:lpstr>
      <vt:lpstr>Liggande - Svensk Mjölk - tif</vt:lpstr>
      <vt:lpstr>Standard utforming</vt:lpstr>
      <vt:lpstr>Kalkylblad</vt:lpstr>
      <vt:lpstr>Hur skiljer sig NorFor från dagens svenska fodervärderingssystem?</vt:lpstr>
      <vt:lpstr>Additivitet</vt:lpstr>
      <vt:lpstr>Effekt av foderintag på foderstatens energivärde</vt:lpstr>
      <vt:lpstr>Effekt av foderintag på foderstatens AAT-värde</vt:lpstr>
      <vt:lpstr>Nedbrytnings- och passagehastighet</vt:lpstr>
      <vt:lpstr>PowerPoint-presentation</vt:lpstr>
      <vt:lpstr>Vommiljö</vt:lpstr>
      <vt:lpstr>Korrektion av nedbrytningshastighet för NDF</vt:lpstr>
      <vt:lpstr>Mikrobproteinsyntes</vt:lpstr>
      <vt:lpstr>PowerPoint-presentation</vt:lpstr>
      <vt:lpstr>Tarmsmältbarhet</vt:lpstr>
      <vt:lpstr>Foderparametrar</vt:lpstr>
      <vt:lpstr>Ensilagets grad av jäsning</vt:lpstr>
      <vt:lpstr>PowerPoint-presentation</vt:lpstr>
      <vt:lpstr>Recirkulering av kväve</vt:lpstr>
      <vt:lpstr>Endogent protein</vt:lpstr>
      <vt:lpstr>Sammanfattning  </vt:lpstr>
    </vt:vector>
  </TitlesOfParts>
  <Company>Svensk Mjölk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NorFor-Planering: AAT-modellen</dc:title>
  <dc:creator>Marie Liljeholm</dc:creator>
  <cp:lastModifiedBy>Linda Skogfeldt</cp:lastModifiedBy>
  <cp:revision>308</cp:revision>
  <cp:lastPrinted>1601-01-01T00:00:00Z</cp:lastPrinted>
  <dcterms:created xsi:type="dcterms:W3CDTF">2004-03-25T08:09:09Z</dcterms:created>
  <dcterms:modified xsi:type="dcterms:W3CDTF">2017-01-17T12:50:01Z</dcterms:modified>
</cp:coreProperties>
</file>