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3" r:id="rId2"/>
    <p:sldId id="264" r:id="rId3"/>
    <p:sldId id="265" r:id="rId4"/>
    <p:sldId id="266" r:id="rId5"/>
    <p:sldId id="267" r:id="rId6"/>
    <p:sldId id="268" r:id="rId7"/>
    <p:sldId id="269" r:id="rId8"/>
    <p:sldId id="271" r:id="rId9"/>
    <p:sldId id="272" r:id="rId10"/>
    <p:sldId id="273" r:id="rId11"/>
    <p:sldId id="274" r:id="rId12"/>
    <p:sldId id="275" r:id="rId13"/>
    <p:sldId id="276" r:id="rId14"/>
    <p:sldId id="277" r:id="rId15"/>
    <p:sldId id="278" r:id="rId16"/>
    <p:sldId id="280" r:id="rId17"/>
    <p:sldId id="28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9895" autoAdjust="0"/>
  </p:normalViewPr>
  <p:slideViewPr>
    <p:cSldViewPr snapToGrid="0">
      <p:cViewPr varScale="1">
        <p:scale>
          <a:sx n="77" d="100"/>
          <a:sy n="77" d="100"/>
        </p:scale>
        <p:origin x="160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268C3-014F-46C9-BD1E-B71CD0C66D36}" type="datetimeFigureOut">
              <a:rPr lang="sv-SE" smtClean="0"/>
              <a:t>2021-03-25</a:t>
            </a:fld>
            <a:endParaRPr lang="sv-SE"/>
          </a:p>
        </p:txBody>
      </p:sp>
      <p:sp>
        <p:nvSpPr>
          <p:cNvPr id="4" name="Platshållare för bildobjekt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9B4136-B207-40D5-A929-1116EA45B7BB}" type="slidenum">
              <a:rPr lang="sv-SE" smtClean="0"/>
              <a:t>‹#›</a:t>
            </a:fld>
            <a:endParaRPr lang="sv-SE"/>
          </a:p>
        </p:txBody>
      </p:sp>
    </p:spTree>
    <p:extLst>
      <p:ext uri="{BB962C8B-B14F-4D97-AF65-F5344CB8AC3E}">
        <p14:creationId xmlns:p14="http://schemas.microsoft.com/office/powerpoint/2010/main" val="2792016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Det här är ett hjälpmedel vid </a:t>
            </a:r>
            <a:r>
              <a:rPr lang="sv-SE" altLang="sv-SE" b="1"/>
              <a:t>redovisning på gård</a:t>
            </a:r>
            <a:r>
              <a:rPr lang="sv-SE" altLang="sv-SE"/>
              <a:t>. Använd de delar som känns bra för just dig. ”Spara som” efter att du skrivit färdigt en gård, så behåller du den här mallen för nästa gård. Bilder som inte är relevanta kan döljas genom att högerklicka på bilden i vänsterkanten och välja ”Dölj bild” i menyn.</a:t>
            </a:r>
          </a:p>
        </p:txBody>
      </p:sp>
      <p:sp>
        <p:nvSpPr>
          <p:cNvPr id="25604"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0670D863-3846-4147-BB53-F138A58F7C37}" type="slidenum">
              <a:rPr lang="sv-SE" altLang="sv-SE" sz="700">
                <a:latin typeface="Verdana" pitchFamily="34" charset="0"/>
                <a:ea typeface="ヒラギノ角ゴ Pro W3"/>
                <a:cs typeface="ヒラギノ角ゴ Pro W3"/>
              </a:rPr>
              <a:pPr eaLnBrk="1" fontAlgn="base" hangingPunct="1">
                <a:spcBef>
                  <a:spcPct val="0"/>
                </a:spcBef>
                <a:spcAft>
                  <a:spcPct val="0"/>
                </a:spcAft>
              </a:pPr>
              <a:t>1</a:t>
            </a:fld>
            <a:endParaRPr lang="sv-SE" altLang="sv-SE" sz="700">
              <a:latin typeface="Verdana" pitchFamily="34" charset="0"/>
              <a:ea typeface="ヒラギノ角ゴ Pro W3"/>
              <a:cs typeface="ヒラギノ角ゴ Pro W3"/>
            </a:endParaRPr>
          </a:p>
        </p:txBody>
      </p:sp>
      <p:sp>
        <p:nvSpPr>
          <p:cNvPr id="25605"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5898E820-0D31-4832-B166-77E356C522AA}"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558446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dirty="0"/>
              <a:t>Sammanfatta vad </a:t>
            </a:r>
            <a:r>
              <a:rPr lang="sv-SE" altLang="sv-SE" b="1" dirty="0"/>
              <a:t>siffrorna</a:t>
            </a:r>
            <a:r>
              <a:rPr lang="sv-SE" altLang="sv-SE" dirty="0"/>
              <a:t> visar. Skriv över exempelpunkterna. Ta gärna det positiva först, sedan kan några negativa punkter komma. Kom ihåg! Förbättringsmöjligheter!</a:t>
            </a:r>
          </a:p>
        </p:txBody>
      </p:sp>
      <p:sp>
        <p:nvSpPr>
          <p:cNvPr id="35844"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062D5667-335B-4E6A-87AF-58600E81B475}" type="slidenum">
              <a:rPr lang="sv-SE" altLang="sv-SE" sz="700">
                <a:latin typeface="Verdana" pitchFamily="34" charset="0"/>
                <a:ea typeface="ヒラギノ角ゴ Pro W3"/>
                <a:cs typeface="ヒラギノ角ゴ Pro W3"/>
              </a:rPr>
              <a:pPr eaLnBrk="1" fontAlgn="base" hangingPunct="1">
                <a:spcBef>
                  <a:spcPct val="0"/>
                </a:spcBef>
                <a:spcAft>
                  <a:spcPct val="0"/>
                </a:spcAft>
              </a:pPr>
              <a:t>10</a:t>
            </a:fld>
            <a:endParaRPr lang="sv-SE" altLang="sv-SE" sz="700">
              <a:latin typeface="Verdana" pitchFamily="34" charset="0"/>
              <a:ea typeface="ヒラギノ角ゴ Pro W3"/>
              <a:cs typeface="ヒラギノ角ゴ Pro W3"/>
            </a:endParaRPr>
          </a:p>
        </p:txBody>
      </p:sp>
      <p:sp>
        <p:nvSpPr>
          <p:cNvPr id="35845"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FED44659-4AB1-4411-A094-77E466BB45F3}"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3856300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Ge förslag på </a:t>
            </a:r>
            <a:r>
              <a:rPr lang="sv-SE" altLang="sv-SE" b="1"/>
              <a:t>FOKUS-områden</a:t>
            </a:r>
            <a:r>
              <a:rPr lang="sv-SE" altLang="sv-SE"/>
              <a:t>. Illustrera med bild. Ersätt bilderna med en bilder från gården.</a:t>
            </a:r>
            <a:endParaRPr lang="sv-SE" altLang="sv-SE" b="1"/>
          </a:p>
          <a:p>
            <a:pPr eaLnBrk="1" hangingPunct="1">
              <a:spcBef>
                <a:spcPct val="0"/>
              </a:spcBef>
            </a:pPr>
            <a:endParaRPr lang="sv-SE" altLang="sv-SE"/>
          </a:p>
        </p:txBody>
      </p:sp>
      <p:sp>
        <p:nvSpPr>
          <p:cNvPr id="3686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9FF5B8D3-7284-47E6-840A-C2A996210141}" type="slidenum">
              <a:rPr lang="sv-SE" altLang="sv-SE" sz="700">
                <a:latin typeface="Verdana" pitchFamily="34" charset="0"/>
                <a:ea typeface="ヒラギノ角ゴ Pro W3"/>
                <a:cs typeface="ヒラギノ角ゴ Pro W3"/>
              </a:rPr>
              <a:pPr eaLnBrk="1" fontAlgn="base" hangingPunct="1">
                <a:spcBef>
                  <a:spcPct val="0"/>
                </a:spcBef>
                <a:spcAft>
                  <a:spcPct val="0"/>
                </a:spcAft>
              </a:pPr>
              <a:t>11</a:t>
            </a:fld>
            <a:endParaRPr lang="sv-SE" altLang="sv-SE" sz="700">
              <a:latin typeface="Verdana" pitchFamily="34" charset="0"/>
              <a:ea typeface="ヒラギノ角ゴ Pro W3"/>
              <a:cs typeface="ヒラギノ角ゴ Pro W3"/>
            </a:endParaRPr>
          </a:p>
        </p:txBody>
      </p:sp>
      <p:sp>
        <p:nvSpPr>
          <p:cNvPr id="36869"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02B85033-762D-4472-BE6B-CC585996344B}"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2055906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dirty="0"/>
              <a:t>Ev. en </a:t>
            </a:r>
            <a:r>
              <a:rPr lang="sv-SE" altLang="sv-SE" b="1" dirty="0"/>
              <a:t>Sammanfattning</a:t>
            </a:r>
            <a:r>
              <a:rPr lang="sv-SE" altLang="sv-SE" dirty="0"/>
              <a:t> av fråga människorna, djuren och siffrorna för varje FOKUS-område. En bild från gården för att illustrera aktuellt område. Ta med de viktigaste orsakssambanden</a:t>
            </a:r>
          </a:p>
        </p:txBody>
      </p:sp>
      <p:sp>
        <p:nvSpPr>
          <p:cNvPr id="3789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C268E508-7A66-4909-B1DE-D69AE55020F3}" type="slidenum">
              <a:rPr lang="sv-SE" altLang="sv-SE" sz="700">
                <a:latin typeface="Verdana" pitchFamily="34" charset="0"/>
                <a:ea typeface="ヒラギノ角ゴ Pro W3"/>
                <a:cs typeface="ヒラギノ角ゴ Pro W3"/>
              </a:rPr>
              <a:pPr eaLnBrk="1" fontAlgn="base" hangingPunct="1">
                <a:spcBef>
                  <a:spcPct val="0"/>
                </a:spcBef>
                <a:spcAft>
                  <a:spcPct val="0"/>
                </a:spcAft>
              </a:pPr>
              <a:t>12</a:t>
            </a:fld>
            <a:endParaRPr lang="sv-SE" altLang="sv-SE" sz="700">
              <a:latin typeface="Verdana" pitchFamily="34" charset="0"/>
              <a:ea typeface="ヒラギノ角ゴ Pro W3"/>
              <a:cs typeface="ヒラギノ角ゴ Pro W3"/>
            </a:endParaRPr>
          </a:p>
        </p:txBody>
      </p:sp>
      <p:sp>
        <p:nvSpPr>
          <p:cNvPr id="37893"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C529028A-3FE3-4C42-A7A0-7DFF4888CEFD}"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2823755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Om inte den första bilden räckte till att sammanfatta </a:t>
            </a:r>
            <a:r>
              <a:rPr lang="sv-SE" altLang="sv-SE" b="1"/>
              <a:t>FOKUS-områden</a:t>
            </a:r>
            <a:r>
              <a:rPr lang="sv-SE" altLang="sv-SE"/>
              <a:t>. Bild från gården osv.</a:t>
            </a:r>
          </a:p>
        </p:txBody>
      </p:sp>
      <p:sp>
        <p:nvSpPr>
          <p:cNvPr id="38916"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DEEF6C70-40D8-49AD-925D-43E63D457480}" type="slidenum">
              <a:rPr lang="sv-SE" altLang="sv-SE" sz="700">
                <a:latin typeface="Verdana" pitchFamily="34" charset="0"/>
                <a:ea typeface="ヒラギノ角ゴ Pro W3"/>
                <a:cs typeface="ヒラギノ角ゴ Pro W3"/>
              </a:rPr>
              <a:pPr eaLnBrk="1" fontAlgn="base" hangingPunct="1">
                <a:spcBef>
                  <a:spcPct val="0"/>
                </a:spcBef>
                <a:spcAft>
                  <a:spcPct val="0"/>
                </a:spcAft>
              </a:pPr>
              <a:t>13</a:t>
            </a:fld>
            <a:endParaRPr lang="sv-SE" altLang="sv-SE" sz="700">
              <a:latin typeface="Verdana" pitchFamily="34" charset="0"/>
              <a:ea typeface="ヒラギノ角ゴ Pro W3"/>
              <a:cs typeface="ヒラギノ角ゴ Pro W3"/>
            </a:endParaRPr>
          </a:p>
        </p:txBody>
      </p:sp>
      <p:sp>
        <p:nvSpPr>
          <p:cNvPr id="38917"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35F74428-7095-494F-828D-452F445256E0}"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3271600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Klicka i bilden och infoga diagrammet från </a:t>
            </a:r>
            <a:r>
              <a:rPr lang="sv-SE" altLang="sv-SE" b="1"/>
              <a:t>Totalfliken i HPM Djurhälsokostnader</a:t>
            </a:r>
            <a:r>
              <a:rPr lang="sv-SE" altLang="sv-SE"/>
              <a:t>. Många gånger räcker det med denna bild men bilderna från repektive FOKUS-område kan fördjupa beskrivningen.</a:t>
            </a:r>
          </a:p>
        </p:txBody>
      </p:sp>
      <p:sp>
        <p:nvSpPr>
          <p:cNvPr id="39940"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225A3642-E501-4A39-A767-70B5A64F48B5}" type="slidenum">
              <a:rPr lang="sv-SE" altLang="sv-SE" sz="700">
                <a:latin typeface="Verdana" pitchFamily="34" charset="0"/>
                <a:ea typeface="ヒラギノ角ゴ Pro W3"/>
                <a:cs typeface="ヒラギノ角ゴ Pro W3"/>
              </a:rPr>
              <a:pPr eaLnBrk="1" fontAlgn="base" hangingPunct="1">
                <a:spcBef>
                  <a:spcPct val="0"/>
                </a:spcBef>
                <a:spcAft>
                  <a:spcPct val="0"/>
                </a:spcAft>
              </a:pPr>
              <a:t>14</a:t>
            </a:fld>
            <a:endParaRPr lang="sv-SE" altLang="sv-SE" sz="700">
              <a:latin typeface="Verdana" pitchFamily="34" charset="0"/>
              <a:ea typeface="ヒラギノ角ゴ Pro W3"/>
              <a:cs typeface="ヒラギノ角ゴ Pro W3"/>
            </a:endParaRPr>
          </a:p>
        </p:txBody>
      </p:sp>
      <p:sp>
        <p:nvSpPr>
          <p:cNvPr id="39941"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5607BD41-2AF2-471A-8137-179DA5214D72}"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3277991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dirty="0"/>
              <a:t>Klicka i bilden och infoga diagram från </a:t>
            </a:r>
            <a:r>
              <a:rPr lang="sv-SE" altLang="sv-SE" b="1" dirty="0"/>
              <a:t>HPM Djurhälsokostnader</a:t>
            </a:r>
            <a:r>
              <a:rPr lang="sv-SE" altLang="sv-SE" dirty="0"/>
              <a:t> från Fokusområde 1, kopiera sedan bilden och gör samma sak för fokusområde 2</a:t>
            </a:r>
          </a:p>
        </p:txBody>
      </p:sp>
      <p:sp>
        <p:nvSpPr>
          <p:cNvPr id="40964"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CCA02D38-AD25-49E8-93AE-0416A02BA1BA}" type="slidenum">
              <a:rPr lang="sv-SE" altLang="sv-SE" sz="700">
                <a:latin typeface="Verdana" pitchFamily="34" charset="0"/>
                <a:ea typeface="ヒラギノ角ゴ Pro W3"/>
                <a:cs typeface="ヒラギノ角ゴ Pro W3"/>
              </a:rPr>
              <a:pPr eaLnBrk="1" fontAlgn="base" hangingPunct="1">
                <a:spcBef>
                  <a:spcPct val="0"/>
                </a:spcBef>
                <a:spcAft>
                  <a:spcPct val="0"/>
                </a:spcAft>
              </a:pPr>
              <a:t>15</a:t>
            </a:fld>
            <a:endParaRPr lang="sv-SE" altLang="sv-SE" sz="700">
              <a:latin typeface="Verdana" pitchFamily="34" charset="0"/>
              <a:ea typeface="ヒラギノ角ゴ Pro W3"/>
              <a:cs typeface="ヒラギノ角ゴ Pro W3"/>
            </a:endParaRPr>
          </a:p>
        </p:txBody>
      </p:sp>
      <p:sp>
        <p:nvSpPr>
          <p:cNvPr id="40965"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EC93395E-7642-4BED-8F33-82DF40E20C54}"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2299549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Förankra en </a:t>
            </a:r>
            <a:r>
              <a:rPr lang="sv-SE" altLang="sv-SE" b="1"/>
              <a:t>möjlig målsättning</a:t>
            </a:r>
            <a:r>
              <a:rPr lang="sv-SE" altLang="sv-SE"/>
              <a:t>, ändra i ppt om personalen vill det. </a:t>
            </a:r>
          </a:p>
          <a:p>
            <a:pPr eaLnBrk="1" hangingPunct="1">
              <a:spcBef>
                <a:spcPct val="0"/>
              </a:spcBef>
            </a:pPr>
            <a:r>
              <a:rPr lang="sv-SE" altLang="sv-SE"/>
              <a:t>Redovisa den </a:t>
            </a:r>
            <a:r>
              <a:rPr lang="sv-SE" altLang="sv-SE" b="1"/>
              <a:t>ekonomiska vinsten </a:t>
            </a:r>
            <a:r>
              <a:rPr lang="sv-SE" altLang="sv-SE"/>
              <a:t>med att uppnå målen genom att visa ekonomiska snurran.</a:t>
            </a:r>
          </a:p>
          <a:p>
            <a:pPr eaLnBrk="1" hangingPunct="1">
              <a:spcBef>
                <a:spcPct val="0"/>
              </a:spcBef>
            </a:pPr>
            <a:endParaRPr lang="sv-SE" altLang="sv-SE"/>
          </a:p>
        </p:txBody>
      </p:sp>
      <p:sp>
        <p:nvSpPr>
          <p:cNvPr id="4301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B2390195-493C-42AF-B571-4338CFDF11DA}" type="slidenum">
              <a:rPr lang="sv-SE" altLang="sv-SE" sz="700">
                <a:latin typeface="Verdana" pitchFamily="34" charset="0"/>
                <a:ea typeface="ヒラギノ角ゴ Pro W3"/>
                <a:cs typeface="ヒラギノ角ゴ Pro W3"/>
              </a:rPr>
              <a:pPr eaLnBrk="1" fontAlgn="base" hangingPunct="1">
                <a:spcBef>
                  <a:spcPct val="0"/>
                </a:spcBef>
                <a:spcAft>
                  <a:spcPct val="0"/>
                </a:spcAft>
              </a:pPr>
              <a:t>16</a:t>
            </a:fld>
            <a:endParaRPr lang="sv-SE" altLang="sv-SE" sz="700">
              <a:latin typeface="Verdana" pitchFamily="34" charset="0"/>
              <a:ea typeface="ヒラギノ角ゴ Pro W3"/>
              <a:cs typeface="ヒラギノ角ゴ Pro W3"/>
            </a:endParaRPr>
          </a:p>
        </p:txBody>
      </p:sp>
      <p:sp>
        <p:nvSpPr>
          <p:cNvPr id="43013"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CBD5CB28-AAF8-4D4B-A412-A358AEED95CD}"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42525499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Ge de </a:t>
            </a:r>
            <a:r>
              <a:rPr lang="sv-SE" altLang="sv-SE" b="1"/>
              <a:t>förslag</a:t>
            </a:r>
            <a:r>
              <a:rPr lang="sv-SE" altLang="sv-SE"/>
              <a:t> som du har funderat över. Datum läggs förstås inte in om de inte redan är förankrade på gården. </a:t>
            </a:r>
            <a:r>
              <a:rPr lang="sv-SE" altLang="sv-SE" b="1"/>
              <a:t>Det här skrivs med fördel under besöket</a:t>
            </a:r>
            <a:r>
              <a:rPr lang="sv-SE" altLang="sv-SE"/>
              <a:t>. Lägg gärna in någon trevlig avslutningsbild.</a:t>
            </a:r>
          </a:p>
        </p:txBody>
      </p:sp>
      <p:sp>
        <p:nvSpPr>
          <p:cNvPr id="44036"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5D60E9E2-5DC1-46C6-8F82-2B3AF111744F}" type="slidenum">
              <a:rPr lang="sv-SE" altLang="sv-SE" sz="700">
                <a:latin typeface="Verdana" pitchFamily="34" charset="0"/>
                <a:ea typeface="ヒラギノ角ゴ Pro W3"/>
                <a:cs typeface="ヒラギノ角ゴ Pro W3"/>
              </a:rPr>
              <a:pPr eaLnBrk="1" fontAlgn="base" hangingPunct="1">
                <a:spcBef>
                  <a:spcPct val="0"/>
                </a:spcBef>
                <a:spcAft>
                  <a:spcPct val="0"/>
                </a:spcAft>
              </a:pPr>
              <a:t>17</a:t>
            </a:fld>
            <a:endParaRPr lang="sv-SE" altLang="sv-SE" sz="700">
              <a:latin typeface="Verdana" pitchFamily="34" charset="0"/>
              <a:ea typeface="ヒラギノ角ゴ Pro W3"/>
              <a:cs typeface="ヒラギノ角ゴ Pro W3"/>
            </a:endParaRPr>
          </a:p>
        </p:txBody>
      </p:sp>
      <p:sp>
        <p:nvSpPr>
          <p:cNvPr id="44037"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56076942-B594-40E9-8A92-B5CC097C3F47}"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1655660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Sammanfattning av gården, checklista </a:t>
            </a:r>
            <a:r>
              <a:rPr lang="sv-SE" altLang="sv-SE" b="1"/>
              <a:t>Gårdsbeskrivning</a:t>
            </a:r>
            <a:r>
              <a:rPr lang="sv-SE" altLang="sv-SE"/>
              <a:t>. Ersätt exemplen ovan med egna uppgifter. Visar att du uppfattat deras förutsättningar. Ersätt bilden med en bild från gården.</a:t>
            </a:r>
            <a:endParaRPr lang="sv-SE" altLang="sv-SE" b="1"/>
          </a:p>
          <a:p>
            <a:pPr eaLnBrk="1" hangingPunct="1">
              <a:spcBef>
                <a:spcPct val="0"/>
              </a:spcBef>
            </a:pPr>
            <a:endParaRPr lang="sv-SE" altLang="sv-SE"/>
          </a:p>
        </p:txBody>
      </p:sp>
      <p:sp>
        <p:nvSpPr>
          <p:cNvPr id="2662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CA7DFF6E-C4F9-4AFE-9998-A07843EE9CB0}" type="slidenum">
              <a:rPr lang="sv-SE" altLang="sv-SE" sz="700">
                <a:latin typeface="Verdana" pitchFamily="34" charset="0"/>
                <a:ea typeface="ヒラギノ角ゴ Pro W3"/>
                <a:cs typeface="ヒラギノ角ゴ Pro W3"/>
              </a:rPr>
              <a:pPr eaLnBrk="1" fontAlgn="base" hangingPunct="1">
                <a:spcBef>
                  <a:spcPct val="0"/>
                </a:spcBef>
                <a:spcAft>
                  <a:spcPct val="0"/>
                </a:spcAft>
              </a:pPr>
              <a:t>2</a:t>
            </a:fld>
            <a:endParaRPr lang="sv-SE" altLang="sv-SE" sz="700">
              <a:latin typeface="Verdana" pitchFamily="34" charset="0"/>
              <a:ea typeface="ヒラギノ角ゴ Pro W3"/>
              <a:cs typeface="ヒラギノ角ゴ Pro W3"/>
            </a:endParaRPr>
          </a:p>
        </p:txBody>
      </p:sp>
      <p:sp>
        <p:nvSpPr>
          <p:cNvPr id="26629"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630BC474-FDE6-43D2-9478-0143585E000B}"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2880063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Här listarna du vad du uppfattat när du </a:t>
            </a:r>
            <a:r>
              <a:rPr lang="sv-SE" altLang="sv-SE" b="1"/>
              <a:t>Frågat människorna</a:t>
            </a:r>
            <a:r>
              <a:rPr lang="sv-SE" altLang="sv-SE"/>
              <a:t>. Revidera om det inte stämmer med deras egen uppfattning. Ersätt bilden med en bild från gården, gärna med pesonalen.</a:t>
            </a:r>
            <a:endParaRPr lang="sv-SE" altLang="sv-SE" b="1"/>
          </a:p>
          <a:p>
            <a:pPr eaLnBrk="1" hangingPunct="1">
              <a:spcBef>
                <a:spcPct val="0"/>
              </a:spcBef>
            </a:pPr>
            <a:endParaRPr lang="sv-SE" altLang="sv-SE"/>
          </a:p>
        </p:txBody>
      </p:sp>
      <p:sp>
        <p:nvSpPr>
          <p:cNvPr id="2765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5D91588A-2EDD-42D8-A287-F4753F825294}" type="slidenum">
              <a:rPr lang="sv-SE" altLang="sv-SE" sz="700">
                <a:latin typeface="Verdana" pitchFamily="34" charset="0"/>
                <a:ea typeface="ヒラギノ角ゴ Pro W3"/>
                <a:cs typeface="ヒラギノ角ゴ Pro W3"/>
              </a:rPr>
              <a:pPr eaLnBrk="1" fontAlgn="base" hangingPunct="1">
                <a:spcBef>
                  <a:spcPct val="0"/>
                </a:spcBef>
                <a:spcAft>
                  <a:spcPct val="0"/>
                </a:spcAft>
              </a:pPr>
              <a:t>3</a:t>
            </a:fld>
            <a:endParaRPr lang="sv-SE" altLang="sv-SE" sz="700">
              <a:latin typeface="Verdana" pitchFamily="34" charset="0"/>
              <a:ea typeface="ヒラギノ角ゴ Pro W3"/>
              <a:cs typeface="ヒラギノ角ゴ Pro W3"/>
            </a:endParaRPr>
          </a:p>
        </p:txBody>
      </p:sp>
      <p:sp>
        <p:nvSpPr>
          <p:cNvPr id="27653"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FF36E556-BDCC-4F15-849E-AFFD3D117F41}"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1432593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Här skriver du viktiga saker som </a:t>
            </a:r>
            <a:r>
              <a:rPr lang="sv-SE" altLang="sv-SE" b="1"/>
              <a:t>människorna</a:t>
            </a:r>
            <a:r>
              <a:rPr lang="sv-SE" altLang="sv-SE"/>
              <a:t> berättat, som berör driften. Ersätt bilden med en bild från gården.</a:t>
            </a:r>
            <a:endParaRPr lang="sv-SE" altLang="sv-SE" b="1"/>
          </a:p>
          <a:p>
            <a:pPr eaLnBrk="1" hangingPunct="1">
              <a:spcBef>
                <a:spcPct val="0"/>
              </a:spcBef>
            </a:pPr>
            <a:r>
              <a:rPr lang="sv-SE" altLang="sv-SE"/>
              <a:t> </a:t>
            </a:r>
          </a:p>
        </p:txBody>
      </p:sp>
      <p:sp>
        <p:nvSpPr>
          <p:cNvPr id="28676"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59FAD628-9D98-462E-BB94-E49B879D117A}" type="slidenum">
              <a:rPr lang="sv-SE" altLang="sv-SE" sz="700">
                <a:latin typeface="Verdana" pitchFamily="34" charset="0"/>
                <a:ea typeface="ヒラギノ角ゴ Pro W3"/>
                <a:cs typeface="ヒラギノ角ゴ Pro W3"/>
              </a:rPr>
              <a:pPr eaLnBrk="1" fontAlgn="base" hangingPunct="1">
                <a:spcBef>
                  <a:spcPct val="0"/>
                </a:spcBef>
                <a:spcAft>
                  <a:spcPct val="0"/>
                </a:spcAft>
              </a:pPr>
              <a:t>4</a:t>
            </a:fld>
            <a:endParaRPr lang="sv-SE" altLang="sv-SE" sz="700">
              <a:latin typeface="Verdana" pitchFamily="34" charset="0"/>
              <a:ea typeface="ヒラギノ角ゴ Pro W3"/>
              <a:cs typeface="ヒラギノ角ゴ Pro W3"/>
            </a:endParaRPr>
          </a:p>
        </p:txBody>
      </p:sp>
      <p:sp>
        <p:nvSpPr>
          <p:cNvPr id="28677"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4B128D48-4434-439E-AAE7-87D6AF3A564E}"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1645199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Sammanfattning av intryck från </a:t>
            </a:r>
            <a:r>
              <a:rPr lang="sv-SE" altLang="sv-SE" b="1"/>
              <a:t>gårdsvandringen</a:t>
            </a:r>
            <a:r>
              <a:rPr lang="sv-SE" altLang="sv-SE"/>
              <a:t> och </a:t>
            </a:r>
            <a:r>
              <a:rPr lang="sv-SE" altLang="sv-SE" b="1"/>
              <a:t>checklistorna Ligga, gå och stå/Äta och dricka/Djurbedömning mjölkkor</a:t>
            </a:r>
            <a:r>
              <a:rPr lang="sv-SE" altLang="sv-SE"/>
              <a:t>.</a:t>
            </a:r>
          </a:p>
          <a:p>
            <a:pPr eaLnBrk="1" hangingPunct="1">
              <a:spcBef>
                <a:spcPct val="0"/>
              </a:spcBef>
            </a:pPr>
            <a:r>
              <a:rPr lang="sv-SE" altLang="sv-SE" b="1"/>
              <a:t>Positiva intryck! </a:t>
            </a:r>
            <a:r>
              <a:rPr lang="sv-SE" altLang="sv-SE"/>
              <a:t>Ersätt bilden med en bild från gården.</a:t>
            </a:r>
            <a:endParaRPr lang="sv-SE" altLang="sv-SE" b="1"/>
          </a:p>
        </p:txBody>
      </p:sp>
      <p:sp>
        <p:nvSpPr>
          <p:cNvPr id="29700"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5C5307DB-A713-4934-8738-D48CC57B47F3}" type="slidenum">
              <a:rPr lang="sv-SE" altLang="sv-SE" sz="700">
                <a:latin typeface="Verdana" pitchFamily="34" charset="0"/>
                <a:ea typeface="ヒラギノ角ゴ Pro W3"/>
                <a:cs typeface="ヒラギノ角ゴ Pro W3"/>
              </a:rPr>
              <a:pPr eaLnBrk="1" fontAlgn="base" hangingPunct="1">
                <a:spcBef>
                  <a:spcPct val="0"/>
                </a:spcBef>
                <a:spcAft>
                  <a:spcPct val="0"/>
                </a:spcAft>
              </a:pPr>
              <a:t>5</a:t>
            </a:fld>
            <a:endParaRPr lang="sv-SE" altLang="sv-SE" sz="700">
              <a:latin typeface="Verdana" pitchFamily="34" charset="0"/>
              <a:ea typeface="ヒラギノ角ゴ Pro W3"/>
              <a:cs typeface="ヒラギノ角ゴ Pro W3"/>
            </a:endParaRPr>
          </a:p>
        </p:txBody>
      </p:sp>
      <p:sp>
        <p:nvSpPr>
          <p:cNvPr id="29701"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F92F50AC-A03E-4A98-83F9-AF79F9006302}"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367503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Fortsättning av sammanfattningen från </a:t>
            </a:r>
            <a:r>
              <a:rPr lang="sv-SE" altLang="sv-SE" b="1"/>
              <a:t>gårdsvandringen</a:t>
            </a:r>
            <a:r>
              <a:rPr lang="sv-SE" altLang="sv-SE"/>
              <a:t> och </a:t>
            </a:r>
            <a:r>
              <a:rPr lang="sv-SE" altLang="sv-SE" b="1"/>
              <a:t>checklistorna Ligga, gå och stå/Äta och dricka/Djurbedömning</a:t>
            </a:r>
            <a:r>
              <a:rPr lang="sv-SE" altLang="sv-SE"/>
              <a:t>. Här kan du komma in på det som är lite sämre. Byt ut bilden mot en från gården.</a:t>
            </a:r>
          </a:p>
        </p:txBody>
      </p:sp>
      <p:sp>
        <p:nvSpPr>
          <p:cNvPr id="30724"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CC321FF4-5A33-4EC4-BA06-A5D92F5E0465}" type="slidenum">
              <a:rPr lang="sv-SE" altLang="sv-SE" sz="700">
                <a:latin typeface="Verdana" pitchFamily="34" charset="0"/>
                <a:ea typeface="ヒラギノ角ゴ Pro W3"/>
                <a:cs typeface="ヒラギノ角ゴ Pro W3"/>
              </a:rPr>
              <a:pPr eaLnBrk="1" fontAlgn="base" hangingPunct="1">
                <a:spcBef>
                  <a:spcPct val="0"/>
                </a:spcBef>
                <a:spcAft>
                  <a:spcPct val="0"/>
                </a:spcAft>
              </a:pPr>
              <a:t>6</a:t>
            </a:fld>
            <a:endParaRPr lang="sv-SE" altLang="sv-SE" sz="700">
              <a:latin typeface="Verdana" pitchFamily="34" charset="0"/>
              <a:ea typeface="ヒラギノ角ゴ Pro W3"/>
              <a:cs typeface="ヒラギノ角ゴ Pro W3"/>
            </a:endParaRPr>
          </a:p>
        </p:txBody>
      </p:sp>
      <p:sp>
        <p:nvSpPr>
          <p:cNvPr id="30725"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BA3F10FB-DC3E-4226-841A-77CDF3F7B9DB}"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3896680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Fler bilder som illustrerar </a:t>
            </a:r>
            <a:r>
              <a:rPr lang="sv-SE" altLang="sv-SE" b="1"/>
              <a:t>mönster hos djuren</a:t>
            </a:r>
            <a:r>
              <a:rPr lang="sv-SE" altLang="sv-SE"/>
              <a:t> eller annat som du vill poängtera, t ex bild på tryckskador nackbom, hasskador, kor som inte kan lägga sig i båset och så vidare. </a:t>
            </a:r>
          </a:p>
        </p:txBody>
      </p:sp>
      <p:sp>
        <p:nvSpPr>
          <p:cNvPr id="3174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D888A098-8219-40B3-B2D8-100D8CE72900}" type="slidenum">
              <a:rPr lang="sv-SE" altLang="sv-SE" sz="700">
                <a:latin typeface="Verdana" pitchFamily="34" charset="0"/>
                <a:ea typeface="ヒラギノ角ゴ Pro W3"/>
                <a:cs typeface="ヒラギノ角ゴ Pro W3"/>
              </a:rPr>
              <a:pPr eaLnBrk="1" fontAlgn="base" hangingPunct="1">
                <a:spcBef>
                  <a:spcPct val="0"/>
                </a:spcBef>
                <a:spcAft>
                  <a:spcPct val="0"/>
                </a:spcAft>
              </a:pPr>
              <a:t>7</a:t>
            </a:fld>
            <a:endParaRPr lang="sv-SE" altLang="sv-SE" sz="700">
              <a:latin typeface="Verdana" pitchFamily="34" charset="0"/>
              <a:ea typeface="ヒラギノ角ゴ Pro W3"/>
              <a:cs typeface="ヒラギノ角ゴ Pro W3"/>
            </a:endParaRPr>
          </a:p>
        </p:txBody>
      </p:sp>
      <p:sp>
        <p:nvSpPr>
          <p:cNvPr id="31749"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C0B38611-4582-4657-961B-98D52ABC80F9}"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2212770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Intryck från vandring längs </a:t>
            </a:r>
            <a:r>
              <a:rPr lang="sv-SE" altLang="sv-SE" b="1"/>
              <a:t>foderlinjen </a:t>
            </a:r>
            <a:r>
              <a:rPr lang="sv-SE" altLang="sv-SE"/>
              <a:t>och </a:t>
            </a:r>
            <a:r>
              <a:rPr lang="sv-SE" altLang="sv-SE" b="1"/>
              <a:t>checklista Utfodring</a:t>
            </a:r>
            <a:r>
              <a:rPr lang="sv-SE" altLang="sv-SE"/>
              <a:t>. Byt ut bilden.</a:t>
            </a:r>
          </a:p>
        </p:txBody>
      </p:sp>
      <p:sp>
        <p:nvSpPr>
          <p:cNvPr id="33796"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C06BF4B1-73E3-4EF8-8A2B-7CF04C8319D0}" type="slidenum">
              <a:rPr lang="sv-SE" altLang="sv-SE" sz="700">
                <a:latin typeface="Verdana" pitchFamily="34" charset="0"/>
                <a:ea typeface="ヒラギノ角ゴ Pro W3"/>
                <a:cs typeface="ヒラギノ角ゴ Pro W3"/>
              </a:rPr>
              <a:pPr eaLnBrk="1" fontAlgn="base" hangingPunct="1">
                <a:spcBef>
                  <a:spcPct val="0"/>
                </a:spcBef>
                <a:spcAft>
                  <a:spcPct val="0"/>
                </a:spcAft>
              </a:pPr>
              <a:t>8</a:t>
            </a:fld>
            <a:endParaRPr lang="sv-SE" altLang="sv-SE" sz="700">
              <a:latin typeface="Verdana" pitchFamily="34" charset="0"/>
              <a:ea typeface="ヒラギノ角ゴ Pro W3"/>
              <a:cs typeface="ヒラギノ角ゴ Pro W3"/>
            </a:endParaRPr>
          </a:p>
        </p:txBody>
      </p:sp>
      <p:sp>
        <p:nvSpPr>
          <p:cNvPr id="33797"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38382909-9C3B-4E2A-8E8E-979FFE674A7B}"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1858210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Klicka i bilden och infoga </a:t>
            </a:r>
            <a:r>
              <a:rPr lang="sv-SE" altLang="sv-SE" b="1"/>
              <a:t>HPM Djurhälsostjärna</a:t>
            </a:r>
            <a:r>
              <a:rPr lang="sv-SE" altLang="sv-SE"/>
              <a:t> som bild</a:t>
            </a:r>
          </a:p>
        </p:txBody>
      </p:sp>
      <p:sp>
        <p:nvSpPr>
          <p:cNvPr id="34820"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AB15543B-26BA-43FA-B4E9-37B426416698}" type="slidenum">
              <a:rPr lang="sv-SE" altLang="sv-SE" sz="700">
                <a:latin typeface="Verdana" pitchFamily="34" charset="0"/>
                <a:ea typeface="ヒラギノ角ゴ Pro W3"/>
                <a:cs typeface="ヒラギノ角ゴ Pro W3"/>
              </a:rPr>
              <a:pPr eaLnBrk="1" fontAlgn="base" hangingPunct="1">
                <a:spcBef>
                  <a:spcPct val="0"/>
                </a:spcBef>
                <a:spcAft>
                  <a:spcPct val="0"/>
                </a:spcAft>
              </a:pPr>
              <a:t>9</a:t>
            </a:fld>
            <a:endParaRPr lang="sv-SE" altLang="sv-SE" sz="700">
              <a:latin typeface="Verdana" pitchFamily="34" charset="0"/>
              <a:ea typeface="ヒラギノ角ゴ Pro W3"/>
              <a:cs typeface="ヒラギノ角ゴ Pro W3"/>
            </a:endParaRPr>
          </a:p>
        </p:txBody>
      </p:sp>
      <p:sp>
        <p:nvSpPr>
          <p:cNvPr id="34821" name="Platshållare för datum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685817" indent="-263776" eaLnBrk="0" hangingPunct="0">
              <a:spcBef>
                <a:spcPct val="30000"/>
              </a:spcBef>
              <a:defRPr sz="1100">
                <a:solidFill>
                  <a:schemeClr val="tx1"/>
                </a:solidFill>
                <a:latin typeface="Calibri" pitchFamily="34" charset="0"/>
              </a:defRPr>
            </a:lvl2pPr>
            <a:lvl3pPr marL="1055103" indent="-211021" eaLnBrk="0" hangingPunct="0">
              <a:spcBef>
                <a:spcPct val="30000"/>
              </a:spcBef>
              <a:defRPr sz="1100">
                <a:solidFill>
                  <a:schemeClr val="tx1"/>
                </a:solidFill>
                <a:latin typeface="Calibri" pitchFamily="34" charset="0"/>
              </a:defRPr>
            </a:lvl3pPr>
            <a:lvl4pPr marL="1477145" indent="-211021" eaLnBrk="0" hangingPunct="0">
              <a:spcBef>
                <a:spcPct val="30000"/>
              </a:spcBef>
              <a:defRPr sz="1100">
                <a:solidFill>
                  <a:schemeClr val="tx1"/>
                </a:solidFill>
                <a:latin typeface="Calibri" pitchFamily="34" charset="0"/>
              </a:defRPr>
            </a:lvl4pPr>
            <a:lvl5pPr marL="1899186" indent="-211021" eaLnBrk="0" hangingPunct="0">
              <a:spcBef>
                <a:spcPct val="30000"/>
              </a:spcBef>
              <a:defRPr sz="1100">
                <a:solidFill>
                  <a:schemeClr val="tx1"/>
                </a:solidFill>
                <a:latin typeface="Calibri" pitchFamily="34" charset="0"/>
              </a:defRPr>
            </a:lvl5pPr>
            <a:lvl6pPr marL="2321227" indent="-211021" eaLnBrk="0" fontAlgn="base" hangingPunct="0">
              <a:spcBef>
                <a:spcPct val="30000"/>
              </a:spcBef>
              <a:spcAft>
                <a:spcPct val="0"/>
              </a:spcAft>
              <a:defRPr sz="1100">
                <a:solidFill>
                  <a:schemeClr val="tx1"/>
                </a:solidFill>
                <a:latin typeface="Calibri" pitchFamily="34" charset="0"/>
              </a:defRPr>
            </a:lvl6pPr>
            <a:lvl7pPr marL="2743269" indent="-211021" eaLnBrk="0" fontAlgn="base" hangingPunct="0">
              <a:spcBef>
                <a:spcPct val="30000"/>
              </a:spcBef>
              <a:spcAft>
                <a:spcPct val="0"/>
              </a:spcAft>
              <a:defRPr sz="1100">
                <a:solidFill>
                  <a:schemeClr val="tx1"/>
                </a:solidFill>
                <a:latin typeface="Calibri" pitchFamily="34" charset="0"/>
              </a:defRPr>
            </a:lvl7pPr>
            <a:lvl8pPr marL="3165310" indent="-211021" eaLnBrk="0" fontAlgn="base" hangingPunct="0">
              <a:spcBef>
                <a:spcPct val="30000"/>
              </a:spcBef>
              <a:spcAft>
                <a:spcPct val="0"/>
              </a:spcAft>
              <a:defRPr sz="1100">
                <a:solidFill>
                  <a:schemeClr val="tx1"/>
                </a:solidFill>
                <a:latin typeface="Calibri" pitchFamily="34" charset="0"/>
              </a:defRPr>
            </a:lvl8pPr>
            <a:lvl9pPr marL="3587351" indent="-21102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F51526A0-A3A6-4320-8DE7-7E18452908D7}" type="datetime1">
              <a:rPr lang="sv-SE" altLang="sv-SE" sz="700">
                <a:latin typeface="Verdana" pitchFamily="34" charset="0"/>
                <a:ea typeface="ヒラギノ角ゴ Pro W3"/>
                <a:cs typeface="ヒラギノ角ゴ Pro W3"/>
              </a:rPr>
              <a:pPr eaLnBrk="1" fontAlgn="base" hangingPunct="1">
                <a:spcBef>
                  <a:spcPct val="0"/>
                </a:spcBef>
                <a:spcAft>
                  <a:spcPct val="0"/>
                </a:spcAft>
              </a:pPr>
              <a:t>2021-03-25</a:t>
            </a:fld>
            <a:endParaRPr lang="sv-SE" altLang="sv-SE" sz="700">
              <a:latin typeface="Verdana" pitchFamily="34" charset="0"/>
              <a:ea typeface="ヒラギノ角ゴ Pro W3"/>
              <a:cs typeface="ヒラギノ角ゴ Pro W3"/>
            </a:endParaRPr>
          </a:p>
        </p:txBody>
      </p:sp>
    </p:spTree>
    <p:extLst>
      <p:ext uri="{BB962C8B-B14F-4D97-AF65-F5344CB8AC3E}">
        <p14:creationId xmlns:p14="http://schemas.microsoft.com/office/powerpoint/2010/main" val="3657250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DBEB3817-E153-4669-8BE8-0EEBE11F7AD3}" type="datetimeFigureOut">
              <a:rPr lang="sv-SE" smtClean="0"/>
              <a:t>2021-03-25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DAECA3F-E26F-498F-823A-55FC18338666}" type="slidenum">
              <a:rPr lang="sv-SE" smtClean="0"/>
              <a:t>‹#›</a:t>
            </a:fld>
            <a:endParaRPr lang="sv-SE"/>
          </a:p>
        </p:txBody>
      </p:sp>
    </p:spTree>
    <p:extLst>
      <p:ext uri="{BB962C8B-B14F-4D97-AF65-F5344CB8AC3E}">
        <p14:creationId xmlns:p14="http://schemas.microsoft.com/office/powerpoint/2010/main" val="1664580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BEB3817-E153-4669-8BE8-0EEBE11F7AD3}" type="datetimeFigureOut">
              <a:rPr lang="sv-SE" smtClean="0"/>
              <a:t>2021-03-25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DAECA3F-E26F-498F-823A-55FC18338666}" type="slidenum">
              <a:rPr lang="sv-SE" smtClean="0"/>
              <a:t>‹#›</a:t>
            </a:fld>
            <a:endParaRPr lang="sv-SE"/>
          </a:p>
        </p:txBody>
      </p:sp>
    </p:spTree>
    <p:extLst>
      <p:ext uri="{BB962C8B-B14F-4D97-AF65-F5344CB8AC3E}">
        <p14:creationId xmlns:p14="http://schemas.microsoft.com/office/powerpoint/2010/main" val="3651346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BEB3817-E153-4669-8BE8-0EEBE11F7AD3}" type="datetimeFigureOut">
              <a:rPr lang="sv-SE" smtClean="0"/>
              <a:t>2021-03-25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DAECA3F-E26F-498F-823A-55FC18338666}" type="slidenum">
              <a:rPr lang="sv-SE" smtClean="0"/>
              <a:t>‹#›</a:t>
            </a:fld>
            <a:endParaRPr lang="sv-SE"/>
          </a:p>
        </p:txBody>
      </p:sp>
    </p:spTree>
    <p:extLst>
      <p:ext uri="{BB962C8B-B14F-4D97-AF65-F5344CB8AC3E}">
        <p14:creationId xmlns:p14="http://schemas.microsoft.com/office/powerpoint/2010/main" val="4232114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BEB3817-E153-4669-8BE8-0EEBE11F7AD3}" type="datetimeFigureOut">
              <a:rPr lang="sv-SE" smtClean="0"/>
              <a:t>2021-03-25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DAECA3F-E26F-498F-823A-55FC18338666}" type="slidenum">
              <a:rPr lang="sv-SE" smtClean="0"/>
              <a:t>‹#›</a:t>
            </a:fld>
            <a:endParaRPr lang="sv-SE"/>
          </a:p>
        </p:txBody>
      </p:sp>
    </p:spTree>
    <p:extLst>
      <p:ext uri="{BB962C8B-B14F-4D97-AF65-F5344CB8AC3E}">
        <p14:creationId xmlns:p14="http://schemas.microsoft.com/office/powerpoint/2010/main" val="1947962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DBEB3817-E153-4669-8BE8-0EEBE11F7AD3}" type="datetimeFigureOut">
              <a:rPr lang="sv-SE" smtClean="0"/>
              <a:t>2021-03-25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DAECA3F-E26F-498F-823A-55FC18338666}" type="slidenum">
              <a:rPr lang="sv-SE" smtClean="0"/>
              <a:t>‹#›</a:t>
            </a:fld>
            <a:endParaRPr lang="sv-SE"/>
          </a:p>
        </p:txBody>
      </p:sp>
    </p:spTree>
    <p:extLst>
      <p:ext uri="{BB962C8B-B14F-4D97-AF65-F5344CB8AC3E}">
        <p14:creationId xmlns:p14="http://schemas.microsoft.com/office/powerpoint/2010/main" val="413274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DBEB3817-E153-4669-8BE8-0EEBE11F7AD3}" type="datetimeFigureOut">
              <a:rPr lang="sv-SE" smtClean="0"/>
              <a:t>2021-03-25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DAECA3F-E26F-498F-823A-55FC18338666}" type="slidenum">
              <a:rPr lang="sv-SE" smtClean="0"/>
              <a:t>‹#›</a:t>
            </a:fld>
            <a:endParaRPr lang="sv-SE"/>
          </a:p>
        </p:txBody>
      </p:sp>
    </p:spTree>
    <p:extLst>
      <p:ext uri="{BB962C8B-B14F-4D97-AF65-F5344CB8AC3E}">
        <p14:creationId xmlns:p14="http://schemas.microsoft.com/office/powerpoint/2010/main" val="588579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29842" y="2505075"/>
            <a:ext cx="3868340"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4629150" y="2505075"/>
            <a:ext cx="3887391"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DBEB3817-E153-4669-8BE8-0EEBE11F7AD3}" type="datetimeFigureOut">
              <a:rPr lang="sv-SE" smtClean="0"/>
              <a:t>2021-03-25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ADAECA3F-E26F-498F-823A-55FC18338666}" type="slidenum">
              <a:rPr lang="sv-SE" smtClean="0"/>
              <a:t>‹#›</a:t>
            </a:fld>
            <a:endParaRPr lang="sv-SE"/>
          </a:p>
        </p:txBody>
      </p:sp>
    </p:spTree>
    <p:extLst>
      <p:ext uri="{BB962C8B-B14F-4D97-AF65-F5344CB8AC3E}">
        <p14:creationId xmlns:p14="http://schemas.microsoft.com/office/powerpoint/2010/main" val="127884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DBEB3817-E153-4669-8BE8-0EEBE11F7AD3}" type="datetimeFigureOut">
              <a:rPr lang="sv-SE" smtClean="0"/>
              <a:t>2021-03-25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ADAECA3F-E26F-498F-823A-55FC18338666}" type="slidenum">
              <a:rPr lang="sv-SE" smtClean="0"/>
              <a:t>‹#›</a:t>
            </a:fld>
            <a:endParaRPr lang="sv-SE"/>
          </a:p>
        </p:txBody>
      </p:sp>
    </p:spTree>
    <p:extLst>
      <p:ext uri="{BB962C8B-B14F-4D97-AF65-F5344CB8AC3E}">
        <p14:creationId xmlns:p14="http://schemas.microsoft.com/office/powerpoint/2010/main" val="76354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B3817-E153-4669-8BE8-0EEBE11F7AD3}" type="datetimeFigureOut">
              <a:rPr lang="sv-SE" smtClean="0"/>
              <a:t>2021-03-25</a:t>
            </a:fld>
            <a:endParaRPr lang="sv-SE"/>
          </a:p>
        </p:txBody>
      </p:sp>
      <p:sp>
        <p:nvSpPr>
          <p:cNvPr id="4" name="Slide Number Placeholder 3"/>
          <p:cNvSpPr>
            <a:spLocks noGrp="1"/>
          </p:cNvSpPr>
          <p:nvPr>
            <p:ph type="sldNum" sz="quarter" idx="12"/>
          </p:nvPr>
        </p:nvSpPr>
        <p:spPr/>
        <p:txBody>
          <a:bodyPr/>
          <a:lstStyle/>
          <a:p>
            <a:fld id="{ADAECA3F-E26F-498F-823A-55FC18338666}" type="slidenum">
              <a:rPr lang="sv-SE" smtClean="0"/>
              <a:t>‹#›</a:t>
            </a:fld>
            <a:endParaRPr lang="sv-SE"/>
          </a:p>
        </p:txBody>
      </p:sp>
      <p:pic>
        <p:nvPicPr>
          <p:cNvPr id="5" name="Bildobjekt 4">
            <a:extLst>
              <a:ext uri="{FF2B5EF4-FFF2-40B4-BE49-F238E27FC236}">
                <a16:creationId xmlns:a16="http://schemas.microsoft.com/office/drawing/2014/main" id="{103E88E3-9ABE-4E07-AE6D-F4BB1E0C372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0426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DBEB3817-E153-4669-8BE8-0EEBE11F7AD3}" type="datetimeFigureOut">
              <a:rPr lang="sv-SE" smtClean="0"/>
              <a:t>2021-03-25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DAECA3F-E26F-498F-823A-55FC18338666}" type="slidenum">
              <a:rPr lang="sv-SE" smtClean="0"/>
              <a:t>‹#›</a:t>
            </a:fld>
            <a:endParaRPr lang="sv-SE"/>
          </a:p>
        </p:txBody>
      </p:sp>
    </p:spTree>
    <p:extLst>
      <p:ext uri="{BB962C8B-B14F-4D97-AF65-F5344CB8AC3E}">
        <p14:creationId xmlns:p14="http://schemas.microsoft.com/office/powerpoint/2010/main" val="1398364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DBEB3817-E153-4669-8BE8-0EEBE11F7AD3}" type="datetimeFigureOut">
              <a:rPr lang="sv-SE" smtClean="0"/>
              <a:t>2021-03-25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DAECA3F-E26F-498F-823A-55FC18338666}" type="slidenum">
              <a:rPr lang="sv-SE" smtClean="0"/>
              <a:t>‹#›</a:t>
            </a:fld>
            <a:endParaRPr lang="sv-SE"/>
          </a:p>
        </p:txBody>
      </p:sp>
    </p:spTree>
    <p:extLst>
      <p:ext uri="{BB962C8B-B14F-4D97-AF65-F5344CB8AC3E}">
        <p14:creationId xmlns:p14="http://schemas.microsoft.com/office/powerpoint/2010/main" val="1986395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B3817-E153-4669-8BE8-0EEBE11F7AD3}" type="datetimeFigureOut">
              <a:rPr lang="sv-SE" smtClean="0"/>
              <a:t>2021-03-25</a:t>
            </a:fld>
            <a:endParaRPr lang="sv-S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AECA3F-E26F-498F-823A-55FC18338666}" type="slidenum">
              <a:rPr lang="sv-SE" smtClean="0"/>
              <a:t>‹#›</a:t>
            </a:fld>
            <a:endParaRPr lang="sv-SE"/>
          </a:p>
        </p:txBody>
      </p:sp>
    </p:spTree>
    <p:extLst>
      <p:ext uri="{BB962C8B-B14F-4D97-AF65-F5344CB8AC3E}">
        <p14:creationId xmlns:p14="http://schemas.microsoft.com/office/powerpoint/2010/main" val="2219817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ubtitle 2"/>
          <p:cNvSpPr>
            <a:spLocks noGrp="1"/>
          </p:cNvSpPr>
          <p:nvPr>
            <p:ph type="subTitle" idx="4294967295"/>
          </p:nvPr>
        </p:nvSpPr>
        <p:spPr>
          <a:xfrm>
            <a:off x="0" y="4412704"/>
            <a:ext cx="9144000" cy="1752600"/>
          </a:xfrm>
        </p:spPr>
        <p:txBody>
          <a:bodyPr rtlCol="0">
            <a:normAutofit/>
          </a:bodyPr>
          <a:lstStyle/>
          <a:p>
            <a:pPr algn="ctr" eaLnBrk="1" fontAlgn="auto" hangingPunct="1">
              <a:spcAft>
                <a:spcPts val="0"/>
              </a:spcAft>
              <a:buFont typeface="Arial"/>
              <a:buNone/>
              <a:defRPr/>
            </a:pPr>
            <a:r>
              <a:rPr lang="sv-SE" dirty="0"/>
              <a:t>Namn ansvarig veterinär och rådgivare</a:t>
            </a:r>
          </a:p>
          <a:p>
            <a:pPr algn="ctr" eaLnBrk="1" fontAlgn="auto" hangingPunct="1">
              <a:spcAft>
                <a:spcPts val="0"/>
              </a:spcAft>
              <a:buFont typeface="Arial"/>
              <a:buNone/>
              <a:defRPr/>
            </a:pPr>
            <a:endParaRPr lang="sv-SE" sz="1700" dirty="0"/>
          </a:p>
          <a:p>
            <a:pPr algn="ctr" eaLnBrk="1" fontAlgn="auto" hangingPunct="1">
              <a:spcAft>
                <a:spcPts val="0"/>
              </a:spcAft>
              <a:buFont typeface="Arial"/>
              <a:buNone/>
              <a:defRPr/>
            </a:pPr>
            <a:r>
              <a:rPr lang="sv-SE" dirty="0"/>
              <a:t>Namn medverkande </a:t>
            </a:r>
            <a:br>
              <a:rPr lang="sv-SE" dirty="0"/>
            </a:br>
            <a:r>
              <a:rPr lang="sv-SE" dirty="0"/>
              <a:t>(ägare och personal)</a:t>
            </a:r>
          </a:p>
        </p:txBody>
      </p:sp>
      <p:sp>
        <p:nvSpPr>
          <p:cNvPr id="4098" name="Title 1"/>
          <p:cNvSpPr>
            <a:spLocks noGrp="1"/>
          </p:cNvSpPr>
          <p:nvPr>
            <p:ph type="ctrTitle" idx="4294967295"/>
          </p:nvPr>
        </p:nvSpPr>
        <p:spPr>
          <a:xfrm>
            <a:off x="0" y="1714486"/>
            <a:ext cx="9144000" cy="2506602"/>
          </a:xfrm>
        </p:spPr>
        <p:txBody>
          <a:bodyPr rtlCol="0">
            <a:normAutofit fontScale="90000"/>
          </a:bodyPr>
          <a:lstStyle/>
          <a:p>
            <a:pPr algn="ctr" eaLnBrk="1" fontAlgn="auto" hangingPunct="1">
              <a:spcAft>
                <a:spcPts val="0"/>
              </a:spcAft>
              <a:defRPr/>
            </a:pPr>
            <a:r>
              <a:rPr lang="sv-SE" sz="5300" dirty="0">
                <a:solidFill>
                  <a:schemeClr val="tx1">
                    <a:lumMod val="95000"/>
                    <a:lumOff val="5000"/>
                  </a:schemeClr>
                </a:solidFill>
                <a:latin typeface="AkzidenzGrotesk Black" pitchFamily="50" charset="0"/>
              </a:rPr>
              <a:t>Gårdsnamn</a:t>
            </a:r>
            <a:br>
              <a:rPr lang="sv-SE" sz="5300" dirty="0">
                <a:solidFill>
                  <a:schemeClr val="tx1">
                    <a:lumMod val="95000"/>
                    <a:lumOff val="5000"/>
                  </a:schemeClr>
                </a:solidFill>
                <a:latin typeface="AkzidenzGrotesk Black" pitchFamily="50" charset="0"/>
              </a:rPr>
            </a:br>
            <a:r>
              <a:rPr lang="sv-SE" sz="5300" dirty="0">
                <a:solidFill>
                  <a:schemeClr val="tx1">
                    <a:lumMod val="95000"/>
                    <a:lumOff val="5000"/>
                  </a:schemeClr>
                </a:solidFill>
                <a:latin typeface="AkzidenzGrotesk Black" pitchFamily="50" charset="0"/>
              </a:rPr>
              <a:t>SE-nr</a:t>
            </a:r>
            <a:br>
              <a:rPr lang="sv-SE" sz="5300" dirty="0">
                <a:solidFill>
                  <a:schemeClr val="tx1">
                    <a:lumMod val="95000"/>
                    <a:lumOff val="5000"/>
                  </a:schemeClr>
                </a:solidFill>
                <a:latin typeface="AkzidenzGrotesk Black" pitchFamily="50" charset="0"/>
              </a:rPr>
            </a:br>
            <a:r>
              <a:rPr lang="sv-SE" sz="5300" dirty="0">
                <a:solidFill>
                  <a:schemeClr val="tx1">
                    <a:lumMod val="95000"/>
                    <a:lumOff val="5000"/>
                  </a:schemeClr>
                </a:solidFill>
                <a:latin typeface="AkzidenzGrotesk Black" pitchFamily="50" charset="0"/>
              </a:rPr>
              <a:t>datum</a:t>
            </a:r>
            <a:br>
              <a:rPr lang="sv-SE" dirty="0"/>
            </a:br>
            <a:endParaRPr lang="sv-SE" dirty="0"/>
          </a:p>
        </p:txBody>
      </p:sp>
      <p:sp>
        <p:nvSpPr>
          <p:cNvPr id="4100" name="textruta 4"/>
          <p:cNvSpPr txBox="1">
            <a:spLocks noChangeArrowheads="1"/>
          </p:cNvSpPr>
          <p:nvPr/>
        </p:nvSpPr>
        <p:spPr bwMode="auto">
          <a:xfrm>
            <a:off x="2663788" y="332656"/>
            <a:ext cx="3816424" cy="400110"/>
          </a:xfrm>
          <a:prstGeom prst="rect">
            <a:avLst/>
          </a:prstGeom>
          <a:noFill/>
          <a:ln w="9525">
            <a:noFill/>
            <a:miter lim="800000"/>
            <a:headEnd/>
            <a:tailEnd/>
          </a:ln>
        </p:spPr>
        <p:txBody>
          <a:bodyPr wrap="square">
            <a:spAutoFit/>
          </a:bodyPr>
          <a:lstStyle/>
          <a:p>
            <a:pPr algn="ctr">
              <a:defRPr/>
            </a:pPr>
            <a:r>
              <a:rPr lang="sv-SE" sz="2000" dirty="0">
                <a:solidFill>
                  <a:schemeClr val="tx1">
                    <a:lumMod val="95000"/>
                    <a:lumOff val="5000"/>
                  </a:schemeClr>
                </a:solidFill>
                <a:latin typeface="Arial Bold"/>
              </a:rPr>
              <a:t>Hälsoprofil</a:t>
            </a:r>
          </a:p>
        </p:txBody>
      </p:sp>
    </p:spTree>
    <p:extLst>
      <p:ext uri="{BB962C8B-B14F-4D97-AF65-F5344CB8AC3E}">
        <p14:creationId xmlns:p14="http://schemas.microsoft.com/office/powerpoint/2010/main" val="3570225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4294967295"/>
          </p:nvPr>
        </p:nvSpPr>
        <p:spPr>
          <a:xfrm>
            <a:off x="713854" y="2276475"/>
            <a:ext cx="4794250" cy="3489325"/>
          </a:xfrm>
        </p:spPr>
        <p:txBody>
          <a:bodyPr rtlCol="0">
            <a:noAutofit/>
          </a:bodyPr>
          <a:lstStyle/>
          <a:p>
            <a:pPr lvl="1" indent="-742950" eaLnBrk="1" fontAlgn="auto" hangingPunct="1">
              <a:spcAft>
                <a:spcPts val="0"/>
              </a:spcAft>
              <a:buClr>
                <a:srgbClr val="78BE20"/>
              </a:buClr>
              <a:buSzPct val="130000"/>
              <a:buFont typeface="Verdana" pitchFamily="34" charset="0"/>
              <a:buChar char="+"/>
              <a:defRPr/>
            </a:pPr>
            <a:r>
              <a:rPr lang="sv-SE" sz="2400" dirty="0"/>
              <a:t>Mycket god fruktsamhet.</a:t>
            </a:r>
          </a:p>
          <a:p>
            <a:pPr marL="742950" indent="-742950" eaLnBrk="1" fontAlgn="auto" hangingPunct="1">
              <a:spcAft>
                <a:spcPts val="0"/>
              </a:spcAft>
              <a:buClr>
                <a:srgbClr val="78BE20"/>
              </a:buClr>
              <a:buSzPct val="130000"/>
              <a:buFont typeface="Verdana" pitchFamily="34" charset="0"/>
              <a:buChar char="+"/>
              <a:defRPr/>
            </a:pPr>
            <a:r>
              <a:rPr lang="sv-SE" sz="2400" dirty="0"/>
              <a:t>osv</a:t>
            </a:r>
          </a:p>
          <a:p>
            <a:pPr marL="742950" indent="-742950" eaLnBrk="1" fontAlgn="auto" hangingPunct="1">
              <a:spcAft>
                <a:spcPts val="0"/>
              </a:spcAft>
              <a:buFont typeface="Arial"/>
              <a:buChar char="•"/>
              <a:defRPr/>
            </a:pPr>
            <a:endParaRPr lang="sv-SE" sz="2400" dirty="0"/>
          </a:p>
          <a:p>
            <a:pPr marL="742950" indent="-742950" eaLnBrk="1" fontAlgn="auto" hangingPunct="1">
              <a:spcAft>
                <a:spcPts val="0"/>
              </a:spcAft>
              <a:buClr>
                <a:srgbClr val="F08A00"/>
              </a:buClr>
              <a:buSzPct val="130000"/>
              <a:buFont typeface="Verdana" pitchFamily="34" charset="0"/>
              <a:buChar char="−"/>
              <a:defRPr/>
            </a:pPr>
            <a:r>
              <a:rPr lang="sv-SE" sz="2400" dirty="0"/>
              <a:t>Exempel: Hög kalvdödlighet.</a:t>
            </a:r>
          </a:p>
          <a:p>
            <a:pPr marL="742950" indent="-742950" eaLnBrk="1" fontAlgn="auto" hangingPunct="1">
              <a:spcAft>
                <a:spcPts val="0"/>
              </a:spcAft>
              <a:buClr>
                <a:srgbClr val="F08A00"/>
              </a:buClr>
              <a:buSzPct val="130000"/>
              <a:buFont typeface="Verdana" pitchFamily="34" charset="0"/>
              <a:buChar char="−"/>
              <a:defRPr/>
            </a:pPr>
            <a:r>
              <a:rPr lang="sv-SE" sz="2400" dirty="0"/>
              <a:t>Högt celltal.</a:t>
            </a:r>
          </a:p>
          <a:p>
            <a:pPr marL="742950" indent="-742950" eaLnBrk="1" fontAlgn="auto" hangingPunct="1">
              <a:spcAft>
                <a:spcPts val="0"/>
              </a:spcAft>
              <a:buClr>
                <a:srgbClr val="F08A00"/>
              </a:buClr>
              <a:buSzPct val="130000"/>
              <a:buFont typeface="Verdana" pitchFamily="34" charset="0"/>
              <a:buChar char="−"/>
              <a:defRPr/>
            </a:pPr>
            <a:r>
              <a:rPr lang="sv-SE" sz="2400" dirty="0"/>
              <a:t>osv </a:t>
            </a:r>
          </a:p>
          <a:p>
            <a:pPr eaLnBrk="1" fontAlgn="auto" hangingPunct="1">
              <a:spcAft>
                <a:spcPts val="0"/>
              </a:spcAft>
              <a:buFont typeface="Arial"/>
              <a:buChar char="•"/>
              <a:defRPr/>
            </a:pPr>
            <a:endParaRPr lang="sv-SE" sz="2000" dirty="0"/>
          </a:p>
        </p:txBody>
      </p:sp>
      <p:sp>
        <p:nvSpPr>
          <p:cNvPr id="15362" name="Rubrik 1"/>
          <p:cNvSpPr>
            <a:spLocks noGrp="1"/>
          </p:cNvSpPr>
          <p:nvPr>
            <p:ph type="title" idx="4294967295"/>
          </p:nvPr>
        </p:nvSpPr>
        <p:spPr>
          <a:xfrm>
            <a:off x="683568" y="908720"/>
            <a:ext cx="7772400" cy="1143000"/>
          </a:xfrm>
        </p:spPr>
        <p:txBody>
          <a:bodyPr>
            <a:normAutofit/>
          </a:bodyPr>
          <a:lstStyle/>
          <a:p>
            <a:pPr algn="l" eaLnBrk="1" hangingPunct="1"/>
            <a:r>
              <a:rPr lang="sv-SE" altLang="sv-SE" sz="3600" dirty="0">
                <a:solidFill>
                  <a:schemeClr val="tx1">
                    <a:lumMod val="95000"/>
                    <a:lumOff val="5000"/>
                  </a:schemeClr>
                </a:solidFill>
                <a:latin typeface="Arial Bold"/>
              </a:rPr>
              <a:t>Vad säger siffrorna?</a:t>
            </a:r>
          </a:p>
        </p:txBody>
      </p:sp>
      <p:pic>
        <p:nvPicPr>
          <p:cNvPr id="15364" name="Bildobjekt 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868144" y="2041524"/>
            <a:ext cx="2676525"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objekt 6">
            <a:extLst>
              <a:ext uri="{FF2B5EF4-FFF2-40B4-BE49-F238E27FC236}">
                <a16:creationId xmlns:a16="http://schemas.microsoft.com/office/drawing/2014/main" id="{9D984D9F-BAF0-4C3E-B34D-400553F4C01D}"/>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6237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text 6"/>
          <p:cNvSpPr>
            <a:spLocks noGrp="1"/>
          </p:cNvSpPr>
          <p:nvPr>
            <p:ph type="body" sz="quarter" idx="4294967295"/>
          </p:nvPr>
        </p:nvSpPr>
        <p:spPr>
          <a:xfrm>
            <a:off x="5652120" y="2302725"/>
            <a:ext cx="3359150" cy="639763"/>
          </a:xfrm>
        </p:spPr>
        <p:txBody>
          <a:bodyPr/>
          <a:lstStyle/>
          <a:p>
            <a:pPr eaLnBrk="1" hangingPunct="1">
              <a:buClr>
                <a:schemeClr val="accent6">
                  <a:lumMod val="75000"/>
                </a:schemeClr>
              </a:buClr>
            </a:pPr>
            <a:r>
              <a:rPr lang="sv-SE" altLang="sv-SE" dirty="0"/>
              <a:t>Kalvhälsan</a:t>
            </a:r>
          </a:p>
        </p:txBody>
      </p:sp>
      <p:sp>
        <p:nvSpPr>
          <p:cNvPr id="5" name="Platshållare för text 4"/>
          <p:cNvSpPr>
            <a:spLocks noGrp="1"/>
          </p:cNvSpPr>
          <p:nvPr>
            <p:ph type="body" idx="4294967295"/>
          </p:nvPr>
        </p:nvSpPr>
        <p:spPr>
          <a:xfrm>
            <a:off x="1259632" y="2302725"/>
            <a:ext cx="3143250" cy="639762"/>
          </a:xfrm>
        </p:spPr>
        <p:txBody>
          <a:bodyPr/>
          <a:lstStyle/>
          <a:p>
            <a:pPr eaLnBrk="1" hangingPunct="1">
              <a:buClr>
                <a:schemeClr val="accent6">
                  <a:lumMod val="75000"/>
                </a:schemeClr>
              </a:buClr>
            </a:pPr>
            <a:r>
              <a:rPr lang="sv-SE" altLang="sv-SE" dirty="0"/>
              <a:t>Juverhälsa</a:t>
            </a:r>
          </a:p>
        </p:txBody>
      </p:sp>
      <p:sp>
        <p:nvSpPr>
          <p:cNvPr id="16386" name="Rubrik 1"/>
          <p:cNvSpPr>
            <a:spLocks noGrp="1"/>
          </p:cNvSpPr>
          <p:nvPr>
            <p:ph type="title" idx="4294967295"/>
          </p:nvPr>
        </p:nvSpPr>
        <p:spPr>
          <a:xfrm>
            <a:off x="539552" y="761920"/>
            <a:ext cx="8229600" cy="1143000"/>
          </a:xfrm>
        </p:spPr>
        <p:txBody>
          <a:bodyPr>
            <a:normAutofit/>
          </a:bodyPr>
          <a:lstStyle/>
          <a:p>
            <a:pPr algn="l" eaLnBrk="1" hangingPunct="1"/>
            <a:r>
              <a:rPr lang="sv-SE" altLang="sv-SE" sz="3200" dirty="0">
                <a:solidFill>
                  <a:schemeClr val="tx1">
                    <a:lumMod val="95000"/>
                    <a:lumOff val="5000"/>
                  </a:schemeClr>
                </a:solidFill>
                <a:latin typeface="Arial Bold"/>
              </a:rPr>
              <a:t>Fokusområden att förbättra</a:t>
            </a:r>
          </a:p>
        </p:txBody>
      </p:sp>
      <p:pic>
        <p:nvPicPr>
          <p:cNvPr id="16390" name="Bildobjekt 3"/>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940152" y="3123244"/>
            <a:ext cx="1998662"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upp 10">
            <a:extLst>
              <a:ext uri="{FF2B5EF4-FFF2-40B4-BE49-F238E27FC236}">
                <a16:creationId xmlns:a16="http://schemas.microsoft.com/office/drawing/2014/main" id="{5895DC29-0F50-4D4A-8693-7D07E7D8D5B5}"/>
              </a:ext>
            </a:extLst>
          </p:cNvPr>
          <p:cNvGrpSpPr/>
          <p:nvPr/>
        </p:nvGrpSpPr>
        <p:grpSpPr>
          <a:xfrm>
            <a:off x="1581710" y="3212976"/>
            <a:ext cx="2320740" cy="2675297"/>
            <a:chOff x="1581710" y="3212976"/>
            <a:chExt cx="2320740" cy="2675297"/>
          </a:xfrm>
        </p:grpSpPr>
        <p:pic>
          <p:nvPicPr>
            <p:cNvPr id="6" name="Bildobjekt 5">
              <a:extLst>
                <a:ext uri="{FF2B5EF4-FFF2-40B4-BE49-F238E27FC236}">
                  <a16:creationId xmlns:a16="http://schemas.microsoft.com/office/drawing/2014/main" id="{B5FC92E7-E0B4-4657-B708-AFFE3F5A038B}"/>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581710" y="3212976"/>
              <a:ext cx="2320740" cy="2675297"/>
            </a:xfrm>
            <a:prstGeom prst="roundRect">
              <a:avLst>
                <a:gd name="adj" fmla="val 5836"/>
              </a:avLst>
            </a:prstGeom>
            <a:solidFill>
              <a:srgbClr val="FFFFFF">
                <a:shade val="85000"/>
              </a:srgbClr>
            </a:solidFill>
            <a:ln>
              <a:noFill/>
            </a:ln>
            <a:effectLst>
              <a:outerShdw blurRad="50800" dist="38100" dir="2700000" algn="tl" rotWithShape="0">
                <a:prstClr val="black">
                  <a:alpha val="40000"/>
                </a:prstClr>
              </a:outerShdw>
            </a:effectLst>
          </p:spPr>
        </p:pic>
        <p:sp>
          <p:nvSpPr>
            <p:cNvPr id="10" name="textruta 9">
              <a:extLst>
                <a:ext uri="{FF2B5EF4-FFF2-40B4-BE49-F238E27FC236}">
                  <a16:creationId xmlns:a16="http://schemas.microsoft.com/office/drawing/2014/main" id="{89D61B20-6DDC-4A94-8149-1F244E02DBBD}"/>
                </a:ext>
              </a:extLst>
            </p:cNvPr>
            <p:cNvSpPr txBox="1"/>
            <p:nvPr/>
          </p:nvSpPr>
          <p:spPr>
            <a:xfrm>
              <a:off x="3113452" y="5703607"/>
              <a:ext cx="788998" cy="184666"/>
            </a:xfrm>
            <a:prstGeom prst="rect">
              <a:avLst/>
            </a:prstGeom>
            <a:noFill/>
          </p:spPr>
          <p:txBody>
            <a:bodyPr wrap="none" rtlCol="0">
              <a:spAutoFit/>
            </a:bodyPr>
            <a:lstStyle/>
            <a:p>
              <a:pPr algn="r"/>
              <a:r>
                <a:rPr lang="sv-SE" sz="600" dirty="0">
                  <a:solidFill>
                    <a:schemeClr val="bg1"/>
                  </a:solidFill>
                </a:rPr>
                <a:t>Foto: Åsa Lundberg</a:t>
              </a:r>
            </a:p>
          </p:txBody>
        </p:sp>
      </p:grpSp>
      <p:pic>
        <p:nvPicPr>
          <p:cNvPr id="12" name="Bildobjekt 11">
            <a:extLst>
              <a:ext uri="{FF2B5EF4-FFF2-40B4-BE49-F238E27FC236}">
                <a16:creationId xmlns:a16="http://schemas.microsoft.com/office/drawing/2014/main" id="{9E52F74E-CA2E-48BE-9DCC-571B2E6259A7}"/>
              </a:ext>
            </a:extLst>
          </p:cNvPr>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3535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4294967295"/>
          </p:nvPr>
        </p:nvSpPr>
        <p:spPr>
          <a:xfrm>
            <a:off x="523068" y="2276872"/>
            <a:ext cx="5194300" cy="4525963"/>
          </a:xfrm>
        </p:spPr>
        <p:txBody>
          <a:bodyPr/>
          <a:lstStyle/>
          <a:p>
            <a:pPr eaLnBrk="1" hangingPunct="1">
              <a:buClr>
                <a:schemeClr val="tx1"/>
              </a:buClr>
              <a:buSzPct val="130000"/>
            </a:pPr>
            <a:r>
              <a:rPr lang="sv-SE" altLang="sv-SE" sz="2400" dirty="0"/>
              <a:t>Mjölkflödet under mjölkning är lågt vilket orsakar långa mjölkningstider och slitage på spenar och spenkanaler</a:t>
            </a:r>
          </a:p>
          <a:p>
            <a:pPr eaLnBrk="1" hangingPunct="1">
              <a:buClr>
                <a:schemeClr val="tx1"/>
              </a:buClr>
              <a:buSzPct val="130000"/>
            </a:pPr>
            <a:r>
              <a:rPr lang="sv-SE" altLang="sv-SE" sz="2400" dirty="0"/>
              <a:t>Gödsel och urin ansamlas utanför robotens exit, vilket gör att korna utsätts för bakterier när spenkanalerna är öppna efter mjölkningen</a:t>
            </a:r>
          </a:p>
          <a:p>
            <a:pPr eaLnBrk="1" hangingPunct="1">
              <a:buClr>
                <a:schemeClr val="tx1"/>
              </a:buClr>
              <a:buSzPct val="130000"/>
            </a:pPr>
            <a:r>
              <a:rPr lang="sv-SE" altLang="sv-SE" sz="2400" dirty="0"/>
              <a:t>osv</a:t>
            </a:r>
          </a:p>
        </p:txBody>
      </p:sp>
      <p:sp>
        <p:nvSpPr>
          <p:cNvPr id="15362" name="Rubrik 1"/>
          <p:cNvSpPr>
            <a:spLocks noGrp="1"/>
          </p:cNvSpPr>
          <p:nvPr>
            <p:ph type="title" idx="4294967295"/>
          </p:nvPr>
        </p:nvSpPr>
        <p:spPr>
          <a:xfrm>
            <a:off x="454033" y="900227"/>
            <a:ext cx="7772400" cy="1143000"/>
          </a:xfrm>
        </p:spPr>
        <p:txBody>
          <a:bodyPr rtlCol="0">
            <a:noAutofit/>
          </a:bodyPr>
          <a:lstStyle/>
          <a:p>
            <a:pPr algn="l" eaLnBrk="1" fontAlgn="auto" hangingPunct="1">
              <a:spcAft>
                <a:spcPts val="0"/>
              </a:spcAft>
              <a:defRPr/>
            </a:pPr>
            <a:r>
              <a:rPr lang="sv-SE" sz="3600" dirty="0">
                <a:solidFill>
                  <a:schemeClr val="tx1">
                    <a:lumMod val="95000"/>
                    <a:lumOff val="5000"/>
                  </a:schemeClr>
                </a:solidFill>
                <a:latin typeface="Arial Bold"/>
              </a:rPr>
              <a:t>Sammanfattning </a:t>
            </a:r>
            <a:br>
              <a:rPr lang="sv-SE" sz="3600" dirty="0">
                <a:solidFill>
                  <a:schemeClr val="tx1">
                    <a:lumMod val="95000"/>
                    <a:lumOff val="5000"/>
                  </a:schemeClr>
                </a:solidFill>
                <a:latin typeface="Arial Bold"/>
              </a:rPr>
            </a:br>
            <a:r>
              <a:rPr lang="sv-SE" sz="2400" b="1" dirty="0">
                <a:solidFill>
                  <a:schemeClr val="tx1">
                    <a:lumMod val="95000"/>
                    <a:lumOff val="5000"/>
                  </a:schemeClr>
                </a:solidFill>
                <a:latin typeface="Arial Bold"/>
              </a:rPr>
              <a:t>Fokusområde Juverhälsa</a:t>
            </a:r>
            <a:br>
              <a:rPr lang="sv-SE" sz="2400" b="1" dirty="0">
                <a:solidFill>
                  <a:schemeClr val="accent6">
                    <a:lumMod val="75000"/>
                  </a:schemeClr>
                </a:solidFill>
                <a:latin typeface="Arial Bold"/>
              </a:rPr>
            </a:br>
            <a:endParaRPr lang="sv-SE" sz="2400" b="1" dirty="0">
              <a:solidFill>
                <a:schemeClr val="accent6">
                  <a:lumMod val="75000"/>
                </a:schemeClr>
              </a:solidFill>
              <a:latin typeface="Arial Bold"/>
            </a:endParaRPr>
          </a:p>
        </p:txBody>
      </p:sp>
      <p:grpSp>
        <p:nvGrpSpPr>
          <p:cNvPr id="8" name="Grupp 7">
            <a:extLst>
              <a:ext uri="{FF2B5EF4-FFF2-40B4-BE49-F238E27FC236}">
                <a16:creationId xmlns:a16="http://schemas.microsoft.com/office/drawing/2014/main" id="{324A0329-2AF5-45C4-B98E-6FD04CFF0573}"/>
              </a:ext>
            </a:extLst>
          </p:cNvPr>
          <p:cNvGrpSpPr/>
          <p:nvPr/>
        </p:nvGrpSpPr>
        <p:grpSpPr>
          <a:xfrm>
            <a:off x="6300192" y="2276872"/>
            <a:ext cx="2320740" cy="2675297"/>
            <a:chOff x="1581710" y="3212976"/>
            <a:chExt cx="2320740" cy="2675297"/>
          </a:xfrm>
        </p:grpSpPr>
        <p:pic>
          <p:nvPicPr>
            <p:cNvPr id="9" name="Bildobjekt 8">
              <a:extLst>
                <a:ext uri="{FF2B5EF4-FFF2-40B4-BE49-F238E27FC236}">
                  <a16:creationId xmlns:a16="http://schemas.microsoft.com/office/drawing/2014/main" id="{E4BDFB41-324D-4DC6-880C-62E6A7CFA497}"/>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581710" y="3212976"/>
              <a:ext cx="2320740" cy="2675297"/>
            </a:xfrm>
            <a:prstGeom prst="roundRect">
              <a:avLst>
                <a:gd name="adj" fmla="val 5836"/>
              </a:avLst>
            </a:prstGeom>
            <a:solidFill>
              <a:srgbClr val="FFFFFF">
                <a:shade val="85000"/>
              </a:srgbClr>
            </a:solidFill>
            <a:ln>
              <a:noFill/>
            </a:ln>
            <a:effectLst>
              <a:outerShdw blurRad="50800" dist="38100" dir="2700000" algn="tl" rotWithShape="0">
                <a:prstClr val="black">
                  <a:alpha val="40000"/>
                </a:prstClr>
              </a:outerShdw>
            </a:effectLst>
          </p:spPr>
        </p:pic>
        <p:sp>
          <p:nvSpPr>
            <p:cNvPr id="10" name="textruta 9">
              <a:extLst>
                <a:ext uri="{FF2B5EF4-FFF2-40B4-BE49-F238E27FC236}">
                  <a16:creationId xmlns:a16="http://schemas.microsoft.com/office/drawing/2014/main" id="{A9D47545-3F72-4E04-BDFF-BB2413AB7DE8}"/>
                </a:ext>
              </a:extLst>
            </p:cNvPr>
            <p:cNvSpPr txBox="1"/>
            <p:nvPr/>
          </p:nvSpPr>
          <p:spPr>
            <a:xfrm>
              <a:off x="3113452" y="5703607"/>
              <a:ext cx="788998" cy="184666"/>
            </a:xfrm>
            <a:prstGeom prst="rect">
              <a:avLst/>
            </a:prstGeom>
            <a:noFill/>
          </p:spPr>
          <p:txBody>
            <a:bodyPr wrap="none" rtlCol="0">
              <a:spAutoFit/>
            </a:bodyPr>
            <a:lstStyle/>
            <a:p>
              <a:pPr algn="r"/>
              <a:r>
                <a:rPr lang="sv-SE" sz="600" dirty="0">
                  <a:solidFill>
                    <a:schemeClr val="bg1"/>
                  </a:solidFill>
                </a:rPr>
                <a:t>Foto: Åsa Lundberg</a:t>
              </a:r>
            </a:p>
          </p:txBody>
        </p:sp>
      </p:grpSp>
      <p:pic>
        <p:nvPicPr>
          <p:cNvPr id="11" name="Bildobjekt 10">
            <a:extLst>
              <a:ext uri="{FF2B5EF4-FFF2-40B4-BE49-F238E27FC236}">
                <a16:creationId xmlns:a16="http://schemas.microsoft.com/office/drawing/2014/main" id="{9C69C7D0-CA6B-4034-953C-E85BE4FFC202}"/>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33663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4294967295"/>
          </p:nvPr>
        </p:nvSpPr>
        <p:spPr>
          <a:xfrm>
            <a:off x="755576" y="2343411"/>
            <a:ext cx="4545013" cy="4103687"/>
          </a:xfrm>
        </p:spPr>
        <p:txBody>
          <a:bodyPr rtlCol="0">
            <a:normAutofit/>
          </a:bodyPr>
          <a:lstStyle/>
          <a:p>
            <a:pPr eaLnBrk="1" fontAlgn="auto" hangingPunct="1">
              <a:spcBef>
                <a:spcPts val="1800"/>
              </a:spcBef>
              <a:spcAft>
                <a:spcPts val="0"/>
              </a:spcAft>
              <a:buSzPct val="130000"/>
              <a:buFont typeface="Arial"/>
              <a:buChar char="•"/>
              <a:defRPr/>
            </a:pPr>
            <a:r>
              <a:rPr lang="sv-SE" sz="2400" dirty="0"/>
              <a:t>Kalvarna drabbas av diarré under första levnadsveckan.</a:t>
            </a:r>
          </a:p>
          <a:p>
            <a:pPr eaLnBrk="1" fontAlgn="auto" hangingPunct="1">
              <a:spcBef>
                <a:spcPts val="1800"/>
              </a:spcBef>
              <a:spcAft>
                <a:spcPts val="0"/>
              </a:spcAft>
              <a:buSzPct val="130000"/>
              <a:buFont typeface="Arial"/>
              <a:buChar char="•"/>
              <a:defRPr/>
            </a:pPr>
            <a:r>
              <a:rPr lang="sv-SE" sz="2400" dirty="0"/>
              <a:t>20 % har dött under det senaste halvåret. </a:t>
            </a:r>
          </a:p>
          <a:p>
            <a:pPr eaLnBrk="1" fontAlgn="auto" hangingPunct="1">
              <a:spcBef>
                <a:spcPts val="1800"/>
              </a:spcBef>
              <a:spcAft>
                <a:spcPts val="0"/>
              </a:spcAft>
              <a:buSzPct val="130000"/>
              <a:buFont typeface="Arial"/>
              <a:buChar char="•"/>
              <a:defRPr/>
            </a:pPr>
            <a:r>
              <a:rPr lang="sv-SE" sz="2400" dirty="0"/>
              <a:t>Råmjölk ges från modern efter första mjölkningen efter kalvning.</a:t>
            </a:r>
          </a:p>
          <a:p>
            <a:pPr eaLnBrk="1" fontAlgn="auto" hangingPunct="1">
              <a:spcBef>
                <a:spcPts val="1800"/>
              </a:spcBef>
              <a:spcAft>
                <a:spcPts val="0"/>
              </a:spcAft>
              <a:buSzPct val="130000"/>
              <a:buFont typeface="Arial"/>
              <a:buChar char="•"/>
              <a:defRPr/>
            </a:pPr>
            <a:r>
              <a:rPr lang="sv-SE" sz="2400" dirty="0"/>
              <a:t>Osv</a:t>
            </a:r>
          </a:p>
          <a:p>
            <a:pPr eaLnBrk="1" fontAlgn="auto" hangingPunct="1">
              <a:spcBef>
                <a:spcPts val="1800"/>
              </a:spcBef>
              <a:spcAft>
                <a:spcPts val="0"/>
              </a:spcAft>
              <a:buFont typeface="Arial"/>
              <a:buChar char="•"/>
              <a:defRPr/>
            </a:pPr>
            <a:endParaRPr lang="sv-SE" sz="2400" dirty="0"/>
          </a:p>
        </p:txBody>
      </p:sp>
      <p:sp>
        <p:nvSpPr>
          <p:cNvPr id="16386" name="Rubrik 1"/>
          <p:cNvSpPr>
            <a:spLocks noGrp="1"/>
          </p:cNvSpPr>
          <p:nvPr>
            <p:ph type="title" idx="4294967295"/>
          </p:nvPr>
        </p:nvSpPr>
        <p:spPr>
          <a:xfrm>
            <a:off x="470074" y="1034382"/>
            <a:ext cx="7772400" cy="1143000"/>
          </a:xfrm>
        </p:spPr>
        <p:txBody>
          <a:bodyPr rtlCol="0">
            <a:noAutofit/>
          </a:bodyPr>
          <a:lstStyle/>
          <a:p>
            <a:pPr algn="l" eaLnBrk="1" fontAlgn="auto" hangingPunct="1">
              <a:spcAft>
                <a:spcPts val="0"/>
              </a:spcAft>
              <a:defRPr/>
            </a:pPr>
            <a:r>
              <a:rPr lang="sv-SE" sz="3200" dirty="0">
                <a:solidFill>
                  <a:schemeClr val="tx1">
                    <a:lumMod val="95000"/>
                    <a:lumOff val="5000"/>
                  </a:schemeClr>
                </a:solidFill>
                <a:latin typeface="Arial Bold"/>
              </a:rPr>
              <a:t>Sammanfattning</a:t>
            </a:r>
            <a:br>
              <a:rPr lang="sv-SE" sz="1800" dirty="0">
                <a:solidFill>
                  <a:schemeClr val="tx1">
                    <a:lumMod val="95000"/>
                    <a:lumOff val="5000"/>
                  </a:schemeClr>
                </a:solidFill>
                <a:latin typeface="Arial Bold"/>
              </a:rPr>
            </a:br>
            <a:r>
              <a:rPr lang="sv-SE" sz="2000" b="1" dirty="0">
                <a:solidFill>
                  <a:schemeClr val="tx1">
                    <a:lumMod val="95000"/>
                    <a:lumOff val="5000"/>
                  </a:schemeClr>
                </a:solidFill>
                <a:latin typeface="Arial Bold"/>
              </a:rPr>
              <a:t>Fokusområde Kalvhälsan</a:t>
            </a:r>
            <a:endParaRPr lang="sv-SE" sz="2000" dirty="0">
              <a:solidFill>
                <a:schemeClr val="tx1">
                  <a:lumMod val="95000"/>
                  <a:lumOff val="5000"/>
                </a:schemeClr>
              </a:solidFill>
              <a:latin typeface="Arial Bold"/>
            </a:endParaRPr>
          </a:p>
        </p:txBody>
      </p:sp>
      <p:pic>
        <p:nvPicPr>
          <p:cNvPr id="18436" name="Bildobjekt 3"/>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5796136" y="2631543"/>
            <a:ext cx="2446338" cy="352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objekt 6">
            <a:extLst>
              <a:ext uri="{FF2B5EF4-FFF2-40B4-BE49-F238E27FC236}">
                <a16:creationId xmlns:a16="http://schemas.microsoft.com/office/drawing/2014/main" id="{5DDA5885-7E6F-4FD6-856B-A6B479094F1F}"/>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82654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ubrik 1"/>
          <p:cNvSpPr>
            <a:spLocks noGrp="1"/>
          </p:cNvSpPr>
          <p:nvPr>
            <p:ph type="title" idx="4294967295"/>
          </p:nvPr>
        </p:nvSpPr>
        <p:spPr>
          <a:xfrm>
            <a:off x="673100" y="919163"/>
            <a:ext cx="7772400" cy="1143000"/>
          </a:xfrm>
        </p:spPr>
        <p:txBody>
          <a:bodyPr rtlCol="0">
            <a:normAutofit/>
          </a:bodyPr>
          <a:lstStyle/>
          <a:p>
            <a:pPr algn="l" eaLnBrk="1" fontAlgn="auto" hangingPunct="1">
              <a:spcAft>
                <a:spcPts val="0"/>
              </a:spcAft>
              <a:defRPr/>
            </a:pPr>
            <a:r>
              <a:rPr lang="sv-SE" sz="3200" dirty="0">
                <a:solidFill>
                  <a:schemeClr val="tx1">
                    <a:lumMod val="95000"/>
                    <a:lumOff val="5000"/>
                  </a:schemeClr>
                </a:solidFill>
                <a:latin typeface="Arial Bold"/>
              </a:rPr>
              <a:t>Djurhälsokostnader</a:t>
            </a:r>
            <a:br>
              <a:rPr lang="sv-SE" sz="3200" dirty="0">
                <a:solidFill>
                  <a:schemeClr val="tx1">
                    <a:lumMod val="95000"/>
                    <a:lumOff val="5000"/>
                  </a:schemeClr>
                </a:solidFill>
                <a:latin typeface="Arial Bold"/>
              </a:rPr>
            </a:br>
            <a:r>
              <a:rPr lang="sv-SE" sz="2000" dirty="0">
                <a:solidFill>
                  <a:schemeClr val="tx1">
                    <a:lumMod val="95000"/>
                    <a:lumOff val="5000"/>
                  </a:schemeClr>
                </a:solidFill>
                <a:latin typeface="Arial Bold"/>
              </a:rPr>
              <a:t>Möjlig vinst vid måluppfyllnad</a:t>
            </a:r>
          </a:p>
        </p:txBody>
      </p:sp>
      <p:pic>
        <p:nvPicPr>
          <p:cNvPr id="5" name="Bildobjekt 4">
            <a:extLst>
              <a:ext uri="{FF2B5EF4-FFF2-40B4-BE49-F238E27FC236}">
                <a16:creationId xmlns:a16="http://schemas.microsoft.com/office/drawing/2014/main" id="{3BB998F6-7192-454F-A0E3-8E8299953E6E}"/>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7403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ubrik 1"/>
          <p:cNvSpPr>
            <a:spLocks noGrp="1"/>
          </p:cNvSpPr>
          <p:nvPr>
            <p:ph type="title" idx="4294967295"/>
          </p:nvPr>
        </p:nvSpPr>
        <p:spPr>
          <a:xfrm>
            <a:off x="683568" y="845840"/>
            <a:ext cx="5040560" cy="1143000"/>
          </a:xfrm>
        </p:spPr>
        <p:txBody>
          <a:bodyPr rtlCol="0">
            <a:normAutofit/>
          </a:bodyPr>
          <a:lstStyle/>
          <a:p>
            <a:pPr algn="l" eaLnBrk="1" fontAlgn="auto" hangingPunct="1">
              <a:spcAft>
                <a:spcPts val="0"/>
              </a:spcAft>
              <a:defRPr/>
            </a:pPr>
            <a:r>
              <a:rPr lang="sv-SE" sz="3200" dirty="0">
                <a:solidFill>
                  <a:schemeClr val="tx1">
                    <a:lumMod val="95000"/>
                    <a:lumOff val="5000"/>
                  </a:schemeClr>
                </a:solidFill>
                <a:latin typeface="Arial Bold"/>
              </a:rPr>
              <a:t>Djurhälsokostnader        </a:t>
            </a:r>
            <a:r>
              <a:rPr lang="sv-SE" sz="2000" dirty="0">
                <a:solidFill>
                  <a:schemeClr val="tx1">
                    <a:lumMod val="95000"/>
                    <a:lumOff val="5000"/>
                  </a:schemeClr>
                </a:solidFill>
                <a:latin typeface="Arial Bold"/>
              </a:rPr>
              <a:t>Fokusområde juverhälsa</a:t>
            </a:r>
          </a:p>
        </p:txBody>
      </p:sp>
      <p:pic>
        <p:nvPicPr>
          <p:cNvPr id="5" name="Bildobjekt 4">
            <a:extLst>
              <a:ext uri="{FF2B5EF4-FFF2-40B4-BE49-F238E27FC236}">
                <a16:creationId xmlns:a16="http://schemas.microsoft.com/office/drawing/2014/main" id="{E400E54A-9E8E-4940-8003-63F01C4AB276}"/>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1475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tshållare för innehåll 7"/>
          <p:cNvSpPr>
            <a:spLocks noGrp="1"/>
          </p:cNvSpPr>
          <p:nvPr>
            <p:ph sz="quarter" idx="4294967295"/>
          </p:nvPr>
        </p:nvSpPr>
        <p:spPr>
          <a:xfrm>
            <a:off x="5010872" y="2706233"/>
            <a:ext cx="4114800" cy="3571875"/>
          </a:xfrm>
        </p:spPr>
        <p:txBody>
          <a:bodyPr>
            <a:normAutofit/>
          </a:bodyPr>
          <a:lstStyle/>
          <a:p>
            <a:pPr eaLnBrk="1" hangingPunct="1">
              <a:buClr>
                <a:schemeClr val="tx1"/>
              </a:buClr>
              <a:buSzPct val="130000"/>
            </a:pPr>
            <a:r>
              <a:rPr lang="sv-SE" altLang="sv-SE" sz="2400" dirty="0"/>
              <a:t>Minska dödligheten till 5 % .</a:t>
            </a:r>
          </a:p>
          <a:p>
            <a:pPr eaLnBrk="1" hangingPunct="1">
              <a:buClr>
                <a:schemeClr val="tx1"/>
              </a:buClr>
              <a:buSzPct val="130000"/>
            </a:pPr>
            <a:r>
              <a:rPr lang="sv-SE" altLang="sv-SE" sz="2400" dirty="0"/>
              <a:t>Osv</a:t>
            </a:r>
          </a:p>
          <a:p>
            <a:pPr eaLnBrk="1" hangingPunct="1">
              <a:buClr>
                <a:schemeClr val="tx1"/>
              </a:buClr>
              <a:buSzPct val="130000"/>
            </a:pPr>
            <a:r>
              <a:rPr lang="sv-SE" altLang="sv-SE" sz="2400" dirty="0"/>
              <a:t>Osv</a:t>
            </a:r>
          </a:p>
          <a:p>
            <a:pPr eaLnBrk="1" hangingPunct="1">
              <a:buFontTx/>
              <a:buNone/>
            </a:pPr>
            <a:endParaRPr lang="sv-SE" altLang="sv-SE" sz="2400" dirty="0"/>
          </a:p>
          <a:p>
            <a:pPr eaLnBrk="1" hangingPunct="1">
              <a:buFontTx/>
              <a:buNone/>
            </a:pPr>
            <a:endParaRPr lang="sv-SE" altLang="sv-SE" sz="2400" dirty="0"/>
          </a:p>
          <a:p>
            <a:pPr eaLnBrk="1" hangingPunct="1">
              <a:buFontTx/>
              <a:buNone/>
            </a:pPr>
            <a:endParaRPr lang="sv-SE" altLang="sv-SE" sz="300" b="1" dirty="0"/>
          </a:p>
        </p:txBody>
      </p:sp>
      <p:sp>
        <p:nvSpPr>
          <p:cNvPr id="6" name="Platshållare för innehåll 5"/>
          <p:cNvSpPr>
            <a:spLocks noGrp="1"/>
          </p:cNvSpPr>
          <p:nvPr>
            <p:ph sz="half" idx="4294967295"/>
          </p:nvPr>
        </p:nvSpPr>
        <p:spPr>
          <a:xfrm>
            <a:off x="459804" y="2708275"/>
            <a:ext cx="4040188" cy="2808957"/>
          </a:xfrm>
        </p:spPr>
        <p:txBody>
          <a:bodyPr>
            <a:normAutofit/>
          </a:bodyPr>
          <a:lstStyle/>
          <a:p>
            <a:pPr eaLnBrk="1" hangingPunct="1">
              <a:buSzPct val="130000"/>
            </a:pPr>
            <a:r>
              <a:rPr lang="sv-SE" altLang="sv-SE" sz="2400" dirty="0"/>
              <a:t>Minska celltalet till &lt; 200 000</a:t>
            </a:r>
          </a:p>
          <a:p>
            <a:pPr eaLnBrk="1" hangingPunct="1">
              <a:buSzPct val="130000"/>
            </a:pPr>
            <a:r>
              <a:rPr lang="sv-SE" altLang="sv-SE" sz="2400" dirty="0"/>
              <a:t>Minska nyinfektioner under laktation till &lt;10%</a:t>
            </a:r>
          </a:p>
          <a:p>
            <a:pPr eaLnBrk="1" hangingPunct="1">
              <a:buSzPct val="130000"/>
            </a:pPr>
            <a:r>
              <a:rPr lang="sv-SE" altLang="sv-SE" sz="2400" dirty="0"/>
              <a:t>ex</a:t>
            </a:r>
          </a:p>
        </p:txBody>
      </p:sp>
      <p:sp>
        <p:nvSpPr>
          <p:cNvPr id="22530" name="Rubrik 1"/>
          <p:cNvSpPr>
            <a:spLocks noGrp="1"/>
          </p:cNvSpPr>
          <p:nvPr>
            <p:ph type="title" idx="4294967295"/>
          </p:nvPr>
        </p:nvSpPr>
        <p:spPr>
          <a:xfrm>
            <a:off x="-18328" y="999101"/>
            <a:ext cx="9144000" cy="1143000"/>
          </a:xfrm>
        </p:spPr>
        <p:txBody>
          <a:bodyPr>
            <a:noAutofit/>
          </a:bodyPr>
          <a:lstStyle/>
          <a:p>
            <a:pPr algn="ctr" eaLnBrk="1" hangingPunct="1"/>
            <a:r>
              <a:rPr lang="sv-SE" altLang="sv-SE" sz="3600" dirty="0">
                <a:solidFill>
                  <a:schemeClr val="tx1">
                    <a:lumMod val="95000"/>
                    <a:lumOff val="5000"/>
                  </a:schemeClr>
                </a:solidFill>
                <a:latin typeface="Arial Bold"/>
              </a:rPr>
              <a:t>Möjlig </a:t>
            </a:r>
            <a:br>
              <a:rPr lang="sv-SE" altLang="sv-SE" sz="3600" dirty="0">
                <a:solidFill>
                  <a:schemeClr val="tx1">
                    <a:lumMod val="95000"/>
                    <a:lumOff val="5000"/>
                  </a:schemeClr>
                </a:solidFill>
                <a:latin typeface="Arial Bold"/>
              </a:rPr>
            </a:br>
            <a:r>
              <a:rPr lang="sv-SE" altLang="sv-SE" sz="3600" dirty="0">
                <a:solidFill>
                  <a:schemeClr val="tx1">
                    <a:lumMod val="95000"/>
                    <a:lumOff val="5000"/>
                  </a:schemeClr>
                </a:solidFill>
                <a:latin typeface="Arial Bold"/>
              </a:rPr>
              <a:t>målsättning</a:t>
            </a:r>
          </a:p>
        </p:txBody>
      </p:sp>
      <p:sp>
        <p:nvSpPr>
          <p:cNvPr id="22533" name="Rektangel 1"/>
          <p:cNvSpPr>
            <a:spLocks noChangeArrowheads="1"/>
          </p:cNvSpPr>
          <p:nvPr/>
        </p:nvSpPr>
        <p:spPr bwMode="auto">
          <a:xfrm>
            <a:off x="593234" y="5262445"/>
            <a:ext cx="336194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sv-SE" altLang="sv-SE" sz="2000" dirty="0">
                <a:latin typeface="Arial" pitchFamily="34" charset="0"/>
              </a:rPr>
              <a:t>Uppfyllda mål skulle betyda</a:t>
            </a:r>
          </a:p>
          <a:p>
            <a:pPr algn="ctr" eaLnBrk="1" hangingPunct="1">
              <a:spcBef>
                <a:spcPct val="0"/>
              </a:spcBef>
              <a:buFontTx/>
              <a:buNone/>
            </a:pPr>
            <a:r>
              <a:rPr lang="sv-SE" altLang="sv-SE" sz="2000" b="1" dirty="0">
                <a:solidFill>
                  <a:srgbClr val="78BE20"/>
                </a:solidFill>
                <a:latin typeface="Arial" pitchFamily="34" charset="0"/>
              </a:rPr>
              <a:t>x öre per kg mjölk eller                                       totalt x kronor per år</a:t>
            </a:r>
          </a:p>
        </p:txBody>
      </p:sp>
      <p:sp>
        <p:nvSpPr>
          <p:cNvPr id="22534" name="Rektangel 10"/>
          <p:cNvSpPr>
            <a:spLocks noChangeArrowheads="1"/>
          </p:cNvSpPr>
          <p:nvPr/>
        </p:nvSpPr>
        <p:spPr bwMode="auto">
          <a:xfrm>
            <a:off x="5142586" y="5262445"/>
            <a:ext cx="349188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sv-SE" altLang="sv-SE" sz="2000" dirty="0">
                <a:latin typeface="Arial" pitchFamily="34" charset="0"/>
              </a:rPr>
              <a:t>Uppfyllda mål skulle betyda</a:t>
            </a:r>
          </a:p>
          <a:p>
            <a:pPr algn="ctr" eaLnBrk="1" hangingPunct="1">
              <a:spcBef>
                <a:spcPct val="0"/>
              </a:spcBef>
              <a:buFontTx/>
              <a:buNone/>
            </a:pPr>
            <a:r>
              <a:rPr lang="sv-SE" altLang="sv-SE" sz="2000" b="1" dirty="0">
                <a:solidFill>
                  <a:srgbClr val="78BE20"/>
                </a:solidFill>
                <a:latin typeface="Arial" pitchFamily="34" charset="0"/>
              </a:rPr>
              <a:t>x öre per kg mjölk eller                                 totalt x kronor per år</a:t>
            </a:r>
          </a:p>
        </p:txBody>
      </p:sp>
      <p:sp>
        <p:nvSpPr>
          <p:cNvPr id="12" name="Ellips 11"/>
          <p:cNvSpPr/>
          <p:nvPr/>
        </p:nvSpPr>
        <p:spPr>
          <a:xfrm>
            <a:off x="6588398" y="1089818"/>
            <a:ext cx="1223962" cy="1223963"/>
          </a:xfrm>
          <a:prstGeom prst="ellipse">
            <a:avLst/>
          </a:prstGeom>
          <a:solidFill>
            <a:schemeClr val="accent6">
              <a:lumMod val="60000"/>
              <a:lumOff val="40000"/>
            </a:schemeClr>
          </a:solidFill>
          <a:ln>
            <a:noFill/>
          </a:ln>
        </p:spPr>
        <p:style>
          <a:lnRef idx="3">
            <a:schemeClr val="lt1"/>
          </a:lnRef>
          <a:fillRef idx="1">
            <a:schemeClr val="accent6"/>
          </a:fillRef>
          <a:effectRef idx="1">
            <a:schemeClr val="accent6"/>
          </a:effectRef>
          <a:fontRef idx="minor">
            <a:schemeClr val="lt1"/>
          </a:fontRef>
        </p:style>
        <p:txBody>
          <a:bodyPr anchor="ctr"/>
          <a:lstStyle/>
          <a:p>
            <a:pPr algn="ctr">
              <a:defRPr/>
            </a:pPr>
            <a:r>
              <a:rPr lang="sv-SE" b="1" dirty="0"/>
              <a:t>Kalvar</a:t>
            </a:r>
          </a:p>
        </p:txBody>
      </p:sp>
      <p:sp>
        <p:nvSpPr>
          <p:cNvPr id="14" name="Ellips 13"/>
          <p:cNvSpPr/>
          <p:nvPr/>
        </p:nvSpPr>
        <p:spPr>
          <a:xfrm>
            <a:off x="1161827" y="1196942"/>
            <a:ext cx="1177925" cy="1079500"/>
          </a:xfrm>
          <a:prstGeom prst="ellipse">
            <a:avLst/>
          </a:prstGeom>
          <a:solidFill>
            <a:schemeClr val="accent6">
              <a:lumMod val="60000"/>
              <a:lumOff val="40000"/>
            </a:schemeClr>
          </a:solidFill>
          <a:ln>
            <a:noFill/>
          </a:ln>
        </p:spPr>
        <p:style>
          <a:lnRef idx="3">
            <a:schemeClr val="lt1"/>
          </a:lnRef>
          <a:fillRef idx="1">
            <a:schemeClr val="accent6"/>
          </a:fillRef>
          <a:effectRef idx="1">
            <a:schemeClr val="accent6"/>
          </a:effectRef>
          <a:fontRef idx="minor">
            <a:schemeClr val="lt1"/>
          </a:fontRef>
        </p:style>
        <p:txBody>
          <a:bodyPr anchor="ctr"/>
          <a:lstStyle/>
          <a:p>
            <a:pPr algn="ctr">
              <a:defRPr/>
            </a:pPr>
            <a:r>
              <a:rPr lang="sv-SE" b="1" dirty="0"/>
              <a:t>Juver</a:t>
            </a:r>
          </a:p>
        </p:txBody>
      </p:sp>
    </p:spTree>
    <p:extLst>
      <p:ext uri="{BB962C8B-B14F-4D97-AF65-F5344CB8AC3E}">
        <p14:creationId xmlns:p14="http://schemas.microsoft.com/office/powerpoint/2010/main" val="42184908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500"/>
                                        <p:tgtEl>
                                          <p:spTgt spid="8">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animEffect transition="in" filter="fade">
                                      <p:cBhvr>
                                        <p:cTn id="27" dur="500"/>
                                        <p:tgtEl>
                                          <p:spTgt spid="8">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2" end="2"/>
                                            </p:txEl>
                                          </p:spTgt>
                                        </p:tgtEl>
                                        <p:attrNameLst>
                                          <p:attrName>style.visibility</p:attrName>
                                        </p:attrNameLst>
                                      </p:cBhvr>
                                      <p:to>
                                        <p:strVal val="visible"/>
                                      </p:to>
                                    </p:set>
                                    <p:animEffect transition="in" filter="fade">
                                      <p:cBhvr>
                                        <p:cTn id="32" dur="500"/>
                                        <p:tgtEl>
                                          <p:spTgt spid="8">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533"/>
                                        </p:tgtEl>
                                        <p:attrNameLst>
                                          <p:attrName>style.visibility</p:attrName>
                                        </p:attrNameLst>
                                      </p:cBhvr>
                                      <p:to>
                                        <p:strVal val="visible"/>
                                      </p:to>
                                    </p:set>
                                    <p:animEffect transition="in" filter="fade">
                                      <p:cBhvr>
                                        <p:cTn id="37" dur="500"/>
                                        <p:tgtEl>
                                          <p:spTgt spid="2253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534"/>
                                        </p:tgtEl>
                                        <p:attrNameLst>
                                          <p:attrName>style.visibility</p:attrName>
                                        </p:attrNameLst>
                                      </p:cBhvr>
                                      <p:to>
                                        <p:strVal val="visible"/>
                                      </p:to>
                                    </p:set>
                                    <p:animEffect transition="in" filter="fade">
                                      <p:cBhvr>
                                        <p:cTn id="42" dur="500"/>
                                        <p:tgtEl>
                                          <p:spTgt spid="225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6" grpId="0" build="p"/>
      <p:bldP spid="22533" grpId="0"/>
      <p:bldP spid="2253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3"/>
          <p:cNvSpPr>
            <a:spLocks noGrp="1"/>
          </p:cNvSpPr>
          <p:nvPr>
            <p:ph sz="half" idx="4294967295"/>
          </p:nvPr>
        </p:nvSpPr>
        <p:spPr>
          <a:xfrm>
            <a:off x="531812" y="2339975"/>
            <a:ext cx="4618038" cy="3951287"/>
          </a:xfrm>
        </p:spPr>
        <p:txBody>
          <a:bodyPr>
            <a:normAutofit/>
          </a:bodyPr>
          <a:lstStyle/>
          <a:p>
            <a:pPr eaLnBrk="1" hangingPunct="1">
              <a:spcBef>
                <a:spcPts val="1800"/>
              </a:spcBef>
              <a:buClr>
                <a:schemeClr val="tx1"/>
              </a:buClr>
              <a:buSzPct val="130000"/>
            </a:pPr>
            <a:r>
              <a:rPr lang="sv-SE" altLang="sv-SE" sz="2400" dirty="0"/>
              <a:t>Upprätta en plan för hur förbättringar ska genomföras inom valda områden </a:t>
            </a:r>
          </a:p>
          <a:p>
            <a:pPr eaLnBrk="1" hangingPunct="1">
              <a:spcBef>
                <a:spcPts val="1800"/>
              </a:spcBef>
              <a:buClr>
                <a:schemeClr val="tx1"/>
              </a:buClr>
              <a:buSzPct val="130000"/>
            </a:pPr>
            <a:r>
              <a:rPr lang="sv-SE" altLang="sv-SE" sz="2400" dirty="0"/>
              <a:t>Nytt besök den xx månad för att enas kring planens detaljer</a:t>
            </a:r>
          </a:p>
          <a:p>
            <a:pPr eaLnBrk="1" hangingPunct="1">
              <a:spcBef>
                <a:spcPts val="1800"/>
              </a:spcBef>
              <a:buClr>
                <a:schemeClr val="tx1"/>
              </a:buClr>
              <a:buSzPct val="130000"/>
            </a:pPr>
            <a:r>
              <a:rPr lang="sv-SE" altLang="sv-SE" sz="2400" dirty="0"/>
              <a:t>FOKUS-utbildning Nyfödda kalvar den xx månad</a:t>
            </a:r>
          </a:p>
          <a:p>
            <a:pPr eaLnBrk="1" hangingPunct="1">
              <a:spcBef>
                <a:spcPts val="1800"/>
              </a:spcBef>
              <a:buClr>
                <a:schemeClr val="tx1"/>
              </a:buClr>
              <a:buSzPct val="130000"/>
            </a:pPr>
            <a:r>
              <a:rPr lang="sv-SE" altLang="sv-SE" sz="2400" dirty="0"/>
              <a:t>.</a:t>
            </a:r>
          </a:p>
        </p:txBody>
      </p:sp>
      <p:pic>
        <p:nvPicPr>
          <p:cNvPr id="23557" name="Platshållare för innehåll 2"/>
          <p:cNvPicPr>
            <a:picLocks noGrp="1" noChangeAspect="1"/>
          </p:cNvPicPr>
          <p:nvPr>
            <p:ph sz="quarter" idx="4294967295"/>
          </p:nvPr>
        </p:nvPicPr>
        <p:blipFill>
          <a:blip r:embed="rId3" cstate="screen">
            <a:extLst>
              <a:ext uri="{28A0092B-C50C-407E-A947-70E740481C1C}">
                <a14:useLocalDpi xmlns:a14="http://schemas.microsoft.com/office/drawing/2010/main"/>
              </a:ext>
            </a:extLst>
          </a:blip>
          <a:srcRect/>
          <a:stretch>
            <a:fillRect/>
          </a:stretch>
        </p:blipFill>
        <p:spPr>
          <a:xfrm>
            <a:off x="5508104" y="2020094"/>
            <a:ext cx="2746375" cy="3960813"/>
          </a:xfrm>
        </p:spPr>
      </p:pic>
      <p:sp>
        <p:nvSpPr>
          <p:cNvPr id="23555" name="Platshållare för text 2"/>
          <p:cNvSpPr>
            <a:spLocks noGrp="1"/>
          </p:cNvSpPr>
          <p:nvPr>
            <p:ph type="body" idx="4294967295"/>
          </p:nvPr>
        </p:nvSpPr>
        <p:spPr>
          <a:xfrm>
            <a:off x="531812" y="1700213"/>
            <a:ext cx="4040188" cy="639762"/>
          </a:xfrm>
        </p:spPr>
        <p:txBody>
          <a:bodyPr/>
          <a:lstStyle/>
          <a:p>
            <a:pPr marL="0" indent="0" eaLnBrk="1" hangingPunct="1">
              <a:buNone/>
            </a:pPr>
            <a:r>
              <a:rPr lang="sv-SE" altLang="sv-SE" b="1" dirty="0"/>
              <a:t>Förslag</a:t>
            </a:r>
            <a:r>
              <a:rPr lang="sv-SE" altLang="sv-SE" b="1" dirty="0">
                <a:solidFill>
                  <a:srgbClr val="F08A00"/>
                </a:solidFill>
              </a:rPr>
              <a:t> </a:t>
            </a:r>
          </a:p>
        </p:txBody>
      </p:sp>
      <p:sp>
        <p:nvSpPr>
          <p:cNvPr id="23554" name="Rubrik 1"/>
          <p:cNvSpPr>
            <a:spLocks noGrp="1"/>
          </p:cNvSpPr>
          <p:nvPr>
            <p:ph type="title" idx="4294967295"/>
          </p:nvPr>
        </p:nvSpPr>
        <p:spPr>
          <a:xfrm>
            <a:off x="611560" y="642938"/>
            <a:ext cx="8229600" cy="1143000"/>
          </a:xfrm>
        </p:spPr>
        <p:txBody>
          <a:bodyPr>
            <a:normAutofit/>
          </a:bodyPr>
          <a:lstStyle/>
          <a:p>
            <a:pPr algn="l" eaLnBrk="1" hangingPunct="1"/>
            <a:r>
              <a:rPr lang="sv-SE" altLang="sv-SE" sz="3600" dirty="0">
                <a:solidFill>
                  <a:schemeClr val="tx1">
                    <a:lumMod val="95000"/>
                    <a:lumOff val="5000"/>
                  </a:schemeClr>
                </a:solidFill>
                <a:latin typeface="Arial Bold"/>
              </a:rPr>
              <a:t>Hur går vi vidare?</a:t>
            </a:r>
          </a:p>
        </p:txBody>
      </p:sp>
    </p:spTree>
    <p:extLst>
      <p:ext uri="{BB962C8B-B14F-4D97-AF65-F5344CB8AC3E}">
        <p14:creationId xmlns:p14="http://schemas.microsoft.com/office/powerpoint/2010/main" val="5750638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latshållare för innehåll 6"/>
          <p:cNvPicPr>
            <a:picLocks noGrp="1" noChangeAspect="1"/>
          </p:cNvPicPr>
          <p:nvPr>
            <p:ph sz="half" idx="4294967295"/>
          </p:nvPr>
        </p:nvPicPr>
        <p:blipFill rotWithShape="1">
          <a:blip r:embed="rId3" cstate="screen">
            <a:extLst>
              <a:ext uri="{28A0092B-C50C-407E-A947-70E740481C1C}">
                <a14:useLocalDpi xmlns:a14="http://schemas.microsoft.com/office/drawing/2010/main"/>
              </a:ext>
            </a:extLst>
          </a:blip>
          <a:srcRect/>
          <a:stretch/>
        </p:blipFill>
        <p:spPr>
          <a:xfrm>
            <a:off x="5518437" y="1700039"/>
            <a:ext cx="2968625" cy="3959225"/>
          </a:xfrm>
          <a:prstGeom prst="roundRect">
            <a:avLst>
              <a:gd name="adj" fmla="val 8594"/>
            </a:avLst>
          </a:prstGeom>
          <a:solidFill>
            <a:srgbClr val="FFFFFF">
              <a:shade val="85000"/>
            </a:srgbClr>
          </a:solidFill>
        </p:spPr>
      </p:pic>
      <p:sp>
        <p:nvSpPr>
          <p:cNvPr id="6147" name="Platshållare för innehåll 2"/>
          <p:cNvSpPr>
            <a:spLocks noGrp="1"/>
          </p:cNvSpPr>
          <p:nvPr>
            <p:ph sz="half" idx="4294967295"/>
          </p:nvPr>
        </p:nvSpPr>
        <p:spPr>
          <a:xfrm>
            <a:off x="912125" y="1700039"/>
            <a:ext cx="4392613" cy="4525963"/>
          </a:xfrm>
        </p:spPr>
        <p:txBody>
          <a:bodyPr>
            <a:normAutofit/>
          </a:bodyPr>
          <a:lstStyle/>
          <a:p>
            <a:pPr eaLnBrk="1" hangingPunct="1">
              <a:buClr>
                <a:schemeClr val="tx1"/>
              </a:buClr>
              <a:buSzPct val="130000"/>
            </a:pPr>
            <a:r>
              <a:rPr lang="sv-SE" altLang="sv-SE" sz="2800" dirty="0"/>
              <a:t>personal: AA, BB, CC. </a:t>
            </a:r>
          </a:p>
          <a:p>
            <a:pPr eaLnBrk="1" hangingPunct="1">
              <a:buClr>
                <a:schemeClr val="tx1"/>
              </a:buClr>
              <a:buSzPct val="130000"/>
            </a:pPr>
            <a:r>
              <a:rPr lang="sv-SE" altLang="sv-SE" sz="2800" dirty="0"/>
              <a:t>antal kor:126</a:t>
            </a:r>
          </a:p>
          <a:p>
            <a:pPr eaLnBrk="1" hangingPunct="1">
              <a:buClr>
                <a:schemeClr val="tx1"/>
              </a:buClr>
              <a:buSzPct val="130000"/>
            </a:pPr>
            <a:r>
              <a:rPr lang="sv-SE" altLang="sv-SE" sz="2800" dirty="0"/>
              <a:t>Kg ECM: 9500</a:t>
            </a:r>
          </a:p>
          <a:p>
            <a:pPr eaLnBrk="1" hangingPunct="1">
              <a:buClr>
                <a:schemeClr val="tx1"/>
              </a:buClr>
              <a:buSzPct val="130000"/>
            </a:pPr>
            <a:r>
              <a:rPr lang="sv-SE" altLang="sv-SE" sz="2800" dirty="0"/>
              <a:t>Varm lösdrift</a:t>
            </a:r>
          </a:p>
          <a:p>
            <a:pPr eaLnBrk="1" hangingPunct="1">
              <a:buClr>
                <a:schemeClr val="tx1"/>
              </a:buClr>
              <a:buSzPct val="130000"/>
            </a:pPr>
            <a:r>
              <a:rPr lang="sv-SE" altLang="sv-SE" sz="2800" dirty="0"/>
              <a:t>2 Lely AMS</a:t>
            </a:r>
          </a:p>
          <a:p>
            <a:pPr eaLnBrk="1" hangingPunct="1">
              <a:buClr>
                <a:schemeClr val="tx1"/>
              </a:buClr>
              <a:buSzPct val="130000"/>
            </a:pPr>
            <a:r>
              <a:rPr lang="sv-SE" altLang="sv-SE" sz="2800" dirty="0"/>
              <a:t>250 ha åker</a:t>
            </a:r>
          </a:p>
          <a:p>
            <a:pPr eaLnBrk="1" hangingPunct="1">
              <a:buClr>
                <a:schemeClr val="tx1"/>
              </a:buClr>
              <a:buSzPct val="130000"/>
            </a:pPr>
            <a:r>
              <a:rPr lang="sv-SE" altLang="sv-SE" sz="2800" dirty="0"/>
              <a:t>80 ha skog</a:t>
            </a:r>
          </a:p>
          <a:p>
            <a:pPr eaLnBrk="1" hangingPunct="1">
              <a:buClr>
                <a:schemeClr val="tx1"/>
              </a:buClr>
              <a:buSzPct val="130000"/>
            </a:pPr>
            <a:r>
              <a:rPr lang="sv-SE" altLang="sv-SE" sz="2800" dirty="0"/>
              <a:t>osv </a:t>
            </a:r>
          </a:p>
        </p:txBody>
      </p:sp>
      <p:sp>
        <p:nvSpPr>
          <p:cNvPr id="6146" name="Rubrik 1"/>
          <p:cNvSpPr>
            <a:spLocks noGrp="1"/>
          </p:cNvSpPr>
          <p:nvPr>
            <p:ph type="title" idx="4294967295"/>
          </p:nvPr>
        </p:nvSpPr>
        <p:spPr>
          <a:xfrm>
            <a:off x="755576" y="335596"/>
            <a:ext cx="8229600" cy="1143000"/>
          </a:xfrm>
        </p:spPr>
        <p:txBody>
          <a:bodyPr>
            <a:normAutofit/>
          </a:bodyPr>
          <a:lstStyle/>
          <a:p>
            <a:pPr algn="l" eaLnBrk="1" hangingPunct="1"/>
            <a:r>
              <a:rPr lang="sv-SE" altLang="sv-SE" sz="3600" dirty="0">
                <a:solidFill>
                  <a:schemeClr val="tx1">
                    <a:lumMod val="95000"/>
                    <a:lumOff val="5000"/>
                  </a:schemeClr>
                </a:solidFill>
                <a:latin typeface="Arial Bold"/>
              </a:rPr>
              <a:t>Gårdsbeskrivning</a:t>
            </a:r>
          </a:p>
        </p:txBody>
      </p:sp>
      <p:pic>
        <p:nvPicPr>
          <p:cNvPr id="6" name="Bildobjekt 5">
            <a:extLst>
              <a:ext uri="{FF2B5EF4-FFF2-40B4-BE49-F238E27FC236}">
                <a16:creationId xmlns:a16="http://schemas.microsoft.com/office/drawing/2014/main" id="{00000000-0008-0000-0600-000002000000}"/>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9848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4294967295"/>
          </p:nvPr>
        </p:nvSpPr>
        <p:spPr>
          <a:xfrm>
            <a:off x="962224" y="2564904"/>
            <a:ext cx="4622800" cy="3876675"/>
          </a:xfrm>
        </p:spPr>
        <p:txBody>
          <a:bodyPr/>
          <a:lstStyle/>
          <a:p>
            <a:pPr eaLnBrk="1" hangingPunct="1">
              <a:buClr>
                <a:schemeClr val="tx1"/>
              </a:buClr>
              <a:buSzPct val="130000"/>
            </a:pPr>
            <a:r>
              <a:rPr lang="sv-SE" altLang="sv-SE" sz="2800" dirty="0"/>
              <a:t>Exempelvis sänka celltalen.</a:t>
            </a:r>
          </a:p>
          <a:p>
            <a:pPr eaLnBrk="1" hangingPunct="1">
              <a:buClr>
                <a:schemeClr val="tx1"/>
              </a:buClr>
              <a:buSzPct val="130000"/>
            </a:pPr>
            <a:r>
              <a:rPr lang="sv-SE" altLang="sv-SE" sz="2800" dirty="0"/>
              <a:t>Färre döda kalvar.</a:t>
            </a:r>
          </a:p>
          <a:p>
            <a:pPr eaLnBrk="1" hangingPunct="1">
              <a:buClr>
                <a:schemeClr val="tx1"/>
              </a:buClr>
              <a:buSzPct val="130000"/>
            </a:pPr>
            <a:r>
              <a:rPr lang="sv-SE" altLang="sv-SE" sz="2800" dirty="0"/>
              <a:t>osv.</a:t>
            </a:r>
          </a:p>
          <a:p>
            <a:pPr eaLnBrk="1" hangingPunct="1">
              <a:buClr>
                <a:schemeClr val="tx1"/>
              </a:buClr>
              <a:buSzPct val="130000"/>
            </a:pPr>
            <a:r>
              <a:rPr lang="sv-SE" altLang="sv-SE" sz="2800" dirty="0"/>
              <a:t>osv </a:t>
            </a:r>
          </a:p>
        </p:txBody>
      </p:sp>
      <p:sp>
        <p:nvSpPr>
          <p:cNvPr id="7170" name="Rubrik 1"/>
          <p:cNvSpPr>
            <a:spLocks noGrp="1"/>
          </p:cNvSpPr>
          <p:nvPr>
            <p:ph type="title" idx="4294967295"/>
          </p:nvPr>
        </p:nvSpPr>
        <p:spPr>
          <a:xfrm>
            <a:off x="755576" y="1052736"/>
            <a:ext cx="7772400" cy="1143000"/>
          </a:xfrm>
        </p:spPr>
        <p:txBody>
          <a:bodyPr>
            <a:normAutofit/>
          </a:bodyPr>
          <a:lstStyle/>
          <a:p>
            <a:pPr algn="l" eaLnBrk="1" hangingPunct="1"/>
            <a:r>
              <a:rPr lang="sv-SE" altLang="sv-SE" sz="3600" dirty="0">
                <a:solidFill>
                  <a:schemeClr val="tx1">
                    <a:lumMod val="95000"/>
                    <a:lumOff val="5000"/>
                  </a:schemeClr>
                </a:solidFill>
                <a:latin typeface="Arial Bold"/>
              </a:rPr>
              <a:t>Det här vill vi på gården</a:t>
            </a:r>
          </a:p>
        </p:txBody>
      </p:sp>
      <p:pic>
        <p:nvPicPr>
          <p:cNvPr id="7172" name="Bildobjekt 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12160" y="2308225"/>
            <a:ext cx="2746375"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objekt 6">
            <a:extLst>
              <a:ext uri="{FF2B5EF4-FFF2-40B4-BE49-F238E27FC236}">
                <a16:creationId xmlns:a16="http://schemas.microsoft.com/office/drawing/2014/main" id="{A0B806F6-FF27-4412-8C81-3EE81505EC78}"/>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84731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4294967295"/>
          </p:nvPr>
        </p:nvSpPr>
        <p:spPr>
          <a:xfrm>
            <a:off x="604844" y="2174130"/>
            <a:ext cx="4814888" cy="3876675"/>
          </a:xfrm>
        </p:spPr>
        <p:txBody>
          <a:bodyPr>
            <a:normAutofit/>
          </a:bodyPr>
          <a:lstStyle/>
          <a:p>
            <a:pPr eaLnBrk="1" hangingPunct="1">
              <a:buClr>
                <a:schemeClr val="tx1"/>
              </a:buClr>
              <a:buSzPct val="130000"/>
            </a:pPr>
            <a:r>
              <a:rPr lang="sv-SE" altLang="sv-SE" sz="2400" dirty="0"/>
              <a:t>Exempelvis byggt ny lösdrift 2009</a:t>
            </a:r>
          </a:p>
          <a:p>
            <a:pPr eaLnBrk="1" hangingPunct="1">
              <a:buClr>
                <a:schemeClr val="tx1"/>
              </a:buClr>
              <a:buSzPct val="130000"/>
            </a:pPr>
            <a:r>
              <a:rPr lang="sv-SE" altLang="sv-SE" sz="2400" dirty="0"/>
              <a:t>Planerar för att sätta in AMS 2013</a:t>
            </a:r>
          </a:p>
          <a:p>
            <a:pPr eaLnBrk="1" hangingPunct="1">
              <a:buClr>
                <a:schemeClr val="tx1"/>
              </a:buClr>
              <a:buSzPct val="130000"/>
            </a:pPr>
            <a:r>
              <a:rPr lang="sv-SE" altLang="sv-SE" sz="2400" dirty="0"/>
              <a:t>Årets grovfoderskörd blev dålig, både hygieniskt och innehållsmässigt</a:t>
            </a:r>
          </a:p>
          <a:p>
            <a:pPr eaLnBrk="1" hangingPunct="1">
              <a:buClr>
                <a:schemeClr val="tx1"/>
              </a:buClr>
              <a:buSzPct val="130000"/>
            </a:pPr>
            <a:r>
              <a:rPr lang="sv-SE" altLang="sv-SE" sz="2400" dirty="0"/>
              <a:t>osv.</a:t>
            </a:r>
          </a:p>
        </p:txBody>
      </p:sp>
      <p:sp>
        <p:nvSpPr>
          <p:cNvPr id="7171" name="Rubrik 1"/>
          <p:cNvSpPr>
            <a:spLocks noGrp="1"/>
          </p:cNvSpPr>
          <p:nvPr>
            <p:ph type="title" idx="4294967295"/>
          </p:nvPr>
        </p:nvSpPr>
        <p:spPr>
          <a:xfrm>
            <a:off x="183976" y="989856"/>
            <a:ext cx="7772400" cy="1143000"/>
          </a:xfrm>
        </p:spPr>
        <p:txBody>
          <a:bodyPr rtlCol="0">
            <a:normAutofit/>
          </a:bodyPr>
          <a:lstStyle/>
          <a:p>
            <a:pPr eaLnBrk="1" fontAlgn="auto" hangingPunct="1">
              <a:spcAft>
                <a:spcPts val="0"/>
              </a:spcAft>
              <a:defRPr/>
            </a:pPr>
            <a:r>
              <a:rPr lang="sv-SE" sz="4000" dirty="0">
                <a:solidFill>
                  <a:schemeClr val="tx1">
                    <a:lumMod val="95000"/>
                    <a:lumOff val="5000"/>
                  </a:schemeClr>
                </a:solidFill>
                <a:latin typeface="Arial Bold"/>
              </a:rPr>
              <a:t>Det </a:t>
            </a:r>
            <a:r>
              <a:rPr lang="sv-SE" sz="3600" dirty="0">
                <a:solidFill>
                  <a:schemeClr val="tx1">
                    <a:lumMod val="95000"/>
                    <a:lumOff val="5000"/>
                  </a:schemeClr>
                </a:solidFill>
                <a:latin typeface="Arial Bold"/>
              </a:rPr>
              <a:t>här</a:t>
            </a:r>
            <a:r>
              <a:rPr lang="sv-SE" sz="4000" dirty="0">
                <a:solidFill>
                  <a:schemeClr val="tx1">
                    <a:lumMod val="95000"/>
                    <a:lumOff val="5000"/>
                  </a:schemeClr>
                </a:solidFill>
                <a:latin typeface="Arial Bold"/>
              </a:rPr>
              <a:t> berättade vi på gården</a:t>
            </a:r>
          </a:p>
        </p:txBody>
      </p:sp>
      <p:pic>
        <p:nvPicPr>
          <p:cNvPr id="8196" name="Bildobjekt 3"/>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796136" y="2348880"/>
            <a:ext cx="2676525"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objekt 6">
            <a:extLst>
              <a:ext uri="{FF2B5EF4-FFF2-40B4-BE49-F238E27FC236}">
                <a16:creationId xmlns:a16="http://schemas.microsoft.com/office/drawing/2014/main" id="{BA5D72CA-E071-4066-8DFE-B87AF5693EB9}"/>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787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4294967295"/>
          </p:nvPr>
        </p:nvSpPr>
        <p:spPr>
          <a:xfrm>
            <a:off x="404614" y="1958692"/>
            <a:ext cx="4743450" cy="3876675"/>
          </a:xfrm>
        </p:spPr>
        <p:txBody>
          <a:bodyPr>
            <a:normAutofit/>
          </a:bodyPr>
          <a:lstStyle/>
          <a:p>
            <a:pPr eaLnBrk="1" hangingPunct="1">
              <a:spcBef>
                <a:spcPts val="1800"/>
              </a:spcBef>
              <a:buClr>
                <a:schemeClr val="tx1"/>
              </a:buClr>
              <a:buSzPct val="130000"/>
            </a:pPr>
            <a:r>
              <a:rPr lang="sv-SE" altLang="sv-SE" sz="2400" dirty="0"/>
              <a:t>Exempel: Kvigorna var mycket rena, fina och välväxta.</a:t>
            </a:r>
          </a:p>
          <a:p>
            <a:pPr eaLnBrk="1" hangingPunct="1">
              <a:spcBef>
                <a:spcPts val="1800"/>
              </a:spcBef>
              <a:buClr>
                <a:schemeClr val="tx1"/>
              </a:buClr>
              <a:buSzPct val="130000"/>
            </a:pPr>
            <a:r>
              <a:rPr lang="sv-SE" altLang="sv-SE" sz="2400" dirty="0"/>
              <a:t>Kornas våmmar var välfyllda, vilket visar på god tillgång till foder och foderbord. </a:t>
            </a:r>
          </a:p>
        </p:txBody>
      </p:sp>
      <p:sp>
        <p:nvSpPr>
          <p:cNvPr id="9218" name="Rubrik 1"/>
          <p:cNvSpPr>
            <a:spLocks noGrp="1"/>
          </p:cNvSpPr>
          <p:nvPr>
            <p:ph type="title" idx="4294967295"/>
          </p:nvPr>
        </p:nvSpPr>
        <p:spPr>
          <a:xfrm>
            <a:off x="472008" y="798513"/>
            <a:ext cx="7772400" cy="1143000"/>
          </a:xfrm>
        </p:spPr>
        <p:txBody>
          <a:bodyPr>
            <a:normAutofit/>
          </a:bodyPr>
          <a:lstStyle/>
          <a:p>
            <a:pPr algn="l" eaLnBrk="1" hangingPunct="1"/>
            <a:r>
              <a:rPr lang="sv-SE" altLang="sv-SE" sz="3600" dirty="0">
                <a:solidFill>
                  <a:schemeClr val="tx1">
                    <a:lumMod val="95000"/>
                    <a:lumOff val="5000"/>
                  </a:schemeClr>
                </a:solidFill>
                <a:latin typeface="Arial Bold"/>
              </a:rPr>
              <a:t>Det här berättade djuren</a:t>
            </a:r>
          </a:p>
        </p:txBody>
      </p:sp>
      <p:pic>
        <p:nvPicPr>
          <p:cNvPr id="9220" name="Bildobjekt 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706566" y="2062063"/>
            <a:ext cx="260985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objekt 6">
            <a:extLst>
              <a:ext uri="{FF2B5EF4-FFF2-40B4-BE49-F238E27FC236}">
                <a16:creationId xmlns:a16="http://schemas.microsoft.com/office/drawing/2014/main" id="{0A3C4CA8-BDAB-42C6-991F-57DD418CE340}"/>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45537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4294967295"/>
          </p:nvPr>
        </p:nvSpPr>
        <p:spPr>
          <a:xfrm>
            <a:off x="541139" y="2420938"/>
            <a:ext cx="4606925" cy="3876675"/>
          </a:xfrm>
        </p:spPr>
        <p:txBody>
          <a:bodyPr>
            <a:normAutofit/>
          </a:bodyPr>
          <a:lstStyle/>
          <a:p>
            <a:pPr eaLnBrk="1" hangingPunct="1">
              <a:spcBef>
                <a:spcPts val="1800"/>
              </a:spcBef>
              <a:buClr>
                <a:schemeClr val="tx1"/>
              </a:buClr>
              <a:buSzPct val="130000"/>
            </a:pPr>
            <a:r>
              <a:rPr lang="sv-SE" altLang="sv-SE" sz="2400" dirty="0"/>
              <a:t>Exempel: Att 20 % av korna i lösdriften uppvisade hälta. </a:t>
            </a:r>
          </a:p>
          <a:p>
            <a:pPr eaLnBrk="1" hangingPunct="1">
              <a:spcBef>
                <a:spcPts val="1800"/>
              </a:spcBef>
              <a:buClr>
                <a:schemeClr val="tx1"/>
              </a:buClr>
              <a:buSzPct val="130000"/>
            </a:pPr>
            <a:r>
              <a:rPr lang="sv-SE" altLang="sv-SE" sz="2400" dirty="0"/>
              <a:t>Att liggbåsens utformning inte är optimal för de stora korna.</a:t>
            </a:r>
          </a:p>
          <a:p>
            <a:pPr eaLnBrk="1" hangingPunct="1">
              <a:spcBef>
                <a:spcPts val="1800"/>
              </a:spcBef>
              <a:buClr>
                <a:schemeClr val="tx1"/>
              </a:buClr>
              <a:buSzPct val="130000"/>
            </a:pPr>
            <a:r>
              <a:rPr lang="sv-SE" altLang="sv-SE" sz="2400" dirty="0"/>
              <a:t>osv</a:t>
            </a:r>
          </a:p>
        </p:txBody>
      </p:sp>
      <p:sp>
        <p:nvSpPr>
          <p:cNvPr id="10242" name="Rubrik 1"/>
          <p:cNvSpPr>
            <a:spLocks noGrp="1"/>
          </p:cNvSpPr>
          <p:nvPr>
            <p:ph type="title" idx="4294967295"/>
          </p:nvPr>
        </p:nvSpPr>
        <p:spPr>
          <a:xfrm>
            <a:off x="832048" y="989856"/>
            <a:ext cx="7772400" cy="1143000"/>
          </a:xfrm>
        </p:spPr>
        <p:txBody>
          <a:bodyPr>
            <a:normAutofit/>
          </a:bodyPr>
          <a:lstStyle/>
          <a:p>
            <a:pPr algn="l" eaLnBrk="1" hangingPunct="1"/>
            <a:r>
              <a:rPr lang="sv-SE" altLang="sv-SE" sz="3600" dirty="0">
                <a:solidFill>
                  <a:schemeClr val="tx1">
                    <a:lumMod val="95000"/>
                    <a:lumOff val="5000"/>
                  </a:schemeClr>
                </a:solidFill>
                <a:latin typeface="Arial Bold"/>
              </a:rPr>
              <a:t>Djuren berättade också</a:t>
            </a:r>
          </a:p>
        </p:txBody>
      </p:sp>
      <p:pic>
        <p:nvPicPr>
          <p:cNvPr id="10244" name="Bildobjekt 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570041" y="2276499"/>
            <a:ext cx="2746375"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objekt 6">
            <a:extLst>
              <a:ext uri="{FF2B5EF4-FFF2-40B4-BE49-F238E27FC236}">
                <a16:creationId xmlns:a16="http://schemas.microsoft.com/office/drawing/2014/main" id="{74B2D00D-1F16-419C-9CE2-29E6DC941E90}"/>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8825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latshållare för innehåll 3"/>
          <p:cNvPicPr>
            <a:picLocks noGrp="1" noChangeAspect="1"/>
          </p:cNvPicPr>
          <p:nvPr>
            <p:ph sz="half" idx="4294967295"/>
          </p:nvPr>
        </p:nvPicPr>
        <p:blipFill>
          <a:blip r:embed="rId3" cstate="screen">
            <a:extLst>
              <a:ext uri="{28A0092B-C50C-407E-A947-70E740481C1C}">
                <a14:useLocalDpi xmlns:a14="http://schemas.microsoft.com/office/drawing/2010/main"/>
              </a:ext>
            </a:extLst>
          </a:blip>
          <a:srcRect/>
          <a:stretch>
            <a:fillRect/>
          </a:stretch>
        </p:blipFill>
        <p:spPr>
          <a:xfrm>
            <a:off x="1691680" y="2132856"/>
            <a:ext cx="2676525" cy="3960813"/>
          </a:xfrm>
        </p:spPr>
      </p:pic>
      <p:pic>
        <p:nvPicPr>
          <p:cNvPr id="11268" name="Platshållare för innehåll 4"/>
          <p:cNvPicPr>
            <a:picLocks noGrp="1" noChangeAspect="1"/>
          </p:cNvPicPr>
          <p:nvPr>
            <p:ph sz="half" idx="4294967295"/>
          </p:nvPr>
        </p:nvPicPr>
        <p:blipFill>
          <a:blip r:embed="rId4">
            <a:extLst>
              <a:ext uri="{28A0092B-C50C-407E-A947-70E740481C1C}">
                <a14:useLocalDpi xmlns:a14="http://schemas.microsoft.com/office/drawing/2010/main"/>
              </a:ext>
            </a:extLst>
          </a:blip>
          <a:srcRect/>
          <a:stretch>
            <a:fillRect/>
          </a:stretch>
        </p:blipFill>
        <p:spPr>
          <a:xfrm>
            <a:off x="5229225" y="2132855"/>
            <a:ext cx="2746375" cy="3960813"/>
          </a:xfrm>
        </p:spPr>
      </p:pic>
      <p:sp>
        <p:nvSpPr>
          <p:cNvPr id="11266" name="Rubrik 4"/>
          <p:cNvSpPr>
            <a:spLocks noGrp="1"/>
          </p:cNvSpPr>
          <p:nvPr>
            <p:ph type="title" idx="4294967295"/>
          </p:nvPr>
        </p:nvSpPr>
        <p:spPr>
          <a:xfrm>
            <a:off x="688032" y="857250"/>
            <a:ext cx="7772400" cy="1143000"/>
          </a:xfrm>
        </p:spPr>
        <p:txBody>
          <a:bodyPr>
            <a:normAutofit/>
          </a:bodyPr>
          <a:lstStyle/>
          <a:p>
            <a:pPr algn="l" eaLnBrk="1" hangingPunct="1"/>
            <a:r>
              <a:rPr lang="sv-SE" altLang="sv-SE" sz="3600" dirty="0">
                <a:solidFill>
                  <a:schemeClr val="tx1">
                    <a:lumMod val="95000"/>
                    <a:lumOff val="5000"/>
                  </a:schemeClr>
                </a:solidFill>
                <a:latin typeface="Arial Bold"/>
              </a:rPr>
              <a:t>Djuren berättade</a:t>
            </a:r>
            <a:r>
              <a:rPr lang="sv-SE" altLang="sv-SE" sz="4000" dirty="0">
                <a:solidFill>
                  <a:schemeClr val="tx1">
                    <a:lumMod val="95000"/>
                    <a:lumOff val="5000"/>
                  </a:schemeClr>
                </a:solidFill>
                <a:latin typeface="Arial Bold"/>
              </a:rPr>
              <a:t> </a:t>
            </a:r>
            <a:r>
              <a:rPr lang="sv-SE" altLang="sv-SE" sz="2000" dirty="0">
                <a:solidFill>
                  <a:schemeClr val="tx1">
                    <a:lumMod val="95000"/>
                    <a:lumOff val="5000"/>
                  </a:schemeClr>
                </a:solidFill>
                <a:latin typeface="Arial Bold"/>
              </a:rPr>
              <a:t>forts.</a:t>
            </a:r>
            <a:endParaRPr lang="sv-SE" altLang="sv-SE" sz="4000" dirty="0">
              <a:solidFill>
                <a:schemeClr val="tx1">
                  <a:lumMod val="95000"/>
                  <a:lumOff val="5000"/>
                </a:schemeClr>
              </a:solidFill>
              <a:latin typeface="Arial Bold"/>
            </a:endParaRPr>
          </a:p>
        </p:txBody>
      </p:sp>
      <p:pic>
        <p:nvPicPr>
          <p:cNvPr id="7" name="Bildobjekt 6">
            <a:extLst>
              <a:ext uri="{FF2B5EF4-FFF2-40B4-BE49-F238E27FC236}">
                <a16:creationId xmlns:a16="http://schemas.microsoft.com/office/drawing/2014/main" id="{48929224-953A-4395-A760-EC786121F2AF}"/>
              </a:ext>
            </a:extLst>
          </p:cNvPr>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4173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innehåll 5"/>
          <p:cNvSpPr>
            <a:spLocks noGrp="1"/>
          </p:cNvSpPr>
          <p:nvPr>
            <p:ph sz="half" idx="4294967295"/>
          </p:nvPr>
        </p:nvSpPr>
        <p:spPr>
          <a:xfrm>
            <a:off x="601017" y="2303463"/>
            <a:ext cx="4691063" cy="4525962"/>
          </a:xfrm>
        </p:spPr>
        <p:txBody>
          <a:bodyPr>
            <a:normAutofit/>
          </a:bodyPr>
          <a:lstStyle/>
          <a:p>
            <a:pPr eaLnBrk="1" hangingPunct="1">
              <a:buClr>
                <a:schemeClr val="tx1"/>
              </a:buClr>
              <a:buSzPct val="130000"/>
            </a:pPr>
            <a:r>
              <a:rPr lang="sv-SE" altLang="sv-SE" sz="2800" dirty="0"/>
              <a:t>Fullfoder med </a:t>
            </a:r>
            <a:r>
              <a:rPr lang="sv-SE" altLang="sv-SE" sz="2800" dirty="0" err="1"/>
              <a:t>bla</a:t>
            </a:r>
            <a:r>
              <a:rPr lang="sv-SE" altLang="sv-SE" sz="2800" dirty="0"/>
              <a:t> i mixen.</a:t>
            </a:r>
          </a:p>
          <a:p>
            <a:pPr eaLnBrk="1" hangingPunct="1">
              <a:buClr>
                <a:schemeClr val="tx1"/>
              </a:buClr>
              <a:buSzPct val="130000"/>
            </a:pPr>
            <a:r>
              <a:rPr lang="sv-SE" altLang="sv-SE" sz="2800" dirty="0"/>
              <a:t>Självgående vagn med 8 utlägg per dygn.</a:t>
            </a:r>
          </a:p>
          <a:p>
            <a:pPr eaLnBrk="1" hangingPunct="1">
              <a:buClr>
                <a:schemeClr val="tx1"/>
              </a:buClr>
              <a:buSzPct val="130000"/>
            </a:pPr>
            <a:r>
              <a:rPr lang="sv-SE" altLang="sv-SE" sz="2800" dirty="0"/>
              <a:t>Hygien i vagnen var god.</a:t>
            </a:r>
          </a:p>
          <a:p>
            <a:pPr eaLnBrk="1" hangingPunct="1">
              <a:buClr>
                <a:schemeClr val="tx1"/>
              </a:buClr>
              <a:buSzPct val="130000"/>
            </a:pPr>
            <a:r>
              <a:rPr lang="sv-SE" altLang="sv-SE" sz="2800" dirty="0"/>
              <a:t>Osv </a:t>
            </a:r>
          </a:p>
        </p:txBody>
      </p:sp>
      <p:sp>
        <p:nvSpPr>
          <p:cNvPr id="13314" name="Rubrik 4"/>
          <p:cNvSpPr>
            <a:spLocks noGrp="1"/>
          </p:cNvSpPr>
          <p:nvPr>
            <p:ph type="title" idx="4294967295"/>
          </p:nvPr>
        </p:nvSpPr>
        <p:spPr>
          <a:xfrm>
            <a:off x="687388" y="919163"/>
            <a:ext cx="7772400" cy="1143000"/>
          </a:xfrm>
        </p:spPr>
        <p:txBody>
          <a:bodyPr>
            <a:normAutofit/>
          </a:bodyPr>
          <a:lstStyle/>
          <a:p>
            <a:pPr algn="l" eaLnBrk="1" hangingPunct="1"/>
            <a:r>
              <a:rPr lang="sv-SE" altLang="sv-SE" sz="3600" dirty="0">
                <a:solidFill>
                  <a:schemeClr val="tx1">
                    <a:lumMod val="95000"/>
                    <a:lumOff val="5000"/>
                  </a:schemeClr>
                </a:solidFill>
                <a:latin typeface="Arial Bold"/>
              </a:rPr>
              <a:t>Utfodringen</a:t>
            </a:r>
          </a:p>
        </p:txBody>
      </p:sp>
      <p:pic>
        <p:nvPicPr>
          <p:cNvPr id="9" name="Bildobjekt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724128" y="2636912"/>
            <a:ext cx="2623280" cy="3571344"/>
          </a:xfrm>
          <a:prstGeom prst="roundRect">
            <a:avLst>
              <a:gd name="adj" fmla="val 8594"/>
            </a:avLst>
          </a:prstGeom>
          <a:solidFill>
            <a:srgbClr val="FFFFFF">
              <a:shade val="85000"/>
            </a:srgbClr>
          </a:solidFill>
          <a:ln>
            <a:noFill/>
          </a:ln>
          <a:effectLst>
            <a:outerShdw blurRad="50800" dist="38100" dir="5400000" algn="t" rotWithShape="0">
              <a:prstClr val="black">
                <a:alpha val="40000"/>
              </a:prstClr>
            </a:outerShdw>
          </a:effectLst>
        </p:spPr>
      </p:pic>
      <p:pic>
        <p:nvPicPr>
          <p:cNvPr id="7" name="Bildobjekt 6">
            <a:extLst>
              <a:ext uri="{FF2B5EF4-FFF2-40B4-BE49-F238E27FC236}">
                <a16:creationId xmlns:a16="http://schemas.microsoft.com/office/drawing/2014/main" id="{BEBE2928-683F-462F-BC54-AAF306C5C822}"/>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3009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ubrik 1"/>
          <p:cNvSpPr>
            <a:spLocks noGrp="1"/>
          </p:cNvSpPr>
          <p:nvPr>
            <p:ph type="title" idx="4294967295"/>
          </p:nvPr>
        </p:nvSpPr>
        <p:spPr>
          <a:xfrm>
            <a:off x="544016" y="980505"/>
            <a:ext cx="7772400" cy="864319"/>
          </a:xfrm>
        </p:spPr>
        <p:txBody>
          <a:bodyPr rtlCol="0">
            <a:normAutofit fontScale="90000"/>
          </a:bodyPr>
          <a:lstStyle/>
          <a:p>
            <a:pPr algn="l" eaLnBrk="1" fontAlgn="auto" hangingPunct="1">
              <a:spcAft>
                <a:spcPts val="0"/>
              </a:spcAft>
              <a:defRPr/>
            </a:pPr>
            <a:r>
              <a:rPr lang="sv-SE" sz="3600" dirty="0">
                <a:solidFill>
                  <a:schemeClr val="tx1">
                    <a:lumMod val="95000"/>
                    <a:lumOff val="5000"/>
                  </a:schemeClr>
                </a:solidFill>
                <a:latin typeface="Arial Bold"/>
              </a:rPr>
              <a:t>Vad säger siffrorna?</a:t>
            </a:r>
            <a:br>
              <a:rPr lang="sv-SE" sz="3600" dirty="0">
                <a:solidFill>
                  <a:schemeClr val="accent6">
                    <a:lumMod val="75000"/>
                  </a:schemeClr>
                </a:solidFill>
                <a:latin typeface="Arial Bold"/>
              </a:rPr>
            </a:br>
            <a:endParaRPr lang="sv-SE" sz="2400" dirty="0">
              <a:solidFill>
                <a:schemeClr val="accent6">
                  <a:lumMod val="75000"/>
                </a:schemeClr>
              </a:solidFill>
              <a:latin typeface="Arial Bold"/>
            </a:endParaRPr>
          </a:p>
        </p:txBody>
      </p:sp>
      <p:pic>
        <p:nvPicPr>
          <p:cNvPr id="5" name="Bildobjekt 4">
            <a:extLst>
              <a:ext uri="{FF2B5EF4-FFF2-40B4-BE49-F238E27FC236}">
                <a16:creationId xmlns:a16="http://schemas.microsoft.com/office/drawing/2014/main" id="{0CD0EE09-B46B-4DFF-9BC6-ADDE552669AC}"/>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455194" y="6447445"/>
            <a:ext cx="2233613" cy="336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565527"/>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TotalTime>
  <Words>906</Words>
  <Application>Microsoft Office PowerPoint</Application>
  <PresentationFormat>Bildspel på skärmen (4:3)</PresentationFormat>
  <Paragraphs>135</Paragraphs>
  <Slides>17</Slides>
  <Notes>17</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17</vt:i4>
      </vt:variant>
    </vt:vector>
  </HeadingPairs>
  <TitlesOfParts>
    <vt:vector size="24" baseType="lpstr">
      <vt:lpstr>AkzidenzGrotesk Black</vt:lpstr>
      <vt:lpstr>Arial</vt:lpstr>
      <vt:lpstr>Arial Bold</vt:lpstr>
      <vt:lpstr>Calibri</vt:lpstr>
      <vt:lpstr>Calibri Light</vt:lpstr>
      <vt:lpstr>Verdana</vt:lpstr>
      <vt:lpstr>Office-tema</vt:lpstr>
      <vt:lpstr>Gårdsnamn SE-nr datum </vt:lpstr>
      <vt:lpstr>Gårdsbeskrivning</vt:lpstr>
      <vt:lpstr>Det här vill vi på gården</vt:lpstr>
      <vt:lpstr>Det här berättade vi på gården</vt:lpstr>
      <vt:lpstr>Det här berättade djuren</vt:lpstr>
      <vt:lpstr>Djuren berättade också</vt:lpstr>
      <vt:lpstr>Djuren berättade forts.</vt:lpstr>
      <vt:lpstr>Utfodringen</vt:lpstr>
      <vt:lpstr>Vad säger siffrorna? </vt:lpstr>
      <vt:lpstr>Vad säger siffrorna?</vt:lpstr>
      <vt:lpstr>Fokusområden att förbättra</vt:lpstr>
      <vt:lpstr>Sammanfattning  Fokusområde Juverhälsa </vt:lpstr>
      <vt:lpstr>Sammanfattning Fokusområde Kalvhälsan</vt:lpstr>
      <vt:lpstr>Djurhälsokostnader Möjlig vinst vid måluppfyllnad</vt:lpstr>
      <vt:lpstr>Djurhälsokostnader        Fokusområde juverhälsa</vt:lpstr>
      <vt:lpstr>Möjlig  målsättning</vt:lpstr>
      <vt:lpstr>Hur går vi vidare?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Åsa Lundberg</dc:creator>
  <cp:lastModifiedBy>Katarina Glinning</cp:lastModifiedBy>
  <cp:revision>4</cp:revision>
  <dcterms:created xsi:type="dcterms:W3CDTF">2020-11-18T09:53:27Z</dcterms:created>
  <dcterms:modified xsi:type="dcterms:W3CDTF">2021-03-25T14:25:39Z</dcterms:modified>
</cp:coreProperties>
</file>