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handoutMasterIdLst>
    <p:handoutMasterId r:id="rId42"/>
  </p:handoutMasterIdLst>
  <p:sldIdLst>
    <p:sldId id="284" r:id="rId5"/>
    <p:sldId id="262" r:id="rId6"/>
    <p:sldId id="347" r:id="rId7"/>
    <p:sldId id="325" r:id="rId8"/>
    <p:sldId id="265" r:id="rId9"/>
    <p:sldId id="261" r:id="rId10"/>
    <p:sldId id="294" r:id="rId11"/>
    <p:sldId id="304" r:id="rId12"/>
    <p:sldId id="292" r:id="rId13"/>
    <p:sldId id="316" r:id="rId14"/>
    <p:sldId id="299" r:id="rId15"/>
    <p:sldId id="315" r:id="rId16"/>
    <p:sldId id="334" r:id="rId17"/>
    <p:sldId id="303" r:id="rId18"/>
    <p:sldId id="266" r:id="rId19"/>
    <p:sldId id="305" r:id="rId20"/>
    <p:sldId id="349" r:id="rId21"/>
    <p:sldId id="322" r:id="rId22"/>
    <p:sldId id="343" r:id="rId23"/>
    <p:sldId id="297" r:id="rId24"/>
    <p:sldId id="309" r:id="rId25"/>
    <p:sldId id="350" r:id="rId26"/>
    <p:sldId id="351" r:id="rId27"/>
    <p:sldId id="329" r:id="rId28"/>
    <p:sldId id="318" r:id="rId29"/>
    <p:sldId id="345" r:id="rId30"/>
    <p:sldId id="320" r:id="rId31"/>
    <p:sldId id="337" r:id="rId32"/>
    <p:sldId id="335" r:id="rId33"/>
    <p:sldId id="326" r:id="rId34"/>
    <p:sldId id="346" r:id="rId35"/>
    <p:sldId id="348" r:id="rId36"/>
    <p:sldId id="324" r:id="rId37"/>
    <p:sldId id="344" r:id="rId38"/>
    <p:sldId id="331" r:id="rId39"/>
    <p:sldId id="332" r:id="rId40"/>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EAE"/>
    <a:srgbClr val="F08A00"/>
    <a:srgbClr val="78BE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llanmörkt format 3 - Dekorfärg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llanmörkt format 2 - Dekorfär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llanmörkt forma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74827" autoAdjust="0"/>
  </p:normalViewPr>
  <p:slideViewPr>
    <p:cSldViewPr snapToObjects="1">
      <p:cViewPr varScale="1">
        <p:scale>
          <a:sx n="58" d="100"/>
          <a:sy n="58" d="100"/>
        </p:scale>
        <p:origin x="1505" y="48"/>
      </p:cViewPr>
      <p:guideLst>
        <p:guide orient="horz" pos="2160"/>
        <p:guide pos="2880"/>
      </p:guideLst>
    </p:cSldViewPr>
  </p:slideViewPr>
  <p:outlineViewPr>
    <p:cViewPr>
      <p:scale>
        <a:sx n="33" d="100"/>
        <a:sy n="33" d="100"/>
      </p:scale>
      <p:origin x="0" y="-1746"/>
    </p:cViewPr>
  </p:outlineViewPr>
  <p:notesTextViewPr>
    <p:cViewPr>
      <p:scale>
        <a:sx n="125" d="100"/>
        <a:sy n="125" d="100"/>
      </p:scale>
      <p:origin x="0" y="0"/>
    </p:cViewPr>
  </p:notesTextViewPr>
  <p:sorterViewPr>
    <p:cViewPr varScale="1">
      <p:scale>
        <a:sx n="100" d="100"/>
        <a:sy n="100" d="100"/>
      </p:scale>
      <p:origin x="0" y="0"/>
    </p:cViewPr>
  </p:sorterViewPr>
  <p:notesViewPr>
    <p:cSldViewPr snapToObject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o236\Desktop\Kalvar\Kalvpaketet%20diagram.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DED3-4604-BE89-226E555A3B5F}"/>
              </c:ext>
            </c:extLst>
          </c:dPt>
          <c:dPt>
            <c:idx val="1"/>
            <c:invertIfNegative val="0"/>
            <c:bubble3D val="0"/>
            <c:spPr>
              <a:solidFill>
                <a:srgbClr val="FF0000"/>
              </a:solidFill>
              <a:ln>
                <a:noFill/>
              </a:ln>
              <a:effectLst/>
            </c:spPr>
            <c:extLst>
              <c:ext xmlns:c16="http://schemas.microsoft.com/office/drawing/2014/chart" uri="{C3380CC4-5D6E-409C-BE32-E72D297353CC}">
                <c16:uniqueId val="{00000003-DED3-4604-BE89-226E555A3B5F}"/>
              </c:ext>
            </c:extLst>
          </c:dPt>
          <c:dPt>
            <c:idx val="2"/>
            <c:invertIfNegative val="0"/>
            <c:bubble3D val="0"/>
            <c:spPr>
              <a:solidFill>
                <a:srgbClr val="FF0000"/>
              </a:solidFill>
              <a:ln>
                <a:noFill/>
              </a:ln>
              <a:effectLst/>
            </c:spPr>
            <c:extLst>
              <c:ext xmlns:c16="http://schemas.microsoft.com/office/drawing/2014/chart" uri="{C3380CC4-5D6E-409C-BE32-E72D297353CC}">
                <c16:uniqueId val="{00000005-DED3-4604-BE89-226E555A3B5F}"/>
              </c:ext>
            </c:extLst>
          </c:dPt>
          <c:dPt>
            <c:idx val="3"/>
            <c:invertIfNegative val="0"/>
            <c:bubble3D val="0"/>
            <c:spPr>
              <a:solidFill>
                <a:srgbClr val="FF0000"/>
              </a:solidFill>
              <a:ln>
                <a:noFill/>
              </a:ln>
              <a:effectLst/>
            </c:spPr>
            <c:extLst>
              <c:ext xmlns:c16="http://schemas.microsoft.com/office/drawing/2014/chart" uri="{C3380CC4-5D6E-409C-BE32-E72D297353CC}">
                <c16:uniqueId val="{00000007-DED3-4604-BE89-226E555A3B5F}"/>
              </c:ext>
            </c:extLst>
          </c:dPt>
          <c:dPt>
            <c:idx val="4"/>
            <c:invertIfNegative val="0"/>
            <c:bubble3D val="0"/>
            <c:spPr>
              <a:solidFill>
                <a:srgbClr val="FF0000"/>
              </a:solidFill>
              <a:ln>
                <a:noFill/>
              </a:ln>
              <a:effectLst/>
            </c:spPr>
            <c:extLst>
              <c:ext xmlns:c16="http://schemas.microsoft.com/office/drawing/2014/chart" uri="{C3380CC4-5D6E-409C-BE32-E72D297353CC}">
                <c16:uniqueId val="{00000009-DED3-4604-BE89-226E555A3B5F}"/>
              </c:ext>
            </c:extLst>
          </c:dPt>
          <c:dPt>
            <c:idx val="5"/>
            <c:invertIfNegative val="0"/>
            <c:bubble3D val="0"/>
            <c:spPr>
              <a:solidFill>
                <a:srgbClr val="FF0000"/>
              </a:solidFill>
              <a:ln>
                <a:noFill/>
              </a:ln>
              <a:effectLst/>
            </c:spPr>
            <c:extLst>
              <c:ext xmlns:c16="http://schemas.microsoft.com/office/drawing/2014/chart" uri="{C3380CC4-5D6E-409C-BE32-E72D297353CC}">
                <c16:uniqueId val="{0000000B-DED3-4604-BE89-226E555A3B5F}"/>
              </c:ext>
            </c:extLst>
          </c:dPt>
          <c:dPt>
            <c:idx val="6"/>
            <c:invertIfNegative val="0"/>
            <c:bubble3D val="0"/>
            <c:spPr>
              <a:solidFill>
                <a:srgbClr val="FF0000"/>
              </a:solidFill>
              <a:ln>
                <a:noFill/>
              </a:ln>
              <a:effectLst/>
            </c:spPr>
            <c:extLst>
              <c:ext xmlns:c16="http://schemas.microsoft.com/office/drawing/2014/chart" uri="{C3380CC4-5D6E-409C-BE32-E72D297353CC}">
                <c16:uniqueId val="{0000000D-DED3-4604-BE89-226E555A3B5F}"/>
              </c:ext>
            </c:extLst>
          </c:dPt>
          <c:dPt>
            <c:idx val="7"/>
            <c:invertIfNegative val="0"/>
            <c:bubble3D val="0"/>
            <c:spPr>
              <a:solidFill>
                <a:srgbClr val="FF0000"/>
              </a:solidFill>
              <a:ln>
                <a:noFill/>
              </a:ln>
              <a:effectLst/>
            </c:spPr>
            <c:extLst>
              <c:ext xmlns:c16="http://schemas.microsoft.com/office/drawing/2014/chart" uri="{C3380CC4-5D6E-409C-BE32-E72D297353CC}">
                <c16:uniqueId val="{0000000F-DED3-4604-BE89-226E555A3B5F}"/>
              </c:ext>
            </c:extLst>
          </c:dPt>
          <c:dPt>
            <c:idx val="8"/>
            <c:invertIfNegative val="0"/>
            <c:bubble3D val="0"/>
            <c:spPr>
              <a:solidFill>
                <a:srgbClr val="FF0000"/>
              </a:solidFill>
              <a:ln>
                <a:noFill/>
              </a:ln>
              <a:effectLst/>
            </c:spPr>
            <c:extLst>
              <c:ext xmlns:c16="http://schemas.microsoft.com/office/drawing/2014/chart" uri="{C3380CC4-5D6E-409C-BE32-E72D297353CC}">
                <c16:uniqueId val="{00000011-DED3-4604-BE89-226E555A3B5F}"/>
              </c:ext>
            </c:extLst>
          </c:dPt>
          <c:dPt>
            <c:idx val="9"/>
            <c:invertIfNegative val="0"/>
            <c:bubble3D val="0"/>
            <c:spPr>
              <a:solidFill>
                <a:srgbClr val="FF0000"/>
              </a:solidFill>
              <a:ln>
                <a:noFill/>
              </a:ln>
              <a:effectLst/>
            </c:spPr>
            <c:extLst>
              <c:ext xmlns:c16="http://schemas.microsoft.com/office/drawing/2014/chart" uri="{C3380CC4-5D6E-409C-BE32-E72D297353CC}">
                <c16:uniqueId val="{00000013-DED3-4604-BE89-226E555A3B5F}"/>
              </c:ext>
            </c:extLst>
          </c:dPt>
          <c:dPt>
            <c:idx val="10"/>
            <c:invertIfNegative val="0"/>
            <c:bubble3D val="0"/>
            <c:spPr>
              <a:solidFill>
                <a:srgbClr val="FF0000"/>
              </a:solidFill>
              <a:ln>
                <a:noFill/>
              </a:ln>
              <a:effectLst/>
            </c:spPr>
            <c:extLst>
              <c:ext xmlns:c16="http://schemas.microsoft.com/office/drawing/2014/chart" uri="{C3380CC4-5D6E-409C-BE32-E72D297353CC}">
                <c16:uniqueId val="{00000015-DED3-4604-BE89-226E555A3B5F}"/>
              </c:ext>
            </c:extLst>
          </c:dPt>
          <c:dPt>
            <c:idx val="11"/>
            <c:invertIfNegative val="0"/>
            <c:bubble3D val="0"/>
            <c:spPr>
              <a:solidFill>
                <a:srgbClr val="FF0000"/>
              </a:solidFill>
              <a:ln>
                <a:noFill/>
              </a:ln>
              <a:effectLst/>
            </c:spPr>
            <c:extLst>
              <c:ext xmlns:c16="http://schemas.microsoft.com/office/drawing/2014/chart" uri="{C3380CC4-5D6E-409C-BE32-E72D297353CC}">
                <c16:uniqueId val="{00000017-DED3-4604-BE89-226E555A3B5F}"/>
              </c:ext>
            </c:extLst>
          </c:dPt>
          <c:dPt>
            <c:idx val="12"/>
            <c:invertIfNegative val="0"/>
            <c:bubble3D val="0"/>
            <c:spPr>
              <a:solidFill>
                <a:srgbClr val="FF0000"/>
              </a:solidFill>
              <a:ln>
                <a:noFill/>
              </a:ln>
              <a:effectLst/>
            </c:spPr>
            <c:extLst>
              <c:ext xmlns:c16="http://schemas.microsoft.com/office/drawing/2014/chart" uri="{C3380CC4-5D6E-409C-BE32-E72D297353CC}">
                <c16:uniqueId val="{00000019-DED3-4604-BE89-226E555A3B5F}"/>
              </c:ext>
            </c:extLst>
          </c:dPt>
          <c:dPt>
            <c:idx val="13"/>
            <c:invertIfNegative val="0"/>
            <c:bubble3D val="0"/>
            <c:spPr>
              <a:solidFill>
                <a:srgbClr val="FF0000"/>
              </a:solidFill>
              <a:ln>
                <a:noFill/>
              </a:ln>
              <a:effectLst/>
            </c:spPr>
            <c:extLst>
              <c:ext xmlns:c16="http://schemas.microsoft.com/office/drawing/2014/chart" uri="{C3380CC4-5D6E-409C-BE32-E72D297353CC}">
                <c16:uniqueId val="{0000001B-DED3-4604-BE89-226E555A3B5F}"/>
              </c:ext>
            </c:extLst>
          </c:dPt>
          <c:dPt>
            <c:idx val="14"/>
            <c:invertIfNegative val="0"/>
            <c:bubble3D val="0"/>
            <c:spPr>
              <a:solidFill>
                <a:srgbClr val="FF0000"/>
              </a:solidFill>
              <a:ln>
                <a:noFill/>
              </a:ln>
              <a:effectLst/>
            </c:spPr>
            <c:extLst>
              <c:ext xmlns:c16="http://schemas.microsoft.com/office/drawing/2014/chart" uri="{C3380CC4-5D6E-409C-BE32-E72D297353CC}">
                <c16:uniqueId val="{0000001D-DED3-4604-BE89-226E555A3B5F}"/>
              </c:ext>
            </c:extLst>
          </c:dPt>
          <c:dPt>
            <c:idx val="15"/>
            <c:invertIfNegative val="0"/>
            <c:bubble3D val="0"/>
            <c:spPr>
              <a:solidFill>
                <a:srgbClr val="FF0000"/>
              </a:solidFill>
              <a:ln>
                <a:noFill/>
              </a:ln>
              <a:effectLst/>
            </c:spPr>
            <c:extLst>
              <c:ext xmlns:c16="http://schemas.microsoft.com/office/drawing/2014/chart" uri="{C3380CC4-5D6E-409C-BE32-E72D297353CC}">
                <c16:uniqueId val="{0000001F-DED3-4604-BE89-226E555A3B5F}"/>
              </c:ext>
            </c:extLst>
          </c:dPt>
          <c:dPt>
            <c:idx val="16"/>
            <c:invertIfNegative val="0"/>
            <c:bubble3D val="0"/>
            <c:spPr>
              <a:solidFill>
                <a:srgbClr val="FF0000"/>
              </a:solidFill>
              <a:ln>
                <a:noFill/>
              </a:ln>
              <a:effectLst/>
            </c:spPr>
            <c:extLst>
              <c:ext xmlns:c16="http://schemas.microsoft.com/office/drawing/2014/chart" uri="{C3380CC4-5D6E-409C-BE32-E72D297353CC}">
                <c16:uniqueId val="{00000021-DED3-4604-BE89-226E555A3B5F}"/>
              </c:ext>
            </c:extLst>
          </c:dPt>
          <c:dPt>
            <c:idx val="17"/>
            <c:invertIfNegative val="0"/>
            <c:bubble3D val="0"/>
            <c:spPr>
              <a:solidFill>
                <a:srgbClr val="FF0000"/>
              </a:solidFill>
              <a:ln>
                <a:noFill/>
              </a:ln>
              <a:effectLst/>
            </c:spPr>
            <c:extLst>
              <c:ext xmlns:c16="http://schemas.microsoft.com/office/drawing/2014/chart" uri="{C3380CC4-5D6E-409C-BE32-E72D297353CC}">
                <c16:uniqueId val="{00000023-DED3-4604-BE89-226E555A3B5F}"/>
              </c:ext>
            </c:extLst>
          </c:dPt>
          <c:dPt>
            <c:idx val="18"/>
            <c:invertIfNegative val="0"/>
            <c:bubble3D val="0"/>
            <c:spPr>
              <a:solidFill>
                <a:srgbClr val="FF0000"/>
              </a:solidFill>
              <a:ln>
                <a:noFill/>
              </a:ln>
              <a:effectLst/>
            </c:spPr>
            <c:extLst>
              <c:ext xmlns:c16="http://schemas.microsoft.com/office/drawing/2014/chart" uri="{C3380CC4-5D6E-409C-BE32-E72D297353CC}">
                <c16:uniqueId val="{00000025-DED3-4604-BE89-226E555A3B5F}"/>
              </c:ext>
            </c:extLst>
          </c:dPt>
          <c:dPt>
            <c:idx val="19"/>
            <c:invertIfNegative val="0"/>
            <c:bubble3D val="0"/>
            <c:spPr>
              <a:solidFill>
                <a:srgbClr val="B7E989"/>
              </a:solidFill>
              <a:ln>
                <a:noFill/>
              </a:ln>
              <a:effectLst/>
            </c:spPr>
            <c:extLst>
              <c:ext xmlns:c16="http://schemas.microsoft.com/office/drawing/2014/chart" uri="{C3380CC4-5D6E-409C-BE32-E72D297353CC}">
                <c16:uniqueId val="{00000027-DED3-4604-BE89-226E555A3B5F}"/>
              </c:ext>
            </c:extLst>
          </c:dPt>
          <c:dPt>
            <c:idx val="20"/>
            <c:invertIfNegative val="0"/>
            <c:bubble3D val="0"/>
            <c:spPr>
              <a:solidFill>
                <a:srgbClr val="B7E989"/>
              </a:solidFill>
              <a:ln>
                <a:solidFill>
                  <a:schemeClr val="bg1"/>
                </a:solidFill>
              </a:ln>
              <a:effectLst/>
            </c:spPr>
            <c:extLst>
              <c:ext xmlns:c16="http://schemas.microsoft.com/office/drawing/2014/chart" uri="{C3380CC4-5D6E-409C-BE32-E72D297353CC}">
                <c16:uniqueId val="{00000029-DED3-4604-BE89-226E555A3B5F}"/>
              </c:ext>
            </c:extLst>
          </c:dPt>
          <c:dPt>
            <c:idx val="21"/>
            <c:invertIfNegative val="0"/>
            <c:bubble3D val="0"/>
            <c:spPr>
              <a:solidFill>
                <a:srgbClr val="B7E989"/>
              </a:solidFill>
              <a:ln>
                <a:noFill/>
              </a:ln>
              <a:effectLst/>
            </c:spPr>
            <c:extLst>
              <c:ext xmlns:c16="http://schemas.microsoft.com/office/drawing/2014/chart" uri="{C3380CC4-5D6E-409C-BE32-E72D297353CC}">
                <c16:uniqueId val="{0000002B-DED3-4604-BE89-226E555A3B5F}"/>
              </c:ext>
            </c:extLst>
          </c:dPt>
          <c:dPt>
            <c:idx val="22"/>
            <c:invertIfNegative val="0"/>
            <c:bubble3D val="0"/>
            <c:spPr>
              <a:solidFill>
                <a:srgbClr val="B7E989"/>
              </a:solidFill>
              <a:ln>
                <a:noFill/>
              </a:ln>
              <a:effectLst/>
            </c:spPr>
            <c:extLst>
              <c:ext xmlns:c16="http://schemas.microsoft.com/office/drawing/2014/chart" uri="{C3380CC4-5D6E-409C-BE32-E72D297353CC}">
                <c16:uniqueId val="{0000002D-DED3-4604-BE89-226E555A3B5F}"/>
              </c:ext>
            </c:extLst>
          </c:dPt>
          <c:dPt>
            <c:idx val="23"/>
            <c:invertIfNegative val="0"/>
            <c:bubble3D val="0"/>
            <c:spPr>
              <a:solidFill>
                <a:srgbClr val="B7E989"/>
              </a:solidFill>
              <a:ln>
                <a:noFill/>
              </a:ln>
              <a:effectLst/>
            </c:spPr>
            <c:extLst>
              <c:ext xmlns:c16="http://schemas.microsoft.com/office/drawing/2014/chart" uri="{C3380CC4-5D6E-409C-BE32-E72D297353CC}">
                <c16:uniqueId val="{0000002F-DED3-4604-BE89-226E555A3B5F}"/>
              </c:ext>
            </c:extLst>
          </c:dPt>
          <c:dPt>
            <c:idx val="24"/>
            <c:invertIfNegative val="0"/>
            <c:bubble3D val="0"/>
            <c:spPr>
              <a:solidFill>
                <a:srgbClr val="B7E989"/>
              </a:solidFill>
              <a:ln>
                <a:noFill/>
              </a:ln>
              <a:effectLst/>
            </c:spPr>
            <c:extLst>
              <c:ext xmlns:c16="http://schemas.microsoft.com/office/drawing/2014/chart" uri="{C3380CC4-5D6E-409C-BE32-E72D297353CC}">
                <c16:uniqueId val="{00000031-DED3-4604-BE89-226E555A3B5F}"/>
              </c:ext>
            </c:extLst>
          </c:dPt>
          <c:dPt>
            <c:idx val="25"/>
            <c:invertIfNegative val="0"/>
            <c:bubble3D val="0"/>
            <c:spPr>
              <a:solidFill>
                <a:srgbClr val="B7E989"/>
              </a:solidFill>
              <a:ln>
                <a:noFill/>
              </a:ln>
              <a:effectLst/>
            </c:spPr>
            <c:extLst>
              <c:ext xmlns:c16="http://schemas.microsoft.com/office/drawing/2014/chart" uri="{C3380CC4-5D6E-409C-BE32-E72D297353CC}">
                <c16:uniqueId val="{00000033-DED3-4604-BE89-226E555A3B5F}"/>
              </c:ext>
            </c:extLst>
          </c:dPt>
          <c:dPt>
            <c:idx val="26"/>
            <c:invertIfNegative val="0"/>
            <c:bubble3D val="0"/>
            <c:spPr>
              <a:solidFill>
                <a:srgbClr val="B7E989"/>
              </a:solidFill>
              <a:ln>
                <a:noFill/>
              </a:ln>
              <a:effectLst/>
            </c:spPr>
            <c:extLst>
              <c:ext xmlns:c16="http://schemas.microsoft.com/office/drawing/2014/chart" uri="{C3380CC4-5D6E-409C-BE32-E72D297353CC}">
                <c16:uniqueId val="{00000035-DED3-4604-BE89-226E555A3B5F}"/>
              </c:ext>
            </c:extLst>
          </c:dPt>
          <c:dPt>
            <c:idx val="27"/>
            <c:invertIfNegative val="0"/>
            <c:bubble3D val="0"/>
            <c:spPr>
              <a:solidFill>
                <a:srgbClr val="B7E989"/>
              </a:solidFill>
              <a:ln>
                <a:noFill/>
              </a:ln>
              <a:effectLst/>
            </c:spPr>
            <c:extLst>
              <c:ext xmlns:c16="http://schemas.microsoft.com/office/drawing/2014/chart" uri="{C3380CC4-5D6E-409C-BE32-E72D297353CC}">
                <c16:uniqueId val="{00000037-DED3-4604-BE89-226E555A3B5F}"/>
              </c:ext>
            </c:extLst>
          </c:dPt>
          <c:dPt>
            <c:idx val="28"/>
            <c:invertIfNegative val="0"/>
            <c:bubble3D val="0"/>
            <c:spPr>
              <a:solidFill>
                <a:srgbClr val="B7E989"/>
              </a:solidFill>
              <a:ln>
                <a:noFill/>
              </a:ln>
              <a:effectLst/>
            </c:spPr>
            <c:extLst>
              <c:ext xmlns:c16="http://schemas.microsoft.com/office/drawing/2014/chart" uri="{C3380CC4-5D6E-409C-BE32-E72D297353CC}">
                <c16:uniqueId val="{00000039-DED3-4604-BE89-226E555A3B5F}"/>
              </c:ext>
            </c:extLst>
          </c:dPt>
          <c:dPt>
            <c:idx val="29"/>
            <c:invertIfNegative val="0"/>
            <c:bubble3D val="0"/>
            <c:spPr>
              <a:solidFill>
                <a:srgbClr val="92D050"/>
              </a:solidFill>
              <a:ln>
                <a:noFill/>
              </a:ln>
              <a:effectLst/>
            </c:spPr>
            <c:extLst>
              <c:ext xmlns:c16="http://schemas.microsoft.com/office/drawing/2014/chart" uri="{C3380CC4-5D6E-409C-BE32-E72D297353CC}">
                <c16:uniqueId val="{0000003B-DED3-4604-BE89-226E555A3B5F}"/>
              </c:ext>
            </c:extLst>
          </c:dPt>
          <c:dPt>
            <c:idx val="30"/>
            <c:invertIfNegative val="0"/>
            <c:bubble3D val="0"/>
            <c:spPr>
              <a:solidFill>
                <a:srgbClr val="92D050"/>
              </a:solidFill>
              <a:ln>
                <a:noFill/>
              </a:ln>
              <a:effectLst/>
            </c:spPr>
            <c:extLst>
              <c:ext xmlns:c16="http://schemas.microsoft.com/office/drawing/2014/chart" uri="{C3380CC4-5D6E-409C-BE32-E72D297353CC}">
                <c16:uniqueId val="{0000003D-DED3-4604-BE89-226E555A3B5F}"/>
              </c:ext>
            </c:extLst>
          </c:dPt>
          <c:dPt>
            <c:idx val="31"/>
            <c:invertIfNegative val="0"/>
            <c:bubble3D val="0"/>
            <c:spPr>
              <a:solidFill>
                <a:srgbClr val="92D050"/>
              </a:solidFill>
              <a:ln>
                <a:noFill/>
              </a:ln>
              <a:effectLst/>
            </c:spPr>
            <c:extLst>
              <c:ext xmlns:c16="http://schemas.microsoft.com/office/drawing/2014/chart" uri="{C3380CC4-5D6E-409C-BE32-E72D297353CC}">
                <c16:uniqueId val="{0000003F-DED3-4604-BE89-226E555A3B5F}"/>
              </c:ext>
            </c:extLst>
          </c:dPt>
          <c:dPt>
            <c:idx val="32"/>
            <c:invertIfNegative val="0"/>
            <c:bubble3D val="0"/>
            <c:spPr>
              <a:solidFill>
                <a:srgbClr val="92D050"/>
              </a:solidFill>
              <a:ln>
                <a:noFill/>
              </a:ln>
              <a:effectLst/>
            </c:spPr>
            <c:extLst>
              <c:ext xmlns:c16="http://schemas.microsoft.com/office/drawing/2014/chart" uri="{C3380CC4-5D6E-409C-BE32-E72D297353CC}">
                <c16:uniqueId val="{00000041-DED3-4604-BE89-226E555A3B5F}"/>
              </c:ext>
            </c:extLst>
          </c:dPt>
          <c:dPt>
            <c:idx val="33"/>
            <c:invertIfNegative val="0"/>
            <c:bubble3D val="0"/>
            <c:spPr>
              <a:solidFill>
                <a:srgbClr val="92D050"/>
              </a:solidFill>
              <a:ln>
                <a:noFill/>
              </a:ln>
              <a:effectLst/>
            </c:spPr>
            <c:extLst>
              <c:ext xmlns:c16="http://schemas.microsoft.com/office/drawing/2014/chart" uri="{C3380CC4-5D6E-409C-BE32-E72D297353CC}">
                <c16:uniqueId val="{00000043-DED3-4604-BE89-226E555A3B5F}"/>
              </c:ext>
            </c:extLst>
          </c:dPt>
          <c:dPt>
            <c:idx val="34"/>
            <c:invertIfNegative val="0"/>
            <c:bubble3D val="0"/>
            <c:spPr>
              <a:solidFill>
                <a:srgbClr val="92D050"/>
              </a:solidFill>
              <a:ln>
                <a:noFill/>
              </a:ln>
              <a:effectLst/>
            </c:spPr>
            <c:extLst>
              <c:ext xmlns:c16="http://schemas.microsoft.com/office/drawing/2014/chart" uri="{C3380CC4-5D6E-409C-BE32-E72D297353CC}">
                <c16:uniqueId val="{00000045-DED3-4604-BE89-226E555A3B5F}"/>
              </c:ext>
            </c:extLst>
          </c:dPt>
          <c:dPt>
            <c:idx val="35"/>
            <c:invertIfNegative val="0"/>
            <c:bubble3D val="0"/>
            <c:spPr>
              <a:solidFill>
                <a:srgbClr val="92D050"/>
              </a:solidFill>
              <a:ln>
                <a:noFill/>
              </a:ln>
              <a:effectLst/>
            </c:spPr>
            <c:extLst>
              <c:ext xmlns:c16="http://schemas.microsoft.com/office/drawing/2014/chart" uri="{C3380CC4-5D6E-409C-BE32-E72D297353CC}">
                <c16:uniqueId val="{00000047-DED3-4604-BE89-226E555A3B5F}"/>
              </c:ext>
            </c:extLst>
          </c:dPt>
          <c:dPt>
            <c:idx val="36"/>
            <c:invertIfNegative val="0"/>
            <c:bubble3D val="0"/>
            <c:spPr>
              <a:solidFill>
                <a:srgbClr val="92D050"/>
              </a:solidFill>
              <a:ln>
                <a:noFill/>
              </a:ln>
              <a:effectLst/>
            </c:spPr>
            <c:extLst>
              <c:ext xmlns:c16="http://schemas.microsoft.com/office/drawing/2014/chart" uri="{C3380CC4-5D6E-409C-BE32-E72D297353CC}">
                <c16:uniqueId val="{00000049-DED3-4604-BE89-226E555A3B5F}"/>
              </c:ext>
            </c:extLst>
          </c:dPt>
          <c:dPt>
            <c:idx val="37"/>
            <c:invertIfNegative val="0"/>
            <c:bubble3D val="0"/>
            <c:spPr>
              <a:solidFill>
                <a:srgbClr val="92D050"/>
              </a:solidFill>
              <a:ln>
                <a:noFill/>
              </a:ln>
              <a:effectLst/>
            </c:spPr>
            <c:extLst>
              <c:ext xmlns:c16="http://schemas.microsoft.com/office/drawing/2014/chart" uri="{C3380CC4-5D6E-409C-BE32-E72D297353CC}">
                <c16:uniqueId val="{0000004B-DED3-4604-BE89-226E555A3B5F}"/>
              </c:ext>
            </c:extLst>
          </c:dPt>
          <c:dPt>
            <c:idx val="38"/>
            <c:invertIfNegative val="0"/>
            <c:bubble3D val="0"/>
            <c:spPr>
              <a:solidFill>
                <a:srgbClr val="92D050"/>
              </a:solidFill>
              <a:ln>
                <a:noFill/>
              </a:ln>
              <a:effectLst/>
            </c:spPr>
            <c:extLst>
              <c:ext xmlns:c16="http://schemas.microsoft.com/office/drawing/2014/chart" uri="{C3380CC4-5D6E-409C-BE32-E72D297353CC}">
                <c16:uniqueId val="{0000004D-DED3-4604-BE89-226E555A3B5F}"/>
              </c:ext>
            </c:extLst>
          </c:dPt>
          <c:dPt>
            <c:idx val="39"/>
            <c:invertIfNegative val="0"/>
            <c:bubble3D val="0"/>
            <c:spPr>
              <a:solidFill>
                <a:srgbClr val="92D050"/>
              </a:solidFill>
              <a:ln>
                <a:noFill/>
              </a:ln>
              <a:effectLst/>
            </c:spPr>
            <c:extLst>
              <c:ext xmlns:c16="http://schemas.microsoft.com/office/drawing/2014/chart" uri="{C3380CC4-5D6E-409C-BE32-E72D297353CC}">
                <c16:uniqueId val="{0000004F-DED3-4604-BE89-226E555A3B5F}"/>
              </c:ext>
            </c:extLst>
          </c:dPt>
          <c:dPt>
            <c:idx val="40"/>
            <c:invertIfNegative val="0"/>
            <c:bubble3D val="0"/>
            <c:spPr>
              <a:solidFill>
                <a:srgbClr val="92D050"/>
              </a:solidFill>
              <a:ln>
                <a:noFill/>
              </a:ln>
              <a:effectLst/>
            </c:spPr>
            <c:extLst>
              <c:ext xmlns:c16="http://schemas.microsoft.com/office/drawing/2014/chart" uri="{C3380CC4-5D6E-409C-BE32-E72D297353CC}">
                <c16:uniqueId val="{00000051-DED3-4604-BE89-226E555A3B5F}"/>
              </c:ext>
            </c:extLst>
          </c:dPt>
          <c:dPt>
            <c:idx val="41"/>
            <c:invertIfNegative val="0"/>
            <c:bubble3D val="0"/>
            <c:spPr>
              <a:solidFill>
                <a:srgbClr val="92D050"/>
              </a:solidFill>
              <a:ln>
                <a:noFill/>
              </a:ln>
              <a:effectLst/>
            </c:spPr>
            <c:extLst>
              <c:ext xmlns:c16="http://schemas.microsoft.com/office/drawing/2014/chart" uri="{C3380CC4-5D6E-409C-BE32-E72D297353CC}">
                <c16:uniqueId val="{00000053-DED3-4604-BE89-226E555A3B5F}"/>
              </c:ext>
            </c:extLst>
          </c:dPt>
          <c:dPt>
            <c:idx val="42"/>
            <c:invertIfNegative val="0"/>
            <c:bubble3D val="0"/>
            <c:spPr>
              <a:solidFill>
                <a:srgbClr val="92D050"/>
              </a:solidFill>
              <a:ln>
                <a:noFill/>
              </a:ln>
              <a:effectLst/>
            </c:spPr>
            <c:extLst>
              <c:ext xmlns:c16="http://schemas.microsoft.com/office/drawing/2014/chart" uri="{C3380CC4-5D6E-409C-BE32-E72D297353CC}">
                <c16:uniqueId val="{00000055-DED3-4604-BE89-226E555A3B5F}"/>
              </c:ext>
            </c:extLst>
          </c:dPt>
          <c:dPt>
            <c:idx val="43"/>
            <c:invertIfNegative val="0"/>
            <c:bubble3D val="0"/>
            <c:spPr>
              <a:solidFill>
                <a:srgbClr val="92D050"/>
              </a:solidFill>
              <a:ln>
                <a:noFill/>
              </a:ln>
              <a:effectLst/>
            </c:spPr>
            <c:extLst>
              <c:ext xmlns:c16="http://schemas.microsoft.com/office/drawing/2014/chart" uri="{C3380CC4-5D6E-409C-BE32-E72D297353CC}">
                <c16:uniqueId val="{00000057-DED3-4604-BE89-226E555A3B5F}"/>
              </c:ext>
            </c:extLst>
          </c:dPt>
          <c:dPt>
            <c:idx val="44"/>
            <c:invertIfNegative val="0"/>
            <c:bubble3D val="0"/>
            <c:spPr>
              <a:solidFill>
                <a:srgbClr val="92D050"/>
              </a:solidFill>
              <a:ln>
                <a:noFill/>
              </a:ln>
              <a:effectLst/>
            </c:spPr>
            <c:extLst>
              <c:ext xmlns:c16="http://schemas.microsoft.com/office/drawing/2014/chart" uri="{C3380CC4-5D6E-409C-BE32-E72D297353CC}">
                <c16:uniqueId val="{00000059-DED3-4604-BE89-226E555A3B5F}"/>
              </c:ext>
            </c:extLst>
          </c:dPt>
          <c:dPt>
            <c:idx val="45"/>
            <c:invertIfNegative val="0"/>
            <c:bubble3D val="0"/>
            <c:spPr>
              <a:solidFill>
                <a:srgbClr val="92D050"/>
              </a:solidFill>
              <a:ln>
                <a:noFill/>
              </a:ln>
              <a:effectLst/>
            </c:spPr>
            <c:extLst>
              <c:ext xmlns:c16="http://schemas.microsoft.com/office/drawing/2014/chart" uri="{C3380CC4-5D6E-409C-BE32-E72D297353CC}">
                <c16:uniqueId val="{0000005B-DED3-4604-BE89-226E555A3B5F}"/>
              </c:ext>
            </c:extLst>
          </c:dPt>
          <c:dPt>
            <c:idx val="46"/>
            <c:invertIfNegative val="0"/>
            <c:bubble3D val="0"/>
            <c:spPr>
              <a:solidFill>
                <a:srgbClr val="92D050"/>
              </a:solidFill>
              <a:ln>
                <a:noFill/>
              </a:ln>
              <a:effectLst/>
            </c:spPr>
            <c:extLst>
              <c:ext xmlns:c16="http://schemas.microsoft.com/office/drawing/2014/chart" uri="{C3380CC4-5D6E-409C-BE32-E72D297353CC}">
                <c16:uniqueId val="{0000005D-DED3-4604-BE89-226E555A3B5F}"/>
              </c:ext>
            </c:extLst>
          </c:dPt>
          <c:dPt>
            <c:idx val="47"/>
            <c:invertIfNegative val="0"/>
            <c:bubble3D val="0"/>
            <c:spPr>
              <a:solidFill>
                <a:srgbClr val="92D050"/>
              </a:solidFill>
              <a:ln>
                <a:noFill/>
              </a:ln>
              <a:effectLst/>
            </c:spPr>
            <c:extLst>
              <c:ext xmlns:c16="http://schemas.microsoft.com/office/drawing/2014/chart" uri="{C3380CC4-5D6E-409C-BE32-E72D297353CC}">
                <c16:uniqueId val="{0000005F-DED3-4604-BE89-226E555A3B5F}"/>
              </c:ext>
            </c:extLst>
          </c:dPt>
          <c:cat>
            <c:numRef>
              <c:f>'TP-värden'!$A$2:$A$49</c:f>
              <c:numCache>
                <c:formatCode>General</c:formatCode>
                <c:ptCount val="48"/>
                <c:pt idx="0">
                  <c:v>33</c:v>
                </c:pt>
                <c:pt idx="1">
                  <c:v>36</c:v>
                </c:pt>
                <c:pt idx="2">
                  <c:v>38</c:v>
                </c:pt>
                <c:pt idx="3">
                  <c:v>39</c:v>
                </c:pt>
                <c:pt idx="4">
                  <c:v>40</c:v>
                </c:pt>
                <c:pt idx="5">
                  <c:v>41</c:v>
                </c:pt>
                <c:pt idx="6">
                  <c:v>42</c:v>
                </c:pt>
                <c:pt idx="7">
                  <c:v>43</c:v>
                </c:pt>
                <c:pt idx="8">
                  <c:v>44</c:v>
                </c:pt>
                <c:pt idx="9">
                  <c:v>45</c:v>
                </c:pt>
                <c:pt idx="10">
                  <c:v>46</c:v>
                </c:pt>
                <c:pt idx="11">
                  <c:v>47</c:v>
                </c:pt>
                <c:pt idx="12">
                  <c:v>48</c:v>
                </c:pt>
                <c:pt idx="13">
                  <c:v>49</c:v>
                </c:pt>
                <c:pt idx="14">
                  <c:v>50</c:v>
                </c:pt>
                <c:pt idx="15">
                  <c:v>51</c:v>
                </c:pt>
                <c:pt idx="16">
                  <c:v>52</c:v>
                </c:pt>
                <c:pt idx="17">
                  <c:v>53</c:v>
                </c:pt>
                <c:pt idx="18">
                  <c:v>54</c:v>
                </c:pt>
                <c:pt idx="19">
                  <c:v>55</c:v>
                </c:pt>
                <c:pt idx="20">
                  <c:v>56</c:v>
                </c:pt>
                <c:pt idx="21">
                  <c:v>57</c:v>
                </c:pt>
                <c:pt idx="22">
                  <c:v>58</c:v>
                </c:pt>
                <c:pt idx="23">
                  <c:v>59</c:v>
                </c:pt>
                <c:pt idx="24">
                  <c:v>60</c:v>
                </c:pt>
                <c:pt idx="25">
                  <c:v>61</c:v>
                </c:pt>
                <c:pt idx="26">
                  <c:v>62</c:v>
                </c:pt>
                <c:pt idx="27">
                  <c:v>63</c:v>
                </c:pt>
                <c:pt idx="28">
                  <c:v>64</c:v>
                </c:pt>
                <c:pt idx="29">
                  <c:v>65</c:v>
                </c:pt>
                <c:pt idx="30">
                  <c:v>66</c:v>
                </c:pt>
                <c:pt idx="31">
                  <c:v>67</c:v>
                </c:pt>
                <c:pt idx="32">
                  <c:v>68</c:v>
                </c:pt>
                <c:pt idx="33">
                  <c:v>69</c:v>
                </c:pt>
                <c:pt idx="34">
                  <c:v>70</c:v>
                </c:pt>
                <c:pt idx="35">
                  <c:v>71</c:v>
                </c:pt>
                <c:pt idx="36">
                  <c:v>72</c:v>
                </c:pt>
                <c:pt idx="37">
                  <c:v>73</c:v>
                </c:pt>
                <c:pt idx="38">
                  <c:v>74</c:v>
                </c:pt>
                <c:pt idx="39">
                  <c:v>75</c:v>
                </c:pt>
                <c:pt idx="40">
                  <c:v>76</c:v>
                </c:pt>
                <c:pt idx="41">
                  <c:v>77</c:v>
                </c:pt>
                <c:pt idx="42">
                  <c:v>78</c:v>
                </c:pt>
                <c:pt idx="43">
                  <c:v>80</c:v>
                </c:pt>
                <c:pt idx="44">
                  <c:v>83</c:v>
                </c:pt>
                <c:pt idx="45">
                  <c:v>84</c:v>
                </c:pt>
                <c:pt idx="46">
                  <c:v>87</c:v>
                </c:pt>
                <c:pt idx="47">
                  <c:v>90</c:v>
                </c:pt>
              </c:numCache>
            </c:numRef>
          </c:cat>
          <c:val>
            <c:numRef>
              <c:f>'TP-värden'!$B$2:$B$49</c:f>
              <c:numCache>
                <c:formatCode>General</c:formatCode>
                <c:ptCount val="48"/>
                <c:pt idx="0">
                  <c:v>2</c:v>
                </c:pt>
                <c:pt idx="1">
                  <c:v>1</c:v>
                </c:pt>
                <c:pt idx="2">
                  <c:v>1</c:v>
                </c:pt>
                <c:pt idx="3">
                  <c:v>3</c:v>
                </c:pt>
                <c:pt idx="4">
                  <c:v>8</c:v>
                </c:pt>
                <c:pt idx="5">
                  <c:v>9</c:v>
                </c:pt>
                <c:pt idx="6">
                  <c:v>28</c:v>
                </c:pt>
                <c:pt idx="7">
                  <c:v>21</c:v>
                </c:pt>
                <c:pt idx="8">
                  <c:v>18</c:v>
                </c:pt>
                <c:pt idx="9">
                  <c:v>42</c:v>
                </c:pt>
                <c:pt idx="10">
                  <c:v>61</c:v>
                </c:pt>
                <c:pt idx="11">
                  <c:v>40</c:v>
                </c:pt>
                <c:pt idx="12">
                  <c:v>73</c:v>
                </c:pt>
                <c:pt idx="13">
                  <c:v>47</c:v>
                </c:pt>
                <c:pt idx="14">
                  <c:v>142</c:v>
                </c:pt>
                <c:pt idx="15">
                  <c:v>87</c:v>
                </c:pt>
                <c:pt idx="16">
                  <c:v>123</c:v>
                </c:pt>
                <c:pt idx="17">
                  <c:v>78</c:v>
                </c:pt>
                <c:pt idx="18">
                  <c:v>124</c:v>
                </c:pt>
                <c:pt idx="19">
                  <c:v>172</c:v>
                </c:pt>
                <c:pt idx="20">
                  <c:v>124</c:v>
                </c:pt>
                <c:pt idx="21">
                  <c:v>96</c:v>
                </c:pt>
                <c:pt idx="22">
                  <c:v>120</c:v>
                </c:pt>
                <c:pt idx="23">
                  <c:v>66</c:v>
                </c:pt>
                <c:pt idx="24">
                  <c:v>174</c:v>
                </c:pt>
                <c:pt idx="25">
                  <c:v>68</c:v>
                </c:pt>
                <c:pt idx="26">
                  <c:v>97</c:v>
                </c:pt>
                <c:pt idx="27">
                  <c:v>52</c:v>
                </c:pt>
                <c:pt idx="28">
                  <c:v>79</c:v>
                </c:pt>
                <c:pt idx="29">
                  <c:v>101</c:v>
                </c:pt>
                <c:pt idx="30">
                  <c:v>49</c:v>
                </c:pt>
                <c:pt idx="31">
                  <c:v>28</c:v>
                </c:pt>
                <c:pt idx="32">
                  <c:v>43</c:v>
                </c:pt>
                <c:pt idx="33">
                  <c:v>19</c:v>
                </c:pt>
                <c:pt idx="34">
                  <c:v>43</c:v>
                </c:pt>
                <c:pt idx="35">
                  <c:v>8</c:v>
                </c:pt>
                <c:pt idx="36">
                  <c:v>22</c:v>
                </c:pt>
                <c:pt idx="37">
                  <c:v>8</c:v>
                </c:pt>
                <c:pt idx="38">
                  <c:v>17</c:v>
                </c:pt>
                <c:pt idx="39">
                  <c:v>11</c:v>
                </c:pt>
                <c:pt idx="40">
                  <c:v>7</c:v>
                </c:pt>
                <c:pt idx="41">
                  <c:v>3</c:v>
                </c:pt>
                <c:pt idx="42">
                  <c:v>5</c:v>
                </c:pt>
                <c:pt idx="43">
                  <c:v>3</c:v>
                </c:pt>
                <c:pt idx="44">
                  <c:v>1</c:v>
                </c:pt>
                <c:pt idx="45">
                  <c:v>2</c:v>
                </c:pt>
                <c:pt idx="46">
                  <c:v>2</c:v>
                </c:pt>
                <c:pt idx="47">
                  <c:v>1</c:v>
                </c:pt>
              </c:numCache>
            </c:numRef>
          </c:val>
          <c:extLst>
            <c:ext xmlns:c16="http://schemas.microsoft.com/office/drawing/2014/chart" uri="{C3380CC4-5D6E-409C-BE32-E72D297353CC}">
              <c16:uniqueId val="{00000060-DED3-4604-BE89-226E555A3B5F}"/>
            </c:ext>
          </c:extLst>
        </c:ser>
        <c:dLbls>
          <c:showLegendKey val="0"/>
          <c:showVal val="0"/>
          <c:showCatName val="0"/>
          <c:showSerName val="0"/>
          <c:showPercent val="0"/>
          <c:showBubbleSize val="0"/>
        </c:dLbls>
        <c:gapWidth val="5"/>
        <c:axId val="272907976"/>
        <c:axId val="272908368"/>
      </c:barChart>
      <c:catAx>
        <c:axId val="2729079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dirty="0"/>
                  <a:t>Totalprotein i blodet (g/L)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72908368"/>
        <c:crosses val="autoZero"/>
        <c:auto val="1"/>
        <c:lblAlgn val="ctr"/>
        <c:lblOffset val="100"/>
        <c:noMultiLvlLbl val="0"/>
      </c:catAx>
      <c:valAx>
        <c:axId val="272908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Antal kalvar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72907976"/>
        <c:crosses val="autoZero"/>
        <c:crossBetween val="between"/>
      </c:valAx>
      <c:spPr>
        <a:noFill/>
        <a:ln>
          <a:solidFill>
            <a:schemeClr val="bg1"/>
          </a:solid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06DE07-361D-4BE3-A91E-78715FE90F78}" type="doc">
      <dgm:prSet loTypeId="urn:microsoft.com/office/officeart/2005/8/layout/process1" loCatId="process" qsTypeId="urn:microsoft.com/office/officeart/2005/8/quickstyle/simple1" qsCatId="simple" csTypeId="urn:microsoft.com/office/officeart/2005/8/colors/accent1_2" csCatId="accent1" phldr="1"/>
      <dgm:spPr/>
    </dgm:pt>
    <dgm:pt modelId="{63B6F0D6-1C0C-4DC7-A5F6-4F3F7934378A}">
      <dgm:prSet phldrT="[Text]">
        <dgm:style>
          <a:lnRef idx="1">
            <a:schemeClr val="accent6"/>
          </a:lnRef>
          <a:fillRef idx="3">
            <a:schemeClr val="accent6"/>
          </a:fillRef>
          <a:effectRef idx="2">
            <a:schemeClr val="accent6"/>
          </a:effectRef>
          <a:fontRef idx="minor">
            <a:schemeClr val="lt1"/>
          </a:fontRef>
        </dgm:style>
      </dgm:prSet>
      <dgm:spPr/>
      <dgm:t>
        <a:bodyPr/>
        <a:lstStyle/>
        <a:p>
          <a:r>
            <a:rPr lang="sv-SE" b="1" dirty="0">
              <a:solidFill>
                <a:schemeClr val="tx1"/>
              </a:solidFill>
            </a:rPr>
            <a:t>Första målet:</a:t>
          </a:r>
        </a:p>
        <a:p>
          <a:r>
            <a:rPr lang="sv-SE" dirty="0"/>
            <a:t>Inom 1 timme:</a:t>
          </a:r>
        </a:p>
        <a:p>
          <a:r>
            <a:rPr lang="sv-SE" b="1" dirty="0"/>
            <a:t>4* liter</a:t>
          </a:r>
        </a:p>
      </dgm:t>
    </dgm:pt>
    <dgm:pt modelId="{FAFF7837-B0C9-42D6-A8E7-8F44A038EF05}" type="parTrans" cxnId="{BB1AF5C8-7A3F-4A6E-94E7-C3E1F71E3A06}">
      <dgm:prSet/>
      <dgm:spPr/>
      <dgm:t>
        <a:bodyPr/>
        <a:lstStyle/>
        <a:p>
          <a:endParaRPr lang="sv-SE"/>
        </a:p>
      </dgm:t>
    </dgm:pt>
    <dgm:pt modelId="{A9C2F01A-54F8-4F2E-9062-94620E2244FC}" type="sibTrans" cxnId="{BB1AF5C8-7A3F-4A6E-94E7-C3E1F71E3A06}">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sv-SE"/>
        </a:p>
      </dgm:t>
    </dgm:pt>
    <dgm:pt modelId="{01A4F85E-0040-4C79-8527-C6BFDB8B52FC}">
      <dgm:prSet phldrT="[Text]">
        <dgm:style>
          <a:lnRef idx="1">
            <a:schemeClr val="accent6"/>
          </a:lnRef>
          <a:fillRef idx="3">
            <a:schemeClr val="accent6"/>
          </a:fillRef>
          <a:effectRef idx="2">
            <a:schemeClr val="accent6"/>
          </a:effectRef>
          <a:fontRef idx="minor">
            <a:schemeClr val="lt1"/>
          </a:fontRef>
        </dgm:style>
      </dgm:prSet>
      <dgm:spPr/>
      <dgm:t>
        <a:bodyPr/>
        <a:lstStyle/>
        <a:p>
          <a:r>
            <a:rPr lang="sv-SE" b="1" dirty="0">
              <a:solidFill>
                <a:schemeClr val="tx1"/>
              </a:solidFill>
            </a:rPr>
            <a:t>Andra målet:</a:t>
          </a:r>
          <a:endParaRPr lang="sv-SE" dirty="0"/>
        </a:p>
        <a:p>
          <a:r>
            <a:rPr lang="sv-SE" dirty="0"/>
            <a:t>Inom 6 timmar:</a:t>
          </a:r>
        </a:p>
        <a:p>
          <a:r>
            <a:rPr lang="sv-SE" b="1" dirty="0"/>
            <a:t>2 liter</a:t>
          </a:r>
        </a:p>
      </dgm:t>
    </dgm:pt>
    <dgm:pt modelId="{082EB3D8-CF3C-43E8-AB35-CD0C7AD29749}" type="parTrans" cxnId="{9112C23F-5536-43AF-B4FC-8BA3846C09F8}">
      <dgm:prSet/>
      <dgm:spPr/>
      <dgm:t>
        <a:bodyPr/>
        <a:lstStyle/>
        <a:p>
          <a:endParaRPr lang="sv-SE"/>
        </a:p>
      </dgm:t>
    </dgm:pt>
    <dgm:pt modelId="{77D4A67D-04C4-4E2F-9745-85FD32387D91}" type="sibTrans" cxnId="{9112C23F-5536-43AF-B4FC-8BA3846C09F8}">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sv-SE"/>
        </a:p>
      </dgm:t>
    </dgm:pt>
    <dgm:pt modelId="{7C8114E7-4929-4DBD-B49F-1B79DD8AAAF9}">
      <dgm:prSet phldrT="[Text]">
        <dgm:style>
          <a:lnRef idx="1">
            <a:schemeClr val="accent6"/>
          </a:lnRef>
          <a:fillRef idx="3">
            <a:schemeClr val="accent6"/>
          </a:fillRef>
          <a:effectRef idx="2">
            <a:schemeClr val="accent6"/>
          </a:effectRef>
          <a:fontRef idx="minor">
            <a:schemeClr val="lt1"/>
          </a:fontRef>
        </dgm:style>
      </dgm:prSet>
      <dgm:spPr/>
      <dgm:t>
        <a:bodyPr/>
        <a:lstStyle/>
        <a:p>
          <a:r>
            <a:rPr lang="sv-SE" b="1" dirty="0">
              <a:solidFill>
                <a:schemeClr val="tx1"/>
              </a:solidFill>
            </a:rPr>
            <a:t>Tredje målet:</a:t>
          </a:r>
          <a:endParaRPr lang="sv-SE" dirty="0"/>
        </a:p>
        <a:p>
          <a:r>
            <a:rPr lang="sv-SE" dirty="0"/>
            <a:t>Inom 12 timmar:</a:t>
          </a:r>
        </a:p>
        <a:p>
          <a:r>
            <a:rPr lang="sv-SE" b="1" dirty="0"/>
            <a:t>2-4 liter</a:t>
          </a:r>
        </a:p>
      </dgm:t>
    </dgm:pt>
    <dgm:pt modelId="{4D42799F-DEB1-4231-BA3A-FE0ECFE7DD4B}" type="parTrans" cxnId="{39CA94FA-A2AF-4D60-9BA0-5CFE17531A57}">
      <dgm:prSet/>
      <dgm:spPr/>
      <dgm:t>
        <a:bodyPr/>
        <a:lstStyle/>
        <a:p>
          <a:endParaRPr lang="sv-SE"/>
        </a:p>
      </dgm:t>
    </dgm:pt>
    <dgm:pt modelId="{A0F84FA2-514D-4A5E-BA97-38840B5C8E0C}" type="sibTrans" cxnId="{39CA94FA-A2AF-4D60-9BA0-5CFE17531A57}">
      <dgm:prSet/>
      <dgm:spPr/>
      <dgm:t>
        <a:bodyPr/>
        <a:lstStyle/>
        <a:p>
          <a:endParaRPr lang="sv-SE"/>
        </a:p>
      </dgm:t>
    </dgm:pt>
    <dgm:pt modelId="{95782903-3389-4C88-BEF7-5540CCC22B70}" type="pres">
      <dgm:prSet presAssocID="{5606DE07-361D-4BE3-A91E-78715FE90F78}" presName="Name0" presStyleCnt="0">
        <dgm:presLayoutVars>
          <dgm:dir/>
          <dgm:resizeHandles val="exact"/>
        </dgm:presLayoutVars>
      </dgm:prSet>
      <dgm:spPr/>
    </dgm:pt>
    <dgm:pt modelId="{D71A790A-5C7E-4F31-9EB5-AA86462E4C73}" type="pres">
      <dgm:prSet presAssocID="{63B6F0D6-1C0C-4DC7-A5F6-4F3F7934378A}" presName="node" presStyleLbl="node1" presStyleIdx="0" presStyleCnt="3">
        <dgm:presLayoutVars>
          <dgm:bulletEnabled val="1"/>
        </dgm:presLayoutVars>
      </dgm:prSet>
      <dgm:spPr/>
    </dgm:pt>
    <dgm:pt modelId="{2D3E6180-F1D5-44A4-B387-E3F2696E971F}" type="pres">
      <dgm:prSet presAssocID="{A9C2F01A-54F8-4F2E-9062-94620E2244FC}" presName="sibTrans" presStyleLbl="sibTrans2D1" presStyleIdx="0" presStyleCnt="2"/>
      <dgm:spPr/>
    </dgm:pt>
    <dgm:pt modelId="{B546CA6E-DF54-4029-B744-3D1FE1F68B2A}" type="pres">
      <dgm:prSet presAssocID="{A9C2F01A-54F8-4F2E-9062-94620E2244FC}" presName="connectorText" presStyleLbl="sibTrans2D1" presStyleIdx="0" presStyleCnt="2"/>
      <dgm:spPr/>
    </dgm:pt>
    <dgm:pt modelId="{00307D39-C395-451B-BB6F-EA1480A08AA6}" type="pres">
      <dgm:prSet presAssocID="{01A4F85E-0040-4C79-8527-C6BFDB8B52FC}" presName="node" presStyleLbl="node1" presStyleIdx="1" presStyleCnt="3">
        <dgm:presLayoutVars>
          <dgm:bulletEnabled val="1"/>
        </dgm:presLayoutVars>
      </dgm:prSet>
      <dgm:spPr/>
    </dgm:pt>
    <dgm:pt modelId="{3EE1C243-41B6-4070-A9E2-3B2DC7036D7E}" type="pres">
      <dgm:prSet presAssocID="{77D4A67D-04C4-4E2F-9745-85FD32387D91}" presName="sibTrans" presStyleLbl="sibTrans2D1" presStyleIdx="1" presStyleCnt="2"/>
      <dgm:spPr/>
    </dgm:pt>
    <dgm:pt modelId="{DF7EAA8E-9B1E-4BDA-9B53-A2AF022B5AEC}" type="pres">
      <dgm:prSet presAssocID="{77D4A67D-04C4-4E2F-9745-85FD32387D91}" presName="connectorText" presStyleLbl="sibTrans2D1" presStyleIdx="1" presStyleCnt="2"/>
      <dgm:spPr/>
    </dgm:pt>
    <dgm:pt modelId="{0A367178-BC8A-41A2-9227-68992288AC2B}" type="pres">
      <dgm:prSet presAssocID="{7C8114E7-4929-4DBD-B49F-1B79DD8AAAF9}" presName="node" presStyleLbl="node1" presStyleIdx="2" presStyleCnt="3">
        <dgm:presLayoutVars>
          <dgm:bulletEnabled val="1"/>
        </dgm:presLayoutVars>
      </dgm:prSet>
      <dgm:spPr/>
    </dgm:pt>
  </dgm:ptLst>
  <dgm:cxnLst>
    <dgm:cxn modelId="{953E7910-44E9-4032-8C03-84A4BBFE889E}" type="presOf" srcId="{A9C2F01A-54F8-4F2E-9062-94620E2244FC}" destId="{2D3E6180-F1D5-44A4-B387-E3F2696E971F}" srcOrd="0" destOrd="0" presId="urn:microsoft.com/office/officeart/2005/8/layout/process1"/>
    <dgm:cxn modelId="{65F8221D-B0BD-4C69-8B11-F167179BB13A}" type="presOf" srcId="{63B6F0D6-1C0C-4DC7-A5F6-4F3F7934378A}" destId="{D71A790A-5C7E-4F31-9EB5-AA86462E4C73}" srcOrd="0" destOrd="0" presId="urn:microsoft.com/office/officeart/2005/8/layout/process1"/>
    <dgm:cxn modelId="{6DFF5A38-E8E1-450E-BC92-08ADBC62AEDB}" type="presOf" srcId="{77D4A67D-04C4-4E2F-9745-85FD32387D91}" destId="{3EE1C243-41B6-4070-A9E2-3B2DC7036D7E}" srcOrd="0" destOrd="0" presId="urn:microsoft.com/office/officeart/2005/8/layout/process1"/>
    <dgm:cxn modelId="{9323B139-8831-41BD-B5C2-3FFF18BCE0CF}" type="presOf" srcId="{7C8114E7-4929-4DBD-B49F-1B79DD8AAAF9}" destId="{0A367178-BC8A-41A2-9227-68992288AC2B}" srcOrd="0" destOrd="0" presId="urn:microsoft.com/office/officeart/2005/8/layout/process1"/>
    <dgm:cxn modelId="{9112C23F-5536-43AF-B4FC-8BA3846C09F8}" srcId="{5606DE07-361D-4BE3-A91E-78715FE90F78}" destId="{01A4F85E-0040-4C79-8527-C6BFDB8B52FC}" srcOrd="1" destOrd="0" parTransId="{082EB3D8-CF3C-43E8-AB35-CD0C7AD29749}" sibTransId="{77D4A67D-04C4-4E2F-9745-85FD32387D91}"/>
    <dgm:cxn modelId="{B38F03A2-3E47-4177-8B25-FBEDE3F3BAA8}" type="presOf" srcId="{5606DE07-361D-4BE3-A91E-78715FE90F78}" destId="{95782903-3389-4C88-BEF7-5540CCC22B70}" srcOrd="0" destOrd="0" presId="urn:microsoft.com/office/officeart/2005/8/layout/process1"/>
    <dgm:cxn modelId="{734F26B2-E5FD-4E9D-BC35-1BAF45E4790B}" type="presOf" srcId="{A9C2F01A-54F8-4F2E-9062-94620E2244FC}" destId="{B546CA6E-DF54-4029-B744-3D1FE1F68B2A}" srcOrd="1" destOrd="0" presId="urn:microsoft.com/office/officeart/2005/8/layout/process1"/>
    <dgm:cxn modelId="{BB1AF5C8-7A3F-4A6E-94E7-C3E1F71E3A06}" srcId="{5606DE07-361D-4BE3-A91E-78715FE90F78}" destId="{63B6F0D6-1C0C-4DC7-A5F6-4F3F7934378A}" srcOrd="0" destOrd="0" parTransId="{FAFF7837-B0C9-42D6-A8E7-8F44A038EF05}" sibTransId="{A9C2F01A-54F8-4F2E-9062-94620E2244FC}"/>
    <dgm:cxn modelId="{36ECB4CB-4F87-4C2B-BCB6-A4160BAA43CE}" type="presOf" srcId="{77D4A67D-04C4-4E2F-9745-85FD32387D91}" destId="{DF7EAA8E-9B1E-4BDA-9B53-A2AF022B5AEC}" srcOrd="1" destOrd="0" presId="urn:microsoft.com/office/officeart/2005/8/layout/process1"/>
    <dgm:cxn modelId="{39CA94FA-A2AF-4D60-9BA0-5CFE17531A57}" srcId="{5606DE07-361D-4BE3-A91E-78715FE90F78}" destId="{7C8114E7-4929-4DBD-B49F-1B79DD8AAAF9}" srcOrd="2" destOrd="0" parTransId="{4D42799F-DEB1-4231-BA3A-FE0ECFE7DD4B}" sibTransId="{A0F84FA2-514D-4A5E-BA97-38840B5C8E0C}"/>
    <dgm:cxn modelId="{CC1F8CFF-7341-45F1-A824-67AA43BF2421}" type="presOf" srcId="{01A4F85E-0040-4C79-8527-C6BFDB8B52FC}" destId="{00307D39-C395-451B-BB6F-EA1480A08AA6}" srcOrd="0" destOrd="0" presId="urn:microsoft.com/office/officeart/2005/8/layout/process1"/>
    <dgm:cxn modelId="{780E3358-4FF7-4048-9D65-51F795F70723}" type="presParOf" srcId="{95782903-3389-4C88-BEF7-5540CCC22B70}" destId="{D71A790A-5C7E-4F31-9EB5-AA86462E4C73}" srcOrd="0" destOrd="0" presId="urn:microsoft.com/office/officeart/2005/8/layout/process1"/>
    <dgm:cxn modelId="{6EFDD6F8-DDF0-4772-836E-5180C5C756C0}" type="presParOf" srcId="{95782903-3389-4C88-BEF7-5540CCC22B70}" destId="{2D3E6180-F1D5-44A4-B387-E3F2696E971F}" srcOrd="1" destOrd="0" presId="urn:microsoft.com/office/officeart/2005/8/layout/process1"/>
    <dgm:cxn modelId="{24804004-7190-45EA-9849-AAD746EF827E}" type="presParOf" srcId="{2D3E6180-F1D5-44A4-B387-E3F2696E971F}" destId="{B546CA6E-DF54-4029-B744-3D1FE1F68B2A}" srcOrd="0" destOrd="0" presId="urn:microsoft.com/office/officeart/2005/8/layout/process1"/>
    <dgm:cxn modelId="{01F18634-597E-4FE9-8CEE-73D34AC979FC}" type="presParOf" srcId="{95782903-3389-4C88-BEF7-5540CCC22B70}" destId="{00307D39-C395-451B-BB6F-EA1480A08AA6}" srcOrd="2" destOrd="0" presId="urn:microsoft.com/office/officeart/2005/8/layout/process1"/>
    <dgm:cxn modelId="{905B0E8C-BABA-4E02-9727-1F2CA15027DC}" type="presParOf" srcId="{95782903-3389-4C88-BEF7-5540CCC22B70}" destId="{3EE1C243-41B6-4070-A9E2-3B2DC7036D7E}" srcOrd="3" destOrd="0" presId="urn:microsoft.com/office/officeart/2005/8/layout/process1"/>
    <dgm:cxn modelId="{4650B5D5-2B54-4FCB-A246-C52E9D47218D}" type="presParOf" srcId="{3EE1C243-41B6-4070-A9E2-3B2DC7036D7E}" destId="{DF7EAA8E-9B1E-4BDA-9B53-A2AF022B5AEC}" srcOrd="0" destOrd="0" presId="urn:microsoft.com/office/officeart/2005/8/layout/process1"/>
    <dgm:cxn modelId="{474CED42-A6BB-4317-AE17-B0401AA409BF}" type="presParOf" srcId="{95782903-3389-4C88-BEF7-5540CCC22B70}" destId="{0A367178-BC8A-41A2-9227-68992288AC2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06DE07-361D-4BE3-A91E-78715FE90F78}" type="doc">
      <dgm:prSet loTypeId="urn:microsoft.com/office/officeart/2005/8/layout/process1" loCatId="process" qsTypeId="urn:microsoft.com/office/officeart/2005/8/quickstyle/simple1" qsCatId="simple" csTypeId="urn:microsoft.com/office/officeart/2005/8/colors/accent1_2" csCatId="accent1" phldr="1"/>
      <dgm:spPr/>
    </dgm:pt>
    <dgm:pt modelId="{63B6F0D6-1C0C-4DC7-A5F6-4F3F7934378A}">
      <dgm:prSet phldrT="[Text]">
        <dgm:style>
          <a:lnRef idx="1">
            <a:schemeClr val="accent6"/>
          </a:lnRef>
          <a:fillRef idx="3">
            <a:schemeClr val="accent6"/>
          </a:fillRef>
          <a:effectRef idx="2">
            <a:schemeClr val="accent6"/>
          </a:effectRef>
          <a:fontRef idx="minor">
            <a:schemeClr val="lt1"/>
          </a:fontRef>
        </dgm:style>
      </dgm:prSet>
      <dgm:spPr/>
      <dgm:t>
        <a:bodyPr/>
        <a:lstStyle/>
        <a:p>
          <a:r>
            <a:rPr lang="sv-SE" b="1" dirty="0">
              <a:solidFill>
                <a:schemeClr val="tx1"/>
              </a:solidFill>
            </a:rPr>
            <a:t>Dag 2-4:</a:t>
          </a:r>
        </a:p>
        <a:p>
          <a:r>
            <a:rPr lang="sv-SE" b="1" dirty="0"/>
            <a:t>6-10 liter </a:t>
          </a:r>
          <a:r>
            <a:rPr lang="sv-SE" b="0" u="sng" dirty="0"/>
            <a:t>övergångsmjölk*</a:t>
          </a:r>
        </a:p>
        <a:p>
          <a:r>
            <a:rPr lang="sv-SE" b="0" dirty="0"/>
            <a:t>(upptrappning)</a:t>
          </a:r>
        </a:p>
      </dgm:t>
    </dgm:pt>
    <dgm:pt modelId="{FAFF7837-B0C9-42D6-A8E7-8F44A038EF05}" type="parTrans" cxnId="{BB1AF5C8-7A3F-4A6E-94E7-C3E1F71E3A06}">
      <dgm:prSet/>
      <dgm:spPr/>
      <dgm:t>
        <a:bodyPr/>
        <a:lstStyle/>
        <a:p>
          <a:endParaRPr lang="sv-SE"/>
        </a:p>
      </dgm:t>
    </dgm:pt>
    <dgm:pt modelId="{A9C2F01A-54F8-4F2E-9062-94620E2244FC}" type="sibTrans" cxnId="{BB1AF5C8-7A3F-4A6E-94E7-C3E1F71E3A06}">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sv-SE"/>
        </a:p>
      </dgm:t>
    </dgm:pt>
    <dgm:pt modelId="{01A4F85E-0040-4C79-8527-C6BFDB8B52FC}">
      <dgm:prSet phldrT="[Text]">
        <dgm:style>
          <a:lnRef idx="1">
            <a:schemeClr val="accent6"/>
          </a:lnRef>
          <a:fillRef idx="3">
            <a:schemeClr val="accent6"/>
          </a:fillRef>
          <a:effectRef idx="2">
            <a:schemeClr val="accent6"/>
          </a:effectRef>
          <a:fontRef idx="minor">
            <a:schemeClr val="lt1"/>
          </a:fontRef>
        </dgm:style>
      </dgm:prSet>
      <dgm:spPr/>
      <dgm:t>
        <a:bodyPr/>
        <a:lstStyle/>
        <a:p>
          <a:r>
            <a:rPr lang="sv-SE" b="1" dirty="0">
              <a:solidFill>
                <a:schemeClr val="tx1"/>
              </a:solidFill>
            </a:rPr>
            <a:t>Dag 5-7:</a:t>
          </a:r>
        </a:p>
        <a:p>
          <a:r>
            <a:rPr lang="sv-SE" b="1" dirty="0"/>
            <a:t>8-10 liter </a:t>
          </a:r>
        </a:p>
        <a:p>
          <a:r>
            <a:rPr lang="sv-SE" b="0" u="sng" dirty="0"/>
            <a:t>helmjölk</a:t>
          </a:r>
        </a:p>
        <a:p>
          <a:r>
            <a:rPr lang="sv-SE" b="0" dirty="0"/>
            <a:t>eller</a:t>
          </a:r>
        </a:p>
        <a:p>
          <a:r>
            <a:rPr lang="sv-SE" b="0" u="sng" dirty="0"/>
            <a:t>mjölknäring + </a:t>
          </a:r>
        </a:p>
        <a:p>
          <a:r>
            <a:rPr lang="sv-SE" b="0" u="sng" dirty="0"/>
            <a:t>helmjölk</a:t>
          </a:r>
        </a:p>
      </dgm:t>
    </dgm:pt>
    <dgm:pt modelId="{082EB3D8-CF3C-43E8-AB35-CD0C7AD29749}" type="parTrans" cxnId="{9112C23F-5536-43AF-B4FC-8BA3846C09F8}">
      <dgm:prSet/>
      <dgm:spPr/>
      <dgm:t>
        <a:bodyPr/>
        <a:lstStyle/>
        <a:p>
          <a:endParaRPr lang="sv-SE"/>
        </a:p>
      </dgm:t>
    </dgm:pt>
    <dgm:pt modelId="{77D4A67D-04C4-4E2F-9745-85FD32387D91}" type="sibTrans" cxnId="{9112C23F-5536-43AF-B4FC-8BA3846C09F8}">
      <dgm:prSet>
        <dgm:style>
          <a:lnRef idx="2">
            <a:schemeClr val="dk1">
              <a:shade val="50000"/>
            </a:schemeClr>
          </a:lnRef>
          <a:fillRef idx="1">
            <a:schemeClr val="dk1"/>
          </a:fillRef>
          <a:effectRef idx="0">
            <a:schemeClr val="dk1"/>
          </a:effectRef>
          <a:fontRef idx="minor">
            <a:schemeClr val="lt1"/>
          </a:fontRef>
        </dgm:style>
      </dgm:prSet>
      <dgm:spPr/>
      <dgm:t>
        <a:bodyPr/>
        <a:lstStyle/>
        <a:p>
          <a:endParaRPr lang="sv-SE"/>
        </a:p>
      </dgm:t>
    </dgm:pt>
    <dgm:pt modelId="{7C8114E7-4929-4DBD-B49F-1B79DD8AAAF9}">
      <dgm:prSet phldrT="[Text]">
        <dgm:style>
          <a:lnRef idx="1">
            <a:schemeClr val="accent6"/>
          </a:lnRef>
          <a:fillRef idx="3">
            <a:schemeClr val="accent6"/>
          </a:fillRef>
          <a:effectRef idx="2">
            <a:schemeClr val="accent6"/>
          </a:effectRef>
          <a:fontRef idx="minor">
            <a:schemeClr val="lt1"/>
          </a:fontRef>
        </dgm:style>
      </dgm:prSet>
      <dgm:spPr/>
      <dgm:t>
        <a:bodyPr/>
        <a:lstStyle/>
        <a:p>
          <a:r>
            <a:rPr lang="sv-SE" b="1" dirty="0">
              <a:solidFill>
                <a:schemeClr val="tx1"/>
              </a:solidFill>
            </a:rPr>
            <a:t>Dag 8 - 56 :</a:t>
          </a:r>
        </a:p>
        <a:p>
          <a:r>
            <a:rPr lang="sv-SE" b="1" dirty="0"/>
            <a:t>8-10 liter </a:t>
          </a:r>
        </a:p>
        <a:p>
          <a:r>
            <a:rPr lang="sv-SE" b="0" u="sng" dirty="0"/>
            <a:t>helmjölk </a:t>
          </a:r>
        </a:p>
        <a:p>
          <a:r>
            <a:rPr lang="sv-SE" b="0" dirty="0"/>
            <a:t>eller </a:t>
          </a:r>
        </a:p>
        <a:p>
          <a:r>
            <a:rPr lang="sv-SE" b="0" u="sng" dirty="0"/>
            <a:t>mjölknäring</a:t>
          </a:r>
        </a:p>
      </dgm:t>
    </dgm:pt>
    <dgm:pt modelId="{A0F84FA2-514D-4A5E-BA97-38840B5C8E0C}" type="sibTrans" cxnId="{39CA94FA-A2AF-4D60-9BA0-5CFE17531A57}">
      <dgm:prSet/>
      <dgm:spPr/>
      <dgm:t>
        <a:bodyPr/>
        <a:lstStyle/>
        <a:p>
          <a:endParaRPr lang="sv-SE"/>
        </a:p>
      </dgm:t>
    </dgm:pt>
    <dgm:pt modelId="{4D42799F-DEB1-4231-BA3A-FE0ECFE7DD4B}" type="parTrans" cxnId="{39CA94FA-A2AF-4D60-9BA0-5CFE17531A57}">
      <dgm:prSet/>
      <dgm:spPr/>
      <dgm:t>
        <a:bodyPr/>
        <a:lstStyle/>
        <a:p>
          <a:endParaRPr lang="sv-SE"/>
        </a:p>
      </dgm:t>
    </dgm:pt>
    <dgm:pt modelId="{95782903-3389-4C88-BEF7-5540CCC22B70}" type="pres">
      <dgm:prSet presAssocID="{5606DE07-361D-4BE3-A91E-78715FE90F78}" presName="Name0" presStyleCnt="0">
        <dgm:presLayoutVars>
          <dgm:dir/>
          <dgm:resizeHandles val="exact"/>
        </dgm:presLayoutVars>
      </dgm:prSet>
      <dgm:spPr/>
    </dgm:pt>
    <dgm:pt modelId="{D71A790A-5C7E-4F31-9EB5-AA86462E4C73}" type="pres">
      <dgm:prSet presAssocID="{63B6F0D6-1C0C-4DC7-A5F6-4F3F7934378A}" presName="node" presStyleLbl="node1" presStyleIdx="0" presStyleCnt="3">
        <dgm:presLayoutVars>
          <dgm:bulletEnabled val="1"/>
        </dgm:presLayoutVars>
      </dgm:prSet>
      <dgm:spPr/>
    </dgm:pt>
    <dgm:pt modelId="{2D3E6180-F1D5-44A4-B387-E3F2696E971F}" type="pres">
      <dgm:prSet presAssocID="{A9C2F01A-54F8-4F2E-9062-94620E2244FC}" presName="sibTrans" presStyleLbl="sibTrans2D1" presStyleIdx="0" presStyleCnt="2"/>
      <dgm:spPr/>
    </dgm:pt>
    <dgm:pt modelId="{B546CA6E-DF54-4029-B744-3D1FE1F68B2A}" type="pres">
      <dgm:prSet presAssocID="{A9C2F01A-54F8-4F2E-9062-94620E2244FC}" presName="connectorText" presStyleLbl="sibTrans2D1" presStyleIdx="0" presStyleCnt="2"/>
      <dgm:spPr/>
    </dgm:pt>
    <dgm:pt modelId="{00307D39-C395-451B-BB6F-EA1480A08AA6}" type="pres">
      <dgm:prSet presAssocID="{01A4F85E-0040-4C79-8527-C6BFDB8B52FC}" presName="node" presStyleLbl="node1" presStyleIdx="1" presStyleCnt="3">
        <dgm:presLayoutVars>
          <dgm:bulletEnabled val="1"/>
        </dgm:presLayoutVars>
      </dgm:prSet>
      <dgm:spPr/>
    </dgm:pt>
    <dgm:pt modelId="{3EE1C243-41B6-4070-A9E2-3B2DC7036D7E}" type="pres">
      <dgm:prSet presAssocID="{77D4A67D-04C4-4E2F-9745-85FD32387D91}" presName="sibTrans" presStyleLbl="sibTrans2D1" presStyleIdx="1" presStyleCnt="2"/>
      <dgm:spPr/>
    </dgm:pt>
    <dgm:pt modelId="{DF7EAA8E-9B1E-4BDA-9B53-A2AF022B5AEC}" type="pres">
      <dgm:prSet presAssocID="{77D4A67D-04C4-4E2F-9745-85FD32387D91}" presName="connectorText" presStyleLbl="sibTrans2D1" presStyleIdx="1" presStyleCnt="2"/>
      <dgm:spPr/>
    </dgm:pt>
    <dgm:pt modelId="{0A367178-BC8A-41A2-9227-68992288AC2B}" type="pres">
      <dgm:prSet presAssocID="{7C8114E7-4929-4DBD-B49F-1B79DD8AAAF9}" presName="node" presStyleLbl="node1" presStyleIdx="2" presStyleCnt="3">
        <dgm:presLayoutVars>
          <dgm:bulletEnabled val="1"/>
        </dgm:presLayoutVars>
      </dgm:prSet>
      <dgm:spPr/>
    </dgm:pt>
  </dgm:ptLst>
  <dgm:cxnLst>
    <dgm:cxn modelId="{7A32040F-2BA2-4310-8930-325F51D93A90}" type="presOf" srcId="{77D4A67D-04C4-4E2F-9745-85FD32387D91}" destId="{3EE1C243-41B6-4070-A9E2-3B2DC7036D7E}" srcOrd="0" destOrd="0" presId="urn:microsoft.com/office/officeart/2005/8/layout/process1"/>
    <dgm:cxn modelId="{9D208911-42A1-4868-A013-98A94578DAB2}" type="presOf" srcId="{63B6F0D6-1C0C-4DC7-A5F6-4F3F7934378A}" destId="{D71A790A-5C7E-4F31-9EB5-AA86462E4C73}" srcOrd="0" destOrd="0" presId="urn:microsoft.com/office/officeart/2005/8/layout/process1"/>
    <dgm:cxn modelId="{5F5A8438-41C8-42AD-9FF1-2698CBDF67E8}" type="presOf" srcId="{01A4F85E-0040-4C79-8527-C6BFDB8B52FC}" destId="{00307D39-C395-451B-BB6F-EA1480A08AA6}" srcOrd="0" destOrd="0" presId="urn:microsoft.com/office/officeart/2005/8/layout/process1"/>
    <dgm:cxn modelId="{9112C23F-5536-43AF-B4FC-8BA3846C09F8}" srcId="{5606DE07-361D-4BE3-A91E-78715FE90F78}" destId="{01A4F85E-0040-4C79-8527-C6BFDB8B52FC}" srcOrd="1" destOrd="0" parTransId="{082EB3D8-CF3C-43E8-AB35-CD0C7AD29749}" sibTransId="{77D4A67D-04C4-4E2F-9745-85FD32387D91}"/>
    <dgm:cxn modelId="{371C5D70-D79A-40B7-9C04-FAF768D4E972}" type="presOf" srcId="{A9C2F01A-54F8-4F2E-9062-94620E2244FC}" destId="{2D3E6180-F1D5-44A4-B387-E3F2696E971F}" srcOrd="0" destOrd="0" presId="urn:microsoft.com/office/officeart/2005/8/layout/process1"/>
    <dgm:cxn modelId="{35F2A97A-D500-4F9D-A63E-A5ECE80E44F9}" type="presOf" srcId="{77D4A67D-04C4-4E2F-9745-85FD32387D91}" destId="{DF7EAA8E-9B1E-4BDA-9B53-A2AF022B5AEC}" srcOrd="1" destOrd="0" presId="urn:microsoft.com/office/officeart/2005/8/layout/process1"/>
    <dgm:cxn modelId="{24747D92-533D-49FB-8F3A-442F4B2280CE}" type="presOf" srcId="{7C8114E7-4929-4DBD-B49F-1B79DD8AAAF9}" destId="{0A367178-BC8A-41A2-9227-68992288AC2B}" srcOrd="0" destOrd="0" presId="urn:microsoft.com/office/officeart/2005/8/layout/process1"/>
    <dgm:cxn modelId="{21BF6BBB-624B-496E-ACDC-EE0972200AE4}" type="presOf" srcId="{5606DE07-361D-4BE3-A91E-78715FE90F78}" destId="{95782903-3389-4C88-BEF7-5540CCC22B70}" srcOrd="0" destOrd="0" presId="urn:microsoft.com/office/officeart/2005/8/layout/process1"/>
    <dgm:cxn modelId="{BB1AF5C8-7A3F-4A6E-94E7-C3E1F71E3A06}" srcId="{5606DE07-361D-4BE3-A91E-78715FE90F78}" destId="{63B6F0D6-1C0C-4DC7-A5F6-4F3F7934378A}" srcOrd="0" destOrd="0" parTransId="{FAFF7837-B0C9-42D6-A8E7-8F44A038EF05}" sibTransId="{A9C2F01A-54F8-4F2E-9062-94620E2244FC}"/>
    <dgm:cxn modelId="{83B1D0DF-E53D-4315-8446-FE854761895D}" type="presOf" srcId="{A9C2F01A-54F8-4F2E-9062-94620E2244FC}" destId="{B546CA6E-DF54-4029-B744-3D1FE1F68B2A}" srcOrd="1" destOrd="0" presId="urn:microsoft.com/office/officeart/2005/8/layout/process1"/>
    <dgm:cxn modelId="{39CA94FA-A2AF-4D60-9BA0-5CFE17531A57}" srcId="{5606DE07-361D-4BE3-A91E-78715FE90F78}" destId="{7C8114E7-4929-4DBD-B49F-1B79DD8AAAF9}" srcOrd="2" destOrd="0" parTransId="{4D42799F-DEB1-4231-BA3A-FE0ECFE7DD4B}" sibTransId="{A0F84FA2-514D-4A5E-BA97-38840B5C8E0C}"/>
    <dgm:cxn modelId="{BA3556F9-49D2-4ED3-9676-CA143F4F0891}" type="presParOf" srcId="{95782903-3389-4C88-BEF7-5540CCC22B70}" destId="{D71A790A-5C7E-4F31-9EB5-AA86462E4C73}" srcOrd="0" destOrd="0" presId="urn:microsoft.com/office/officeart/2005/8/layout/process1"/>
    <dgm:cxn modelId="{CEDAB31E-2554-444C-933B-15A8E032F39B}" type="presParOf" srcId="{95782903-3389-4C88-BEF7-5540CCC22B70}" destId="{2D3E6180-F1D5-44A4-B387-E3F2696E971F}" srcOrd="1" destOrd="0" presId="urn:microsoft.com/office/officeart/2005/8/layout/process1"/>
    <dgm:cxn modelId="{81963F32-CEA5-4FAF-9AB1-DCC835277231}" type="presParOf" srcId="{2D3E6180-F1D5-44A4-B387-E3F2696E971F}" destId="{B546CA6E-DF54-4029-B744-3D1FE1F68B2A}" srcOrd="0" destOrd="0" presId="urn:microsoft.com/office/officeart/2005/8/layout/process1"/>
    <dgm:cxn modelId="{AA3E71C2-0746-4A27-836C-AABD581185C3}" type="presParOf" srcId="{95782903-3389-4C88-BEF7-5540CCC22B70}" destId="{00307D39-C395-451B-BB6F-EA1480A08AA6}" srcOrd="2" destOrd="0" presId="urn:microsoft.com/office/officeart/2005/8/layout/process1"/>
    <dgm:cxn modelId="{F09488FA-65DB-464A-986C-D80F42FBAB3F}" type="presParOf" srcId="{95782903-3389-4C88-BEF7-5540CCC22B70}" destId="{3EE1C243-41B6-4070-A9E2-3B2DC7036D7E}" srcOrd="3" destOrd="0" presId="urn:microsoft.com/office/officeart/2005/8/layout/process1"/>
    <dgm:cxn modelId="{15557AD3-2C9F-4C02-9AB9-4DE3F519D9DF}" type="presParOf" srcId="{3EE1C243-41B6-4070-A9E2-3B2DC7036D7E}" destId="{DF7EAA8E-9B1E-4BDA-9B53-A2AF022B5AEC}" srcOrd="0" destOrd="0" presId="urn:microsoft.com/office/officeart/2005/8/layout/process1"/>
    <dgm:cxn modelId="{F8BA345B-D832-46C7-AF75-7ABE8A0C5C85}" type="presParOf" srcId="{95782903-3389-4C88-BEF7-5540CCC22B70}" destId="{0A367178-BC8A-41A2-9227-68992288AC2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A790A-5C7E-4F31-9EB5-AA86462E4C73}">
      <dsp:nvSpPr>
        <dsp:cNvPr id="0" name=""/>
        <dsp:cNvSpPr/>
      </dsp:nvSpPr>
      <dsp:spPr>
        <a:xfrm>
          <a:off x="6645" y="1201098"/>
          <a:ext cx="1986197" cy="1191718"/>
        </a:xfrm>
        <a:prstGeom prst="roundRect">
          <a:avLst>
            <a:gd name="adj" fmla="val 1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tx1"/>
              </a:solidFill>
            </a:rPr>
            <a:t>Första målet:</a:t>
          </a:r>
        </a:p>
        <a:p>
          <a:pPr marL="0" lvl="0" indent="0" algn="ctr" defTabSz="800100">
            <a:lnSpc>
              <a:spcPct val="90000"/>
            </a:lnSpc>
            <a:spcBef>
              <a:spcPct val="0"/>
            </a:spcBef>
            <a:spcAft>
              <a:spcPct val="35000"/>
            </a:spcAft>
            <a:buNone/>
          </a:pPr>
          <a:r>
            <a:rPr lang="sv-SE" sz="1800" kern="1200" dirty="0"/>
            <a:t>Inom 1 timme:</a:t>
          </a:r>
        </a:p>
        <a:p>
          <a:pPr marL="0" lvl="0" indent="0" algn="ctr" defTabSz="800100">
            <a:lnSpc>
              <a:spcPct val="90000"/>
            </a:lnSpc>
            <a:spcBef>
              <a:spcPct val="0"/>
            </a:spcBef>
            <a:spcAft>
              <a:spcPct val="35000"/>
            </a:spcAft>
            <a:buNone/>
          </a:pPr>
          <a:r>
            <a:rPr lang="sv-SE" sz="1800" b="1" kern="1200" dirty="0"/>
            <a:t>4* liter</a:t>
          </a:r>
        </a:p>
      </dsp:txBody>
      <dsp:txXfrm>
        <a:off x="41549" y="1236002"/>
        <a:ext cx="1916389" cy="1121910"/>
      </dsp:txXfrm>
    </dsp:sp>
    <dsp:sp modelId="{2D3E6180-F1D5-44A4-B387-E3F2696E971F}">
      <dsp:nvSpPr>
        <dsp:cNvPr id="0" name=""/>
        <dsp:cNvSpPr/>
      </dsp:nvSpPr>
      <dsp:spPr>
        <a:xfrm>
          <a:off x="2191462" y="1550669"/>
          <a:ext cx="421073" cy="492576"/>
        </a:xfrm>
        <a:prstGeom prst="righ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2191462" y="1649184"/>
        <a:ext cx="294751" cy="295546"/>
      </dsp:txXfrm>
    </dsp:sp>
    <dsp:sp modelId="{00307D39-C395-451B-BB6F-EA1480A08AA6}">
      <dsp:nvSpPr>
        <dsp:cNvPr id="0" name=""/>
        <dsp:cNvSpPr/>
      </dsp:nvSpPr>
      <dsp:spPr>
        <a:xfrm>
          <a:off x="2787321" y="1201098"/>
          <a:ext cx="1986197" cy="1191718"/>
        </a:xfrm>
        <a:prstGeom prst="roundRect">
          <a:avLst>
            <a:gd name="adj" fmla="val 1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tx1"/>
              </a:solidFill>
            </a:rPr>
            <a:t>Andra målet:</a:t>
          </a:r>
          <a:endParaRPr lang="sv-SE" sz="1800" kern="1200" dirty="0"/>
        </a:p>
        <a:p>
          <a:pPr marL="0" lvl="0" indent="0" algn="ctr" defTabSz="800100">
            <a:lnSpc>
              <a:spcPct val="90000"/>
            </a:lnSpc>
            <a:spcBef>
              <a:spcPct val="0"/>
            </a:spcBef>
            <a:spcAft>
              <a:spcPct val="35000"/>
            </a:spcAft>
            <a:buNone/>
          </a:pPr>
          <a:r>
            <a:rPr lang="sv-SE" sz="1800" kern="1200" dirty="0"/>
            <a:t>Inom 6 timmar:</a:t>
          </a:r>
        </a:p>
        <a:p>
          <a:pPr marL="0" lvl="0" indent="0" algn="ctr" defTabSz="800100">
            <a:lnSpc>
              <a:spcPct val="90000"/>
            </a:lnSpc>
            <a:spcBef>
              <a:spcPct val="0"/>
            </a:spcBef>
            <a:spcAft>
              <a:spcPct val="35000"/>
            </a:spcAft>
            <a:buNone/>
          </a:pPr>
          <a:r>
            <a:rPr lang="sv-SE" sz="1800" b="1" kern="1200" dirty="0"/>
            <a:t>2 liter</a:t>
          </a:r>
        </a:p>
      </dsp:txBody>
      <dsp:txXfrm>
        <a:off x="2822225" y="1236002"/>
        <a:ext cx="1916389" cy="1121910"/>
      </dsp:txXfrm>
    </dsp:sp>
    <dsp:sp modelId="{3EE1C243-41B6-4070-A9E2-3B2DC7036D7E}">
      <dsp:nvSpPr>
        <dsp:cNvPr id="0" name=""/>
        <dsp:cNvSpPr/>
      </dsp:nvSpPr>
      <dsp:spPr>
        <a:xfrm>
          <a:off x="4972138" y="1550669"/>
          <a:ext cx="421073" cy="492576"/>
        </a:xfrm>
        <a:prstGeom prst="righ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4972138" y="1649184"/>
        <a:ext cx="294751" cy="295546"/>
      </dsp:txXfrm>
    </dsp:sp>
    <dsp:sp modelId="{0A367178-BC8A-41A2-9227-68992288AC2B}">
      <dsp:nvSpPr>
        <dsp:cNvPr id="0" name=""/>
        <dsp:cNvSpPr/>
      </dsp:nvSpPr>
      <dsp:spPr>
        <a:xfrm>
          <a:off x="5567997" y="1201098"/>
          <a:ext cx="1986197" cy="1191718"/>
        </a:xfrm>
        <a:prstGeom prst="roundRect">
          <a:avLst>
            <a:gd name="adj" fmla="val 1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tx1"/>
              </a:solidFill>
            </a:rPr>
            <a:t>Tredje målet:</a:t>
          </a:r>
          <a:endParaRPr lang="sv-SE" sz="1800" kern="1200" dirty="0"/>
        </a:p>
        <a:p>
          <a:pPr marL="0" lvl="0" indent="0" algn="ctr" defTabSz="800100">
            <a:lnSpc>
              <a:spcPct val="90000"/>
            </a:lnSpc>
            <a:spcBef>
              <a:spcPct val="0"/>
            </a:spcBef>
            <a:spcAft>
              <a:spcPct val="35000"/>
            </a:spcAft>
            <a:buNone/>
          </a:pPr>
          <a:r>
            <a:rPr lang="sv-SE" sz="1800" kern="1200" dirty="0"/>
            <a:t>Inom 12 timmar:</a:t>
          </a:r>
        </a:p>
        <a:p>
          <a:pPr marL="0" lvl="0" indent="0" algn="ctr" defTabSz="800100">
            <a:lnSpc>
              <a:spcPct val="90000"/>
            </a:lnSpc>
            <a:spcBef>
              <a:spcPct val="0"/>
            </a:spcBef>
            <a:spcAft>
              <a:spcPct val="35000"/>
            </a:spcAft>
            <a:buNone/>
          </a:pPr>
          <a:r>
            <a:rPr lang="sv-SE" sz="1800" b="1" kern="1200" dirty="0"/>
            <a:t>2-4 liter</a:t>
          </a:r>
        </a:p>
      </dsp:txBody>
      <dsp:txXfrm>
        <a:off x="5602901" y="1236002"/>
        <a:ext cx="1916389" cy="11219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A790A-5C7E-4F31-9EB5-AA86462E4C73}">
      <dsp:nvSpPr>
        <dsp:cNvPr id="0" name=""/>
        <dsp:cNvSpPr/>
      </dsp:nvSpPr>
      <dsp:spPr>
        <a:xfrm>
          <a:off x="6645" y="660810"/>
          <a:ext cx="1986197" cy="2272294"/>
        </a:xfrm>
        <a:prstGeom prst="roundRect">
          <a:avLst>
            <a:gd name="adj" fmla="val 1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tx1"/>
              </a:solidFill>
            </a:rPr>
            <a:t>Dag 2-4:</a:t>
          </a:r>
        </a:p>
        <a:p>
          <a:pPr marL="0" lvl="0" indent="0" algn="ctr" defTabSz="800100">
            <a:lnSpc>
              <a:spcPct val="90000"/>
            </a:lnSpc>
            <a:spcBef>
              <a:spcPct val="0"/>
            </a:spcBef>
            <a:spcAft>
              <a:spcPct val="35000"/>
            </a:spcAft>
            <a:buNone/>
          </a:pPr>
          <a:r>
            <a:rPr lang="sv-SE" sz="1800" b="1" kern="1200" dirty="0"/>
            <a:t>6-10 liter </a:t>
          </a:r>
          <a:r>
            <a:rPr lang="sv-SE" sz="1800" b="0" u="sng" kern="1200" dirty="0"/>
            <a:t>övergångsmjölk*</a:t>
          </a:r>
        </a:p>
        <a:p>
          <a:pPr marL="0" lvl="0" indent="0" algn="ctr" defTabSz="800100">
            <a:lnSpc>
              <a:spcPct val="90000"/>
            </a:lnSpc>
            <a:spcBef>
              <a:spcPct val="0"/>
            </a:spcBef>
            <a:spcAft>
              <a:spcPct val="35000"/>
            </a:spcAft>
            <a:buNone/>
          </a:pPr>
          <a:r>
            <a:rPr lang="sv-SE" sz="1800" b="0" kern="1200" dirty="0"/>
            <a:t>(upptrappning)</a:t>
          </a:r>
        </a:p>
      </dsp:txBody>
      <dsp:txXfrm>
        <a:off x="64819" y="718984"/>
        <a:ext cx="1869849" cy="2155946"/>
      </dsp:txXfrm>
    </dsp:sp>
    <dsp:sp modelId="{2D3E6180-F1D5-44A4-B387-E3F2696E971F}">
      <dsp:nvSpPr>
        <dsp:cNvPr id="0" name=""/>
        <dsp:cNvSpPr/>
      </dsp:nvSpPr>
      <dsp:spPr>
        <a:xfrm>
          <a:off x="2191462" y="1550669"/>
          <a:ext cx="421073" cy="492576"/>
        </a:xfrm>
        <a:prstGeom prst="righ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2191462" y="1649184"/>
        <a:ext cx="294751" cy="295546"/>
      </dsp:txXfrm>
    </dsp:sp>
    <dsp:sp modelId="{00307D39-C395-451B-BB6F-EA1480A08AA6}">
      <dsp:nvSpPr>
        <dsp:cNvPr id="0" name=""/>
        <dsp:cNvSpPr/>
      </dsp:nvSpPr>
      <dsp:spPr>
        <a:xfrm>
          <a:off x="2787321" y="660810"/>
          <a:ext cx="1986197" cy="2272294"/>
        </a:xfrm>
        <a:prstGeom prst="roundRect">
          <a:avLst>
            <a:gd name="adj" fmla="val 1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tx1"/>
              </a:solidFill>
            </a:rPr>
            <a:t>Dag 5-7:</a:t>
          </a:r>
        </a:p>
        <a:p>
          <a:pPr marL="0" lvl="0" indent="0" algn="ctr" defTabSz="800100">
            <a:lnSpc>
              <a:spcPct val="90000"/>
            </a:lnSpc>
            <a:spcBef>
              <a:spcPct val="0"/>
            </a:spcBef>
            <a:spcAft>
              <a:spcPct val="35000"/>
            </a:spcAft>
            <a:buNone/>
          </a:pPr>
          <a:r>
            <a:rPr lang="sv-SE" sz="1800" b="1" kern="1200" dirty="0"/>
            <a:t>8-10 liter </a:t>
          </a:r>
        </a:p>
        <a:p>
          <a:pPr marL="0" lvl="0" indent="0" algn="ctr" defTabSz="800100">
            <a:lnSpc>
              <a:spcPct val="90000"/>
            </a:lnSpc>
            <a:spcBef>
              <a:spcPct val="0"/>
            </a:spcBef>
            <a:spcAft>
              <a:spcPct val="35000"/>
            </a:spcAft>
            <a:buNone/>
          </a:pPr>
          <a:r>
            <a:rPr lang="sv-SE" sz="1800" b="0" u="sng" kern="1200" dirty="0"/>
            <a:t>helmjölk</a:t>
          </a:r>
        </a:p>
        <a:p>
          <a:pPr marL="0" lvl="0" indent="0" algn="ctr" defTabSz="800100">
            <a:lnSpc>
              <a:spcPct val="90000"/>
            </a:lnSpc>
            <a:spcBef>
              <a:spcPct val="0"/>
            </a:spcBef>
            <a:spcAft>
              <a:spcPct val="35000"/>
            </a:spcAft>
            <a:buNone/>
          </a:pPr>
          <a:r>
            <a:rPr lang="sv-SE" sz="1800" b="0" kern="1200" dirty="0"/>
            <a:t>eller</a:t>
          </a:r>
        </a:p>
        <a:p>
          <a:pPr marL="0" lvl="0" indent="0" algn="ctr" defTabSz="800100">
            <a:lnSpc>
              <a:spcPct val="90000"/>
            </a:lnSpc>
            <a:spcBef>
              <a:spcPct val="0"/>
            </a:spcBef>
            <a:spcAft>
              <a:spcPct val="35000"/>
            </a:spcAft>
            <a:buNone/>
          </a:pPr>
          <a:r>
            <a:rPr lang="sv-SE" sz="1800" b="0" u="sng" kern="1200" dirty="0"/>
            <a:t>mjölknäring + </a:t>
          </a:r>
        </a:p>
        <a:p>
          <a:pPr marL="0" lvl="0" indent="0" algn="ctr" defTabSz="800100">
            <a:lnSpc>
              <a:spcPct val="90000"/>
            </a:lnSpc>
            <a:spcBef>
              <a:spcPct val="0"/>
            </a:spcBef>
            <a:spcAft>
              <a:spcPct val="35000"/>
            </a:spcAft>
            <a:buNone/>
          </a:pPr>
          <a:r>
            <a:rPr lang="sv-SE" sz="1800" b="0" u="sng" kern="1200" dirty="0"/>
            <a:t>helmjölk</a:t>
          </a:r>
        </a:p>
      </dsp:txBody>
      <dsp:txXfrm>
        <a:off x="2845495" y="718984"/>
        <a:ext cx="1869849" cy="2155946"/>
      </dsp:txXfrm>
    </dsp:sp>
    <dsp:sp modelId="{3EE1C243-41B6-4070-A9E2-3B2DC7036D7E}">
      <dsp:nvSpPr>
        <dsp:cNvPr id="0" name=""/>
        <dsp:cNvSpPr/>
      </dsp:nvSpPr>
      <dsp:spPr>
        <a:xfrm>
          <a:off x="4972138" y="1550669"/>
          <a:ext cx="421073" cy="492576"/>
        </a:xfrm>
        <a:prstGeom prst="rightArrow">
          <a:avLst>
            <a:gd name="adj1" fmla="val 60000"/>
            <a:gd name="adj2" fmla="val 5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sv-SE" sz="1400" kern="1200"/>
        </a:p>
      </dsp:txBody>
      <dsp:txXfrm>
        <a:off x="4972138" y="1649184"/>
        <a:ext cx="294751" cy="295546"/>
      </dsp:txXfrm>
    </dsp:sp>
    <dsp:sp modelId="{0A367178-BC8A-41A2-9227-68992288AC2B}">
      <dsp:nvSpPr>
        <dsp:cNvPr id="0" name=""/>
        <dsp:cNvSpPr/>
      </dsp:nvSpPr>
      <dsp:spPr>
        <a:xfrm>
          <a:off x="5567997" y="660810"/>
          <a:ext cx="1986197" cy="2272294"/>
        </a:xfrm>
        <a:prstGeom prst="roundRect">
          <a:avLst>
            <a:gd name="adj" fmla="val 1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b="1" kern="1200" dirty="0">
              <a:solidFill>
                <a:schemeClr val="tx1"/>
              </a:solidFill>
            </a:rPr>
            <a:t>Dag 8 - 56 :</a:t>
          </a:r>
        </a:p>
        <a:p>
          <a:pPr marL="0" lvl="0" indent="0" algn="ctr" defTabSz="800100">
            <a:lnSpc>
              <a:spcPct val="90000"/>
            </a:lnSpc>
            <a:spcBef>
              <a:spcPct val="0"/>
            </a:spcBef>
            <a:spcAft>
              <a:spcPct val="35000"/>
            </a:spcAft>
            <a:buNone/>
          </a:pPr>
          <a:r>
            <a:rPr lang="sv-SE" sz="1800" b="1" kern="1200" dirty="0"/>
            <a:t>8-10 liter </a:t>
          </a:r>
        </a:p>
        <a:p>
          <a:pPr marL="0" lvl="0" indent="0" algn="ctr" defTabSz="800100">
            <a:lnSpc>
              <a:spcPct val="90000"/>
            </a:lnSpc>
            <a:spcBef>
              <a:spcPct val="0"/>
            </a:spcBef>
            <a:spcAft>
              <a:spcPct val="35000"/>
            </a:spcAft>
            <a:buNone/>
          </a:pPr>
          <a:r>
            <a:rPr lang="sv-SE" sz="1800" b="0" u="sng" kern="1200" dirty="0"/>
            <a:t>helmjölk </a:t>
          </a:r>
        </a:p>
        <a:p>
          <a:pPr marL="0" lvl="0" indent="0" algn="ctr" defTabSz="800100">
            <a:lnSpc>
              <a:spcPct val="90000"/>
            </a:lnSpc>
            <a:spcBef>
              <a:spcPct val="0"/>
            </a:spcBef>
            <a:spcAft>
              <a:spcPct val="35000"/>
            </a:spcAft>
            <a:buNone/>
          </a:pPr>
          <a:r>
            <a:rPr lang="sv-SE" sz="1800" b="0" kern="1200" dirty="0"/>
            <a:t>eller </a:t>
          </a:r>
        </a:p>
        <a:p>
          <a:pPr marL="0" lvl="0" indent="0" algn="ctr" defTabSz="800100">
            <a:lnSpc>
              <a:spcPct val="90000"/>
            </a:lnSpc>
            <a:spcBef>
              <a:spcPct val="0"/>
            </a:spcBef>
            <a:spcAft>
              <a:spcPct val="35000"/>
            </a:spcAft>
            <a:buNone/>
          </a:pPr>
          <a:r>
            <a:rPr lang="sv-SE" sz="1800" b="0" u="sng" kern="1200" dirty="0"/>
            <a:t>mjölknäring</a:t>
          </a:r>
        </a:p>
      </dsp:txBody>
      <dsp:txXfrm>
        <a:off x="5626171" y="718984"/>
        <a:ext cx="1869849" cy="21559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124CEE-79D4-4E7F-9735-167CEFD865F6}" type="datetimeFigureOut">
              <a:rPr lang="sv-SE" smtClean="0"/>
              <a:t>2018-03-09</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EE8A93-7FC2-4ADE-8851-466184873D49}" type="slidenum">
              <a:rPr lang="sv-SE" smtClean="0"/>
              <a:t>‹#›</a:t>
            </a:fld>
            <a:endParaRPr lang="sv-SE"/>
          </a:p>
        </p:txBody>
      </p:sp>
    </p:spTree>
    <p:extLst>
      <p:ext uri="{BB962C8B-B14F-4D97-AF65-F5344CB8AC3E}">
        <p14:creationId xmlns:p14="http://schemas.microsoft.com/office/powerpoint/2010/main" val="291614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D4883-6E4B-47B3-A04D-4B480AF4328B}" type="datetimeFigureOut">
              <a:rPr lang="sv-SE" smtClean="0"/>
              <a:t>2018-03-09</a:t>
            </a:fld>
            <a:endParaRPr lang="sv-SE"/>
          </a:p>
        </p:txBody>
      </p:sp>
      <p:sp>
        <p:nvSpPr>
          <p:cNvPr id="4" name="Platshållare för bildobjekt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5B947-88D7-4469-965D-9E1E9C5DC3F6}" type="slidenum">
              <a:rPr lang="sv-SE" smtClean="0"/>
              <a:t>‹#›</a:t>
            </a:fld>
            <a:endParaRPr lang="sv-SE"/>
          </a:p>
        </p:txBody>
      </p:sp>
    </p:spTree>
    <p:extLst>
      <p:ext uri="{BB962C8B-B14F-4D97-AF65-F5344CB8AC3E}">
        <p14:creationId xmlns:p14="http://schemas.microsoft.com/office/powerpoint/2010/main" val="404573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youtu.be/IUdOw5LPfe8"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htDeMjGKND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6EV-utsSbn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bildspel används i samband med Fokus kurs kalv. </a:t>
            </a:r>
          </a:p>
          <a:p>
            <a:endParaRPr lang="sv-SE" dirty="0"/>
          </a:p>
          <a:p>
            <a:r>
              <a:rPr lang="sv-SE" dirty="0"/>
              <a:t>I presentationen finns det länkar till videor som kräver att datorn är uppkopplad till internet. Klicka på bilden för att komma till filmen. Filmerna fungerar dock bara som komplement till kursen och behöver inte visas om det inte är möjligt eller finns tid.</a:t>
            </a:r>
          </a:p>
          <a:p>
            <a:endParaRPr lang="sv-SE" dirty="0"/>
          </a:p>
          <a:p>
            <a:r>
              <a:rPr lang="sv-SE" dirty="0"/>
              <a:t>För en del av bilderna i presentationen är innehållet animerat. </a:t>
            </a:r>
          </a:p>
        </p:txBody>
      </p:sp>
      <p:sp>
        <p:nvSpPr>
          <p:cNvPr id="4" name="Platshållare för bildnummer 3"/>
          <p:cNvSpPr>
            <a:spLocks noGrp="1"/>
          </p:cNvSpPr>
          <p:nvPr>
            <p:ph type="sldNum" sz="quarter" idx="10"/>
          </p:nvPr>
        </p:nvSpPr>
        <p:spPr/>
        <p:txBody>
          <a:bodyPr/>
          <a:lstStyle/>
          <a:p>
            <a:fld id="{0975B947-88D7-4469-965D-9E1E9C5DC3F6}" type="slidenum">
              <a:rPr lang="sv-SE" smtClean="0"/>
              <a:t>1</a:t>
            </a:fld>
            <a:endParaRPr lang="sv-SE"/>
          </a:p>
        </p:txBody>
      </p:sp>
    </p:spTree>
    <p:extLst>
      <p:ext uri="{BB962C8B-B14F-4D97-AF65-F5344CB8AC3E}">
        <p14:creationId xmlns:p14="http://schemas.microsoft.com/office/powerpoint/2010/main" val="3908136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Animeringar!!</a:t>
            </a:r>
          </a:p>
          <a:p>
            <a:endParaRPr lang="sv-SE" dirty="0"/>
          </a:p>
          <a:p>
            <a:r>
              <a:rPr lang="sv-SE" dirty="0"/>
              <a:t>Råmjölk innehåller mycket annat bra för kalven</a:t>
            </a:r>
            <a:r>
              <a:rPr lang="sv-SE" baseline="0" dirty="0"/>
              <a:t> än bara antikroppar. Den har en högre energitäthet i och med ett högre innehåll av fett och protein. Speciellt fettet är viktigt för kalven då den föds med mycket små energireserver. Råmjölken är dock framförallt en mycket viktig källa till A och E- vitamin. Kalven föds med mycket små reserver av E och A-vitamin. Dessa vitaminer stimulerar kalvens immunförsvar och kan således spä på råmjölkens skyddande effekt mot sjukdom. Det finns dessutom en stark koppling mellan dåligt råmjölksintag, E-vitamin-brist och hög kalvdödlighet.</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10</a:t>
            </a:fld>
            <a:endParaRPr lang="sv-SE"/>
          </a:p>
        </p:txBody>
      </p:sp>
    </p:spTree>
    <p:extLst>
      <p:ext uri="{BB962C8B-B14F-4D97-AF65-F5344CB8AC3E}">
        <p14:creationId xmlns:p14="http://schemas.microsoft.com/office/powerpoint/2010/main" val="41800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Animeringar!!</a:t>
            </a:r>
          </a:p>
          <a:p>
            <a:endParaRPr lang="sv-SE" dirty="0"/>
          </a:p>
          <a:p>
            <a:r>
              <a:rPr lang="sv-SE" dirty="0"/>
              <a:t>Figuren</a:t>
            </a:r>
            <a:r>
              <a:rPr lang="sv-SE" baseline="0" dirty="0"/>
              <a:t> visar varför kalven behöver råmjölk från kon för att undvika sjukdom då kalvens egna immunförsvar förts är tillräckligt väl uppbyggt efter ca 6 veckor. Den gröna linjen representerar tillräckligt råmjölksintag och den röda otillräckligt. Det röda området representerar en tid då kalven inte har tillräcklig antikroppsnivå och därför kan vara extra känslig för smittor och stress såsom avvänjning och flytt). Det är alltså viktigt att kalven får i sig tillräckligt med råmjölk för att minska tiden som kalven är extra känslig för smitta. Är man osäker på om kalven har fått i sig tillräckligt mycket och bra råmjölk bör man undvika stressande moment, såsom flytt och foderbyte de första veckorna i kalvens liv.</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11</a:t>
            </a:fld>
            <a:endParaRPr lang="sv-SE"/>
          </a:p>
        </p:txBody>
      </p:sp>
    </p:spTree>
    <p:extLst>
      <p:ext uri="{BB962C8B-B14F-4D97-AF65-F5344CB8AC3E}">
        <p14:creationId xmlns:p14="http://schemas.microsoft.com/office/powerpoint/2010/main" val="3682877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svenska (friska)</a:t>
            </a:r>
            <a:r>
              <a:rPr lang="sv-SE" baseline="0" dirty="0"/>
              <a:t> kalvar har för dåligt med antikroppar i blodet, vilket tyder på att råmjölksutfodringen inte fungerar som den ska ute på gårdarna. </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12</a:t>
            </a:fld>
            <a:endParaRPr lang="sv-SE"/>
          </a:p>
        </p:txBody>
      </p:sp>
    </p:spTree>
    <p:extLst>
      <p:ext uri="{BB962C8B-B14F-4D97-AF65-F5344CB8AC3E}">
        <p14:creationId xmlns:p14="http://schemas.microsoft.com/office/powerpoint/2010/main" val="2529383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Hur</a:t>
            </a:r>
            <a:r>
              <a:rPr lang="sv-SE" baseline="0" dirty="0"/>
              <a:t> mycket antikroppar som tas upp av kalven beror dels på tidpunkt för utfodring samt råmjölkens kvalitet, volym och hygien. </a:t>
            </a:r>
          </a:p>
          <a:p>
            <a:endParaRPr lang="sv-SE" baseline="0" dirty="0"/>
          </a:p>
          <a:p>
            <a:r>
              <a:rPr lang="sv-SE" baseline="0" dirty="0"/>
              <a:t>Tidpunkt för utfodring är den i särklass viktigaste faktorn. Möjligheten att tillgodogöra sig antikroppar från råmjölken minskar succesivt med kalvens ålder för att vara nästan helt borta efter ett dygn. Kalvar som ges inom 1 timme får ett helt outstanding skydd jämfört med kalvar som ges inom 6 timmar oberoende av råmjölkskvalitet. Tidig råmjölksgiva kan i vissa fall även kompensera för halvdålig råmjölk. </a:t>
            </a:r>
          </a:p>
          <a:p>
            <a:endParaRPr lang="sv-SE" baseline="0" dirty="0"/>
          </a:p>
          <a:p>
            <a:r>
              <a:rPr lang="sv-SE" baseline="0" dirty="0"/>
              <a:t>Råmjölkens kvalitet är nästa faktor som påverkar. Desto högre kvalitet, desto fler antikroppar finns tillgängliga för kalven utan att den behöver äta större volymer. Då kalven som på sin höjd bara tar upp hälften av antikropparna i råmjölken är det viktigt att kalven en så stor </a:t>
            </a:r>
            <a:r>
              <a:rPr lang="sv-SE" baseline="0" dirty="0" err="1"/>
              <a:t>totalmängd</a:t>
            </a:r>
            <a:r>
              <a:rPr lang="sv-SE" baseline="0" dirty="0"/>
              <a:t> av antikroppar som möjligt antingen genom en högre råmjölkskvalitet eller en större mängd råmjölk. Ju tidigare kon är mjölkad efter kalvning ju bättre är råmjölkskvalitén då den sjunker snabbt timmarna efter mjölkning. Föds kalven mellan mjölkningarna bör du alltså inte vänta till nästa mjölkning med att mjölka kon utan göra det direkt. Kor som läcker innan kalvning har troligtvis dålig råmjölkskvalitet.</a:t>
            </a:r>
          </a:p>
          <a:p>
            <a:endParaRPr lang="sv-SE" baseline="0" dirty="0"/>
          </a:p>
          <a:p>
            <a:r>
              <a:rPr lang="sv-SE" baseline="0" dirty="0"/>
              <a:t>Volymen råmjölk är viktig eftersom den tillsammans med kvalitén anger det totala antalet antikroppar som kalven får tillgång till. Man kan till en viss gräns kompensera för halvdålig råmjölk genom att öka volymen som ges, men speciellt små eller svaga kalvar kan ha svårt att dricka stora volymer råmjölk vid ett mål. Även om det första målet är det viktigaste, bör råmjölken ges vid flera mål för att ytterligare öka totalmängden råmjölk.</a:t>
            </a:r>
          </a:p>
          <a:p>
            <a:endParaRPr lang="sv-SE" baseline="0" dirty="0"/>
          </a:p>
          <a:p>
            <a:r>
              <a:rPr lang="sv-SE" baseline="0" dirty="0"/>
              <a:t>Antikroppar i smutsig råmjölk tas upp sämre av kalven än från ren råmjölk. Det är därför viktigt att se till att man mjölkar en ren ko och att råmjölken samlas upp i rena kärl. Spenarna ska minst vara lika rena som när mjölken ska levereras till mejeriet.</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13</a:t>
            </a:fld>
            <a:endParaRPr lang="sv-SE"/>
          </a:p>
        </p:txBody>
      </p:sp>
    </p:spTree>
    <p:extLst>
      <p:ext uri="{BB962C8B-B14F-4D97-AF65-F5344CB8AC3E}">
        <p14:creationId xmlns:p14="http://schemas.microsoft.com/office/powerpoint/2010/main" val="1610550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a:t>
            </a:r>
            <a:r>
              <a:rPr lang="sv-SE" baseline="0" dirty="0"/>
              <a:t> är Växas rekommendationer för råmjölksutfodring. </a:t>
            </a:r>
          </a:p>
          <a:p>
            <a:endParaRPr lang="sv-SE" baseline="0" dirty="0"/>
          </a:p>
          <a:p>
            <a:r>
              <a:rPr lang="sv-SE" baseline="0" dirty="0"/>
              <a:t>Råmjölk från första urmjölkningen bör ges i 3 mål dvs. hela kalvens första dygn. Det första målet ska ges inom en timme, det andra inom 6 timmar och det tredje inom 12 timmar efter kalvning. Erbjud alla kalvar 4 liter råmjölk vid första målet och låt dem dricka så mycket de kan. </a:t>
            </a:r>
          </a:p>
          <a:p>
            <a:endParaRPr lang="sv-SE" baseline="0" dirty="0"/>
          </a:p>
          <a:p>
            <a:r>
              <a:rPr lang="sv-SE" baseline="0" dirty="0"/>
              <a:t>Överlåt inte råmjölksintaget till kalven själv då det ger ett för dåligt antikroppsupptag. Ge istället kalven via nappflaska eller napphink gärna innan den börjar leta efter juvret. Detta ökar sannolikheten att kalven får i sig råmjölken före ev. smittämnen.. Den får dock med fördel dia mellan dessa måltider. </a:t>
            </a:r>
          </a:p>
          <a:p>
            <a:endParaRPr lang="sv-SE" baseline="0" dirty="0"/>
          </a:p>
          <a:p>
            <a:r>
              <a:rPr lang="sv-SE" baseline="0" dirty="0"/>
              <a:t>Kon ska mjölkas så snart som möjligt efter kalvning. Råmjölkens innehåll av antikroppar försämras betydligt ju längre från kalvning det går innan hon blir mjölkad. Om möjligt se till att det finns åtminstone 10 liter råmjölk från första urmjölkningen som sparas i kyl och ges vid de tre första måltiderna. Råmjölken kan sparas i kyl i högst 2 dagar och förvaras helst i metallkärl med lock eftersom det minskar bakterietillväxt. Se till at kärlet är rent vid uppsamling. Råmjölk ska aldrig förvaras vid omgivande temperatur då den riskerar att bli otjänlig </a:t>
            </a:r>
            <a:r>
              <a:rPr lang="sv-SE" baseline="0" dirty="0" err="1"/>
              <a:t>pga</a:t>
            </a:r>
            <a:r>
              <a:rPr lang="sv-SE" baseline="0" dirty="0"/>
              <a:t> hög bakterietillväxt eller att den fryser och tinar om vartannat.</a:t>
            </a:r>
          </a:p>
          <a:p>
            <a:endParaRPr lang="sv-SE" baseline="0" dirty="0"/>
          </a:p>
          <a:p>
            <a:r>
              <a:rPr lang="sv-SE" baseline="0" dirty="0"/>
              <a:t>Råmjölken ska helst testas innan utfodring vilket bör göras med en BRIX-mätare. Det finns både digitala, lite dyrare men användarvänliga samt optiska som är billiga men kräver avläsning. </a:t>
            </a:r>
            <a:r>
              <a:rPr lang="sv-SE" baseline="0" dirty="0" err="1"/>
              <a:t>Kolostrometer</a:t>
            </a:r>
            <a:r>
              <a:rPr lang="sv-SE" baseline="0" dirty="0"/>
              <a:t> rekommenderas inte längre då den ger ett för otillförlitligt resultat! Om råmjölken är mycket dålig (&lt;18 %) är det bättre att ge fryst råmjölk. </a:t>
            </a:r>
          </a:p>
          <a:p>
            <a:endParaRPr lang="sv-SE" baseline="0" dirty="0"/>
          </a:p>
          <a:p>
            <a:r>
              <a:rPr lang="sv-SE" baseline="0" dirty="0"/>
              <a:t>Frys bara in råmjölk med </a:t>
            </a:r>
            <a:r>
              <a:rPr lang="sv-SE" baseline="0" dirty="0" err="1"/>
              <a:t>brix</a:t>
            </a:r>
            <a:r>
              <a:rPr lang="sv-SE" baseline="0" dirty="0"/>
              <a:t> mer än eller lika med 25 % eftersom en del av antikropparna förstörs under upptiningen. Om råmjölken ska tinas görs detta i vattenbad eller mikro på låg effekt. Vid båda metoderna är det viktigt att undvika att delar av mjölken blir för varm vilket kan göra att den koagulerar och försämras. </a:t>
            </a:r>
          </a:p>
          <a:p>
            <a:endParaRPr lang="sv-SE" baseline="0" dirty="0"/>
          </a:p>
          <a:p>
            <a:r>
              <a:rPr lang="sv-SE" baseline="0" dirty="0"/>
              <a:t>Om kalven inte vill dricka råmjölken eller är svag är det en god idé att </a:t>
            </a:r>
            <a:r>
              <a:rPr lang="sv-SE" baseline="0" dirty="0" err="1"/>
              <a:t>sonda</a:t>
            </a:r>
            <a:r>
              <a:rPr lang="sv-SE" baseline="0" dirty="0"/>
              <a:t> i det första målet, men sond bör inte användas som en rutin till kalvar med normal sugreflex. Efter </a:t>
            </a:r>
            <a:r>
              <a:rPr lang="sv-SE" baseline="0" dirty="0" err="1"/>
              <a:t>sondning</a:t>
            </a:r>
            <a:r>
              <a:rPr lang="sv-SE" baseline="0" dirty="0"/>
              <a:t> ska man alltid försöka ge kalven med napphink igen i första hand. </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14</a:t>
            </a:fld>
            <a:endParaRPr lang="sv-SE"/>
          </a:p>
        </p:txBody>
      </p:sp>
    </p:spTree>
    <p:extLst>
      <p:ext uri="{BB962C8B-B14F-4D97-AF65-F5344CB8AC3E}">
        <p14:creationId xmlns:p14="http://schemas.microsoft.com/office/powerpoint/2010/main" val="174157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kalvens råmjölksintag är säkrat är nästa steg att se till att kalven får rätt utfodring. Felaktig utfodring kan leda till att kalven tappar i hull och växer för dåligt. De första 4 veckorna är kalven nästan helt uteslutande beroende av mjölk för energitillförsel eftersom den ännu inte börjat äta tillräckliga mängder med grov- eller kraftfoder. Kalvar som bara får 5-6 liter mjölk de första fyra veckorna av sitt liv tappar rejält i hull under dessa veckor. Det leder även till försämrad tillväxt under mjölkperioden vilket har visat sig ha betydelse både för när kvigan kan kalva in och hur mycket hon mjölkar i framtiden. För varje 100 gram extra i daglig tillväxt mjölkar kon 100 kg extra i första laktation. Kalven kan och bör växa 1 kg om dagen i genomsnitt under mjölkperioden. Det du vinner i extra mjölk täcker merkostnader för extra mjölk. Som visat tidigare finns det även kopplingar mellan energitillförsel och kalvhälsa. Kalvar som svälter får ett försämrat immunförsvar och därmed högre risk att bli sjuka. En vanlig missuppfattning är att kalven inte lär sig att äta grov- och kraftfoder om man ger mycket mjölk, men så länge man avvänjer kalven från den höga mjölkgivan över en tid av 1-2 veckor så kommer kalvarna att snabbt öka sitt intag av fast föda för att kompensera det minskande energiintaget från mjölk så länge kalven haft tillgång till detta foder samt vatten vid sidan av mjölken. Det är därför ingen skillnad på kraftfoderintaget efter avvänjning oavsett hur mycket mjölk kalvarna har fått. </a:t>
            </a:r>
          </a:p>
        </p:txBody>
      </p:sp>
      <p:sp>
        <p:nvSpPr>
          <p:cNvPr id="4" name="Platshållare för bildnummer 3"/>
          <p:cNvSpPr>
            <a:spLocks noGrp="1"/>
          </p:cNvSpPr>
          <p:nvPr>
            <p:ph type="sldNum" sz="quarter" idx="10"/>
          </p:nvPr>
        </p:nvSpPr>
        <p:spPr/>
        <p:txBody>
          <a:bodyPr/>
          <a:lstStyle/>
          <a:p>
            <a:fld id="{0975B947-88D7-4469-965D-9E1E9C5DC3F6}" type="slidenum">
              <a:rPr lang="sv-SE" smtClean="0"/>
              <a:t>15</a:t>
            </a:fld>
            <a:endParaRPr lang="sv-SE"/>
          </a:p>
        </p:txBody>
      </p:sp>
    </p:spTree>
    <p:extLst>
      <p:ext uri="{BB962C8B-B14F-4D97-AF65-F5344CB8AC3E}">
        <p14:creationId xmlns:p14="http://schemas.microsoft.com/office/powerpoint/2010/main" val="3164569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Clr>
                <a:srgbClr val="F08A00"/>
              </a:buClr>
            </a:pPr>
            <a:r>
              <a:rPr lang="sv-SE" altLang="sv-SE" sz="2600" dirty="0"/>
              <a:t>Övergångsmjölken är viktig</a:t>
            </a:r>
          </a:p>
          <a:p>
            <a:pPr lvl="1">
              <a:buClr>
                <a:srgbClr val="F08A00"/>
              </a:buClr>
            </a:pPr>
            <a:r>
              <a:rPr lang="sv-SE" altLang="sv-SE" sz="2200" dirty="0"/>
              <a:t>Från 2:a urmjölkningen till dess att mjölken kan levereras till mejeriet</a:t>
            </a:r>
          </a:p>
          <a:p>
            <a:pPr lvl="1">
              <a:buClr>
                <a:srgbClr val="F08A00"/>
              </a:buClr>
            </a:pPr>
            <a:r>
              <a:rPr lang="sv-SE" altLang="sv-SE" sz="2200" dirty="0"/>
              <a:t>Motverkar smittämnen i tarmen</a:t>
            </a:r>
          </a:p>
          <a:p>
            <a:pPr lvl="1">
              <a:buClr>
                <a:srgbClr val="F08A00"/>
              </a:buClr>
            </a:pPr>
            <a:r>
              <a:rPr lang="sv-SE" altLang="sv-SE" sz="2200" dirty="0"/>
              <a:t>Hjälper till att mogna immunförsvar och tarm</a:t>
            </a:r>
          </a:p>
          <a:p>
            <a:pPr lvl="1">
              <a:buClr>
                <a:srgbClr val="F08A00"/>
              </a:buClr>
            </a:pPr>
            <a:r>
              <a:rPr lang="sv-SE" altLang="sv-SE" sz="2200" dirty="0"/>
              <a:t>Ge minst 3 dagar!</a:t>
            </a:r>
          </a:p>
          <a:p>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16</a:t>
            </a:fld>
            <a:endParaRPr lang="sv-SE"/>
          </a:p>
        </p:txBody>
      </p:sp>
    </p:spTree>
    <p:extLst>
      <p:ext uri="{BB962C8B-B14F-4D97-AF65-F5344CB8AC3E}">
        <p14:creationId xmlns:p14="http://schemas.microsoft.com/office/powerpoint/2010/main" val="2424211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kan användas till de gårdar där det är aktuellt med mjölknäring, annars kan den utelämnas. Det är viktigt att se över mjölknäringen, speciellt till kalvar som är under 4 veckor. Det bör vara åtminstone 20 % protein och 15 % fett i pulvret, men för optimal tillväxt utan att kalven bara lagrar in fett så ska ration mellan protein och fett vara 1,4. </a:t>
            </a:r>
          </a:p>
          <a:p>
            <a:endParaRPr lang="sv-SE" dirty="0"/>
          </a:p>
          <a:p>
            <a:r>
              <a:rPr lang="sv-SE" dirty="0"/>
              <a:t>För mycket aska, 8 % eller mer, kan ge problem med matsmältningen hos kalvarna och innebär dessutom att innehållet av andra beståndsdelar som fett protein och laktos blir för lågt. Ett fiberinnehåll (ofta uttryckt som växttråd) som överstiger 0,1 % </a:t>
            </a:r>
            <a:r>
              <a:rPr lang="sv-SE" dirty="0" err="1"/>
              <a:t>indikererar</a:t>
            </a:r>
            <a:r>
              <a:rPr lang="sv-SE" dirty="0"/>
              <a:t> att en för stor andel av proteinet kommer från </a:t>
            </a:r>
            <a:r>
              <a:rPr lang="sv-SE" dirty="0" err="1"/>
              <a:t>växtkällor</a:t>
            </a:r>
            <a:r>
              <a:rPr lang="sv-SE" dirty="0"/>
              <a:t> istället för mjölk vilket är sämre för unga kalvar. </a:t>
            </a:r>
          </a:p>
          <a:p>
            <a:endParaRPr lang="sv-SE" dirty="0"/>
          </a:p>
          <a:p>
            <a:r>
              <a:rPr lang="sv-SE" dirty="0"/>
              <a:t>Det finns vissa fördelar med att det bildas ett koagel i löpmagen på kalvar och därför ska mjölknäringen helst innehålla skummjölk och då mer än 15 % av torrsubstans, men helt vasslebaserade mjölknäringar fungerar också bra. </a:t>
            </a:r>
          </a:p>
          <a:p>
            <a:endParaRPr lang="sv-SE" dirty="0"/>
          </a:p>
          <a:p>
            <a:r>
              <a:rPr lang="sv-SE" dirty="0"/>
              <a:t>Unga kalvar kan bara bryta ned enkla kolhydrater som t.ex. laktos och bör därför inte ges mjölknäring som innehåller stärkelse då det kan ge problem med diarré. Sådan mjölknäring fungerar istället till kalvar som är 4 veckor eller mer. Eftersom det är en sån klar </a:t>
            </a:r>
            <a:r>
              <a:rPr lang="sv-SE" dirty="0" err="1"/>
              <a:t>koplling</a:t>
            </a:r>
            <a:r>
              <a:rPr lang="sv-SE" dirty="0"/>
              <a:t> mellan E- vitamin och </a:t>
            </a:r>
            <a:r>
              <a:rPr lang="sv-SE" dirty="0" err="1"/>
              <a:t>miskad</a:t>
            </a:r>
            <a:r>
              <a:rPr lang="sv-SE" dirty="0"/>
              <a:t> dödlighet bör man även se till att det är tillräckligt i mjölknäringen.</a:t>
            </a:r>
          </a:p>
        </p:txBody>
      </p:sp>
      <p:sp>
        <p:nvSpPr>
          <p:cNvPr id="4" name="Platshållare för bildnummer 3"/>
          <p:cNvSpPr>
            <a:spLocks noGrp="1"/>
          </p:cNvSpPr>
          <p:nvPr>
            <p:ph type="sldNum" sz="quarter" idx="10"/>
          </p:nvPr>
        </p:nvSpPr>
        <p:spPr/>
        <p:txBody>
          <a:bodyPr/>
          <a:lstStyle/>
          <a:p>
            <a:fld id="{0975B947-88D7-4469-965D-9E1E9C5DC3F6}" type="slidenum">
              <a:rPr lang="sv-SE" smtClean="0"/>
              <a:t>17</a:t>
            </a:fld>
            <a:endParaRPr lang="sv-SE"/>
          </a:p>
        </p:txBody>
      </p:sp>
    </p:spTree>
    <p:extLst>
      <p:ext uri="{BB962C8B-B14F-4D97-AF65-F5344CB8AC3E}">
        <p14:creationId xmlns:p14="http://schemas.microsoft.com/office/powerpoint/2010/main" val="1179039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övergå till att bli en idisslare och klara sig utan mjölk måste kalven få tillgång till och lära sig äta grov- och kraftfoder under mjölkperioden. Grov- och kraftfoder fyller olika funktion när det gäller att utveckla våmmen och göra kalven till en idisslare. Kraftfodret är viktigt för att öka våmmens yta och därmed upptagningsförmåga, medan grovfodret (fiber) utvecklar våmmens muskulatur. Fattas någon av dessa i kalvens foderstat kommer det ta längre tid för kalven att bli en effektiv idisslare.</a:t>
            </a:r>
          </a:p>
          <a:p>
            <a:endParaRPr lang="sv-SE" dirty="0"/>
          </a:p>
          <a:p>
            <a:r>
              <a:rPr lang="sv-SE" dirty="0"/>
              <a:t>Då kalven inte kan äta så stora mängder i början bör fodret vara energirikt (minst 12 MJ), innehålla tillräckligt med protein för att kalven ska ha möjlighet att växa. Fett gör fodret smakligt och minskar dammet vilket ökar foderintaget. Kraftfodret ska hela tiden vara fräscht för att locka kalvens ätlust och bör därför bytas ut varje dag. Ge därför gradvist ökande smakportioner, men se till att kalven alltid kan äta så mycket den vill. Müsli är att föredra då det innehåller mindre stärkelse och mer foder än pelleterat foder, vilket minskar risken för sur våm och bidrar positivt till </a:t>
            </a:r>
            <a:r>
              <a:rPr lang="sv-SE" dirty="0" err="1"/>
              <a:t>våmutvecklingen</a:t>
            </a:r>
            <a:r>
              <a:rPr lang="sv-SE" dirty="0"/>
              <a:t>. Studier visar även att kalvar som får müsli äter och växer mer än kalvar som får pelleterat foder.</a:t>
            </a:r>
          </a:p>
          <a:p>
            <a:endParaRPr lang="sv-SE" dirty="0"/>
          </a:p>
          <a:p>
            <a:r>
              <a:rPr lang="sv-SE" dirty="0"/>
              <a:t>När det gäller grovfoder så är hö att föredra och helst hackat i lämplig längd för att det inte ska för lång tid för kalven att tugga det. Ensilage innehåller för mycket vatten och orkar därför inte äta så stora mängder som krävs för att uppfylla energibehovet. Ensilage är därför inte det bästa för helt unga kalvar, men kan ges i kombination med hö till lite äldre kalvar om det är det fodret som kalven ska äta efter avvänjning. Även här bör det bytas ut ofta för att kalven inte ska rata det.</a:t>
            </a:r>
          </a:p>
        </p:txBody>
      </p:sp>
      <p:sp>
        <p:nvSpPr>
          <p:cNvPr id="4" name="Platshållare för bildnummer 3"/>
          <p:cNvSpPr>
            <a:spLocks noGrp="1"/>
          </p:cNvSpPr>
          <p:nvPr>
            <p:ph type="sldNum" sz="quarter" idx="10"/>
          </p:nvPr>
        </p:nvSpPr>
        <p:spPr/>
        <p:txBody>
          <a:bodyPr/>
          <a:lstStyle/>
          <a:p>
            <a:fld id="{0975B947-88D7-4469-965D-9E1E9C5DC3F6}" type="slidenum">
              <a:rPr lang="sv-SE" smtClean="0"/>
              <a:t>18</a:t>
            </a:fld>
            <a:endParaRPr lang="sv-SE"/>
          </a:p>
        </p:txBody>
      </p:sp>
    </p:spTree>
    <p:extLst>
      <p:ext uri="{BB962C8B-B14F-4D97-AF65-F5344CB8AC3E}">
        <p14:creationId xmlns:p14="http://schemas.microsoft.com/office/powerpoint/2010/main" val="136278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Vatten är kalvens absolut viktigaste foder! Vatten behövs utöver mjölken för att våmmen ska fungera och utvecklas. När kalven dricker mjölk hamnar all vätska i löpmagen och kalven behöver alltså dricka vatten utöver mjölkgivan för att det ska komma vätska ned i våmmen. Detta gäller även helt unga kalvar.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Tillräckligt med vätska är en också en nödvändighet för att kalven ska kunna äta kraftfoder och hö. För varje kg torrt foder som kalven äter krävs fyra gånger så mycket vatten bara för att smälta fodret. Kalvar som får fri tillgång till vatten utöver mjölkmålet äter därför mer foder och växer bättre än kalvar som inte har tillgång till vatten.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Fri tillgång till vatten kan lindra symtomen vid diarré genom att kalven själv har möjlighet att fylla på med vätska i ett tidigt skede av uttorkning. Kalvar med tillgång till vatten har därför färre dagar med diarré än kalvar utan vatten.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En annan anledning till att ge kalven fri tillgång till vatten mellan mjölkmålen är att det minskar risken för </a:t>
            </a:r>
            <a:r>
              <a:rPr lang="sv-SE" sz="1200" b="0" i="0" kern="1200" dirty="0" err="1">
                <a:solidFill>
                  <a:schemeClr val="tx1"/>
                </a:solidFill>
                <a:effectLst/>
                <a:latin typeface="+mn-lt"/>
                <a:ea typeface="+mn-ea"/>
                <a:cs typeface="+mn-cs"/>
              </a:rPr>
              <a:t>våmdrickning</a:t>
            </a:r>
            <a:r>
              <a:rPr lang="sv-SE" sz="1200" b="0" i="0" kern="1200" dirty="0">
                <a:solidFill>
                  <a:schemeClr val="tx1"/>
                </a:solidFill>
                <a:effectLst/>
                <a:latin typeface="+mn-lt"/>
                <a:ea typeface="+mn-ea"/>
                <a:cs typeface="+mn-cs"/>
              </a:rPr>
              <a:t> då mjölkrännan fungerar bättre hos kalvar som inte i första hand dricker mjölken för att släcka sin törst.. </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19</a:t>
            </a:fld>
            <a:endParaRPr lang="sv-SE"/>
          </a:p>
        </p:txBody>
      </p:sp>
    </p:spTree>
    <p:extLst>
      <p:ext uri="{BB962C8B-B14F-4D97-AF65-F5344CB8AC3E}">
        <p14:creationId xmlns:p14="http://schemas.microsoft.com/office/powerpoint/2010/main" val="3567988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OBS: Animeringar!!</a:t>
            </a:r>
          </a:p>
          <a:p>
            <a:endParaRPr lang="sv-SE" dirty="0"/>
          </a:p>
          <a:p>
            <a:r>
              <a:rPr lang="sv-SE" dirty="0"/>
              <a:t>Den</a:t>
            </a:r>
            <a:r>
              <a:rPr lang="sv-SE" baseline="0" dirty="0"/>
              <a:t> unga kalven är framtidens mjölkko eller slaktdjur. Dålig skötsel i tidig ålder påverkar ofta djuret under hela livstiden. Dålig utfodring under mjölkperioden leder till mindre produktiva vuxna djur, t.ex. så ger 100 g sämre tillväxt per dag under mjölkperioden 100 kg lägre mjölk under första laktation. Dessutom leder underutfodring ofta till sjukdom, mer om detta längre fram. </a:t>
            </a:r>
          </a:p>
          <a:p>
            <a:endParaRPr lang="sv-SE" baseline="0" dirty="0"/>
          </a:p>
          <a:p>
            <a:r>
              <a:rPr lang="sv-SE" baseline="0" dirty="0"/>
              <a:t>Dessa kostnader för sjukdom inkluderar inte kostnader på lång sikt såsom ev. senare </a:t>
            </a:r>
            <a:r>
              <a:rPr lang="sv-SE" baseline="0" dirty="0" err="1"/>
              <a:t>inkalvning</a:t>
            </a:r>
            <a:r>
              <a:rPr lang="sv-SE" baseline="0" dirty="0"/>
              <a:t>, lägre livstidsproduktion, färre födda kalvar </a:t>
            </a:r>
            <a:r>
              <a:rPr lang="sv-SE" baseline="0" dirty="0" err="1"/>
              <a:t>o.s.v</a:t>
            </a:r>
            <a:r>
              <a:rPr lang="sv-SE" baseline="0" dirty="0"/>
              <a:t> som ofta kan vara betydande konsekvenser av dessa sjukdomar. Dör en kalv innebär det direkta kostnader såsom värdet på kalven och destruktionskostnader, men många gånger måste även dessa kalvar ersättas av inköpt rekrytering vilket innebär att man även riskerar att köpa in nya sjukdomar som kan få stora ekonomiska konsekvenser för gårdens ekonomi.</a:t>
            </a:r>
          </a:p>
          <a:p>
            <a:r>
              <a:rPr lang="sv-SE" baseline="0" dirty="0"/>
              <a:t> </a:t>
            </a:r>
          </a:p>
          <a:p>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2</a:t>
            </a:fld>
            <a:endParaRPr lang="sv-SE"/>
          </a:p>
        </p:txBody>
      </p:sp>
    </p:spTree>
    <p:extLst>
      <p:ext uri="{BB962C8B-B14F-4D97-AF65-F5344CB8AC3E}">
        <p14:creationId xmlns:p14="http://schemas.microsoft.com/office/powerpoint/2010/main" val="3442223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smidig avvänjning är en förutsättning för att kalven inte ska bli sjuk eller </a:t>
            </a:r>
            <a:r>
              <a:rPr lang="sv-SE" dirty="0" err="1"/>
              <a:t>avstannaa</a:t>
            </a:r>
            <a:r>
              <a:rPr lang="sv-SE" dirty="0"/>
              <a:t> i tillväxt/tappa i hull. För att den ska bli så smidig som möjligt bör man se till att kalven är van vid att äta och har tillgång till grov- och kraftfoder under mjölkperioden och avvänjningen bör göras i första hand utifrån kalvens vikt och kraftfoderintag då detta säkrar att kalven är väl förberedd för att klara sig utan mjölk. </a:t>
            </a:r>
            <a:r>
              <a:rPr lang="sv-SE" dirty="0" err="1"/>
              <a:t>Avväjningen</a:t>
            </a:r>
            <a:r>
              <a:rPr lang="sv-SE" dirty="0"/>
              <a:t> är stressande för kalven och man bör därför undvika andra moment som också kan stressa kalven, t.ex. flytt till </a:t>
            </a:r>
            <a:r>
              <a:rPr lang="sv-SE" dirty="0" err="1"/>
              <a:t>anna</a:t>
            </a:r>
            <a:r>
              <a:rPr lang="sv-SE" dirty="0"/>
              <a:t> avdelning eller foderbyte i samband med </a:t>
            </a:r>
            <a:r>
              <a:rPr lang="sv-SE" dirty="0" err="1"/>
              <a:t>avväjningen</a:t>
            </a:r>
            <a:r>
              <a:rPr lang="sv-SE" dirty="0"/>
              <a:t>. </a:t>
            </a:r>
          </a:p>
        </p:txBody>
      </p:sp>
      <p:sp>
        <p:nvSpPr>
          <p:cNvPr id="4" name="Platshållare för bildnummer 3"/>
          <p:cNvSpPr>
            <a:spLocks noGrp="1"/>
          </p:cNvSpPr>
          <p:nvPr>
            <p:ph type="sldNum" sz="quarter" idx="10"/>
          </p:nvPr>
        </p:nvSpPr>
        <p:spPr/>
        <p:txBody>
          <a:bodyPr/>
          <a:lstStyle/>
          <a:p>
            <a:fld id="{0975B947-88D7-4469-965D-9E1E9C5DC3F6}" type="slidenum">
              <a:rPr lang="sv-SE" smtClean="0"/>
              <a:t>20</a:t>
            </a:fld>
            <a:endParaRPr lang="sv-SE"/>
          </a:p>
        </p:txBody>
      </p:sp>
    </p:spTree>
    <p:extLst>
      <p:ext uri="{BB962C8B-B14F-4D97-AF65-F5344CB8AC3E}">
        <p14:creationId xmlns:p14="http://schemas.microsoft.com/office/powerpoint/2010/main" val="1993848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Avvänjningen påbörjas lämpligen när kalven är minst 2 månader. Man bör dock se till att kalven är frisk och har nått en tillräcklig vikt (ca 90 kg och 1 meter i bröstomfång) innan avvänjningen påbörjas. Avvänjningen ska göras stegvis med mindre och mindre energi från mjölk. Man kan antingen ge gradvist lägre volymer av mjölken, gradvist späda mjölken/mjölknäringen med mer vatten eller byta ut ett av de dagliga målen mot ljummet vatten. </a:t>
            </a:r>
          </a:p>
          <a:p>
            <a:endParaRPr lang="sv-SE" dirty="0"/>
          </a:p>
          <a:p>
            <a:r>
              <a:rPr lang="sv-SE" dirty="0"/>
              <a:t>Oavsett hur mycket kraftfoder kalven äter när avvänjningen påbörjas kommer kalven att öka sitt intag om avvänjningen görs gradvist under 1-2 veckor. Innan man tar bort mjölken helt bör man se till att kalven äter åtminstone 1 kg kraftfoder per dag i 3 dagar. Om kalven ännu inte äter tillräckligt med kraftfoder bör man fortsätta ge gradvist mindre och mindre mjölk. Man bör undvika att flytta kalven/byta foder inom 14 dagar före och efter </a:t>
            </a:r>
            <a:r>
              <a:rPr lang="sv-SE" dirty="0" err="1"/>
              <a:t>avväjningsperioden</a:t>
            </a:r>
            <a:r>
              <a:rPr lang="sv-SE" dirty="0"/>
              <a:t>.</a:t>
            </a:r>
          </a:p>
        </p:txBody>
      </p:sp>
      <p:sp>
        <p:nvSpPr>
          <p:cNvPr id="4" name="Platshållare för bildnummer 3"/>
          <p:cNvSpPr>
            <a:spLocks noGrp="1"/>
          </p:cNvSpPr>
          <p:nvPr>
            <p:ph type="sldNum" sz="quarter" idx="10"/>
          </p:nvPr>
        </p:nvSpPr>
        <p:spPr/>
        <p:txBody>
          <a:bodyPr/>
          <a:lstStyle/>
          <a:p>
            <a:fld id="{0975B947-88D7-4469-965D-9E1E9C5DC3F6}" type="slidenum">
              <a:rPr lang="sv-SE" smtClean="0"/>
              <a:t>21</a:t>
            </a:fld>
            <a:endParaRPr lang="sv-SE"/>
          </a:p>
        </p:txBody>
      </p:sp>
    </p:spTree>
    <p:extLst>
      <p:ext uri="{BB962C8B-B14F-4D97-AF65-F5344CB8AC3E}">
        <p14:creationId xmlns:p14="http://schemas.microsoft.com/office/powerpoint/2010/main" val="456313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Efter </a:t>
            </a:r>
            <a:r>
              <a:rPr lang="sv-SE" dirty="0" err="1"/>
              <a:t>avväjning</a:t>
            </a:r>
            <a:r>
              <a:rPr lang="sv-SE" dirty="0"/>
              <a:t> är det viktigt att kalven får rätt foder och i tillräcklig mängd. Tidigare kartläggning har visat att kalvar efter </a:t>
            </a:r>
            <a:r>
              <a:rPr lang="sv-SE" dirty="0" err="1"/>
              <a:t>avväjning</a:t>
            </a:r>
            <a:r>
              <a:rPr lang="sv-SE" dirty="0"/>
              <a:t> ofta får för lite protein i foderstaten. Detta kan bidra till att kalven lagrar in för mycket fett i juvret istället för att växa då proteinet begränsar kalvens tillväxt även om den får tillräckligt med energi. För mycket fett i förhållande till mjölkproducerande celler i juvret kan begränsa den framtida mjölkproduktionen. Kalven bör av samma anledning heller inte växa för fort och en lämplig tillväxt är ca 600-800 g per dag fram till könsmognad. En hög tillväxt i mjölperioden och en lagom efter avvänjning är en bra förutsättning för att kvigan ska kalva in i tid och mjölka bra i kommande laktationer.</a:t>
            </a:r>
          </a:p>
        </p:txBody>
      </p:sp>
      <p:sp>
        <p:nvSpPr>
          <p:cNvPr id="4" name="Platshållare för bildnummer 3"/>
          <p:cNvSpPr>
            <a:spLocks noGrp="1"/>
          </p:cNvSpPr>
          <p:nvPr>
            <p:ph type="sldNum" sz="quarter" idx="10"/>
          </p:nvPr>
        </p:nvSpPr>
        <p:spPr/>
        <p:txBody>
          <a:bodyPr/>
          <a:lstStyle/>
          <a:p>
            <a:fld id="{0975B947-88D7-4469-965D-9E1E9C5DC3F6}" type="slidenum">
              <a:rPr lang="sv-SE" smtClean="0"/>
              <a:t>22</a:t>
            </a:fld>
            <a:endParaRPr lang="sv-SE"/>
          </a:p>
        </p:txBody>
      </p:sp>
    </p:spTree>
    <p:extLst>
      <p:ext uri="{BB962C8B-B14F-4D97-AF65-F5344CB8AC3E}">
        <p14:creationId xmlns:p14="http://schemas.microsoft.com/office/powerpoint/2010/main" val="2307656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Viktigt att se över proteinförsörjningen till dessa djur. Helst ska proteinet vara tillräckligt högt i grovfodret för att undvika att behöva ge dyrt kraftfoder med högt proteininnehåll. För att undvika att </a:t>
            </a:r>
            <a:r>
              <a:rPr lang="sv-SE" dirty="0" err="1"/>
              <a:t>ranglåga</a:t>
            </a:r>
            <a:r>
              <a:rPr lang="sv-SE" dirty="0"/>
              <a:t> djur inte får äta och vila så mycket de ska så ska man se till att alla har tillgång till varsin ät- och liggplats.</a:t>
            </a:r>
          </a:p>
        </p:txBody>
      </p:sp>
      <p:sp>
        <p:nvSpPr>
          <p:cNvPr id="4" name="Platshållare för bildnummer 3"/>
          <p:cNvSpPr>
            <a:spLocks noGrp="1"/>
          </p:cNvSpPr>
          <p:nvPr>
            <p:ph type="sldNum" sz="quarter" idx="10"/>
          </p:nvPr>
        </p:nvSpPr>
        <p:spPr/>
        <p:txBody>
          <a:bodyPr/>
          <a:lstStyle/>
          <a:p>
            <a:fld id="{0975B947-88D7-4469-965D-9E1E9C5DC3F6}" type="slidenum">
              <a:rPr lang="sv-SE" smtClean="0"/>
              <a:t>23</a:t>
            </a:fld>
            <a:endParaRPr lang="sv-SE"/>
          </a:p>
        </p:txBody>
      </p:sp>
    </p:spTree>
    <p:extLst>
      <p:ext uri="{BB962C8B-B14F-4D97-AF65-F5344CB8AC3E}">
        <p14:creationId xmlns:p14="http://schemas.microsoft.com/office/powerpoint/2010/main" val="3412378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Utöver att se till att kalven får tillräckligt med och rätt foder bör man skydda kalven från smittor. Vanliga smittkällor är förorenad kalvningsbox, kalvbox, foder- och vattentråg samt äldre nötkreatur. Kalven skyddas från smittor både genom att ge bra förutsättningar för immunförsvar (råmjölk och bra utfodring) men också genom att hålla rent i kalvens närmiljö, undvika att blanda äldre djur med unga kalvar, hålla nere </a:t>
            </a:r>
            <a:r>
              <a:rPr lang="sv-SE" dirty="0" err="1"/>
              <a:t>smittrycket</a:t>
            </a:r>
            <a:r>
              <a:rPr lang="sv-SE" dirty="0"/>
              <a:t> med få djur per grupp och tillräckligt med plats, att snabbt upptäcka och isolera sjuka djur samt undvika att ”köpa in” nya sjukdomar.</a:t>
            </a:r>
          </a:p>
        </p:txBody>
      </p:sp>
      <p:sp>
        <p:nvSpPr>
          <p:cNvPr id="4" name="Platshållare för bildnummer 3"/>
          <p:cNvSpPr>
            <a:spLocks noGrp="1"/>
          </p:cNvSpPr>
          <p:nvPr>
            <p:ph type="sldNum" sz="quarter" idx="10"/>
          </p:nvPr>
        </p:nvSpPr>
        <p:spPr/>
        <p:txBody>
          <a:bodyPr/>
          <a:lstStyle/>
          <a:p>
            <a:fld id="{0975B947-88D7-4469-965D-9E1E9C5DC3F6}" type="slidenum">
              <a:rPr lang="sv-SE" smtClean="0"/>
              <a:t>24</a:t>
            </a:fld>
            <a:endParaRPr lang="sv-SE"/>
          </a:p>
        </p:txBody>
      </p:sp>
    </p:spTree>
    <p:extLst>
      <p:ext uri="{BB962C8B-B14F-4D97-AF65-F5344CB8AC3E}">
        <p14:creationId xmlns:p14="http://schemas.microsoft.com/office/powerpoint/2010/main" val="719040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är exempel på rengöringsrutiner man kan ha för att se till att hålla rent i kalvens närmiljö. Det är särskilt viktigt att följa dessa rutiner om man har problem med smittor eller om man är osäker på kalvens råmjölkstillförsel. På nästa sida visas en film om hur man kan gå tillväga rent praktiskt.</a:t>
            </a:r>
          </a:p>
        </p:txBody>
      </p:sp>
      <p:sp>
        <p:nvSpPr>
          <p:cNvPr id="4" name="Platshållare för bildnummer 3"/>
          <p:cNvSpPr>
            <a:spLocks noGrp="1"/>
          </p:cNvSpPr>
          <p:nvPr>
            <p:ph type="sldNum" sz="quarter" idx="10"/>
          </p:nvPr>
        </p:nvSpPr>
        <p:spPr/>
        <p:txBody>
          <a:bodyPr/>
          <a:lstStyle/>
          <a:p>
            <a:fld id="{0975B947-88D7-4469-965D-9E1E9C5DC3F6}" type="slidenum">
              <a:rPr lang="sv-SE" smtClean="0"/>
              <a:t>25</a:t>
            </a:fld>
            <a:endParaRPr lang="sv-SE"/>
          </a:p>
        </p:txBody>
      </p:sp>
    </p:spTree>
    <p:extLst>
      <p:ext uri="{BB962C8B-B14F-4D97-AF65-F5344CB8AC3E}">
        <p14:creationId xmlns:p14="http://schemas.microsoft.com/office/powerpoint/2010/main" val="2466716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är en film om hur man rengör i kalvarnas närmiljö. Kräver </a:t>
            </a:r>
            <a:r>
              <a:rPr lang="sv-SE" dirty="0" err="1"/>
              <a:t>internetförbindelse</a:t>
            </a:r>
            <a:r>
              <a:rPr lang="sv-SE" dirty="0"/>
              <a:t>, prova gärna innan. Kompletterar bara presentationen och går att utesluta. Fungerar inte länken så finns den här: </a:t>
            </a:r>
            <a:r>
              <a:rPr lang="sv-SE" dirty="0">
                <a:hlinkClick r:id="rId3"/>
              </a:rPr>
              <a:t>https://youtu.be/IUdOw5LPfe8</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26</a:t>
            </a:fld>
            <a:endParaRPr lang="sv-SE"/>
          </a:p>
        </p:txBody>
      </p:sp>
    </p:spTree>
    <p:extLst>
      <p:ext uri="{BB962C8B-B14F-4D97-AF65-F5344CB8AC3E}">
        <p14:creationId xmlns:p14="http://schemas.microsoft.com/office/powerpoint/2010/main" val="2632716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se till att allt som ska göras blir gjort och med rätt intervall är det en bra idé att ha fasta skötselrutiner för fasta veckodagar/veckor och är man flera olika personer som jobbar med kalvarna kan det vara en idé att ha olika ansvarsområden.</a:t>
            </a:r>
          </a:p>
        </p:txBody>
      </p:sp>
      <p:sp>
        <p:nvSpPr>
          <p:cNvPr id="4" name="Platshållare för bildnummer 3"/>
          <p:cNvSpPr>
            <a:spLocks noGrp="1"/>
          </p:cNvSpPr>
          <p:nvPr>
            <p:ph type="sldNum" sz="quarter" idx="10"/>
          </p:nvPr>
        </p:nvSpPr>
        <p:spPr/>
        <p:txBody>
          <a:bodyPr/>
          <a:lstStyle/>
          <a:p>
            <a:fld id="{0975B947-88D7-4469-965D-9E1E9C5DC3F6}" type="slidenum">
              <a:rPr lang="sv-SE" smtClean="0"/>
              <a:t>27</a:t>
            </a:fld>
            <a:endParaRPr lang="sv-SE"/>
          </a:p>
        </p:txBody>
      </p:sp>
    </p:spTree>
    <p:extLst>
      <p:ext uri="{BB962C8B-B14F-4D97-AF65-F5344CB8AC3E}">
        <p14:creationId xmlns:p14="http://schemas.microsoft.com/office/powerpoint/2010/main" val="1395747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Animeringar!!</a:t>
            </a:r>
          </a:p>
          <a:p>
            <a:endParaRPr lang="sv-SE" dirty="0"/>
          </a:p>
          <a:p>
            <a:r>
              <a:rPr lang="sv-SE" dirty="0"/>
              <a:t>Vad är dålig stallmiljö och hur påverkar det kalven? Det viktigaste för en bra stallmiljö är att ha tillräcklig ventilation men undvika drag. Skillnaden mellan ventilation och drag är att ventilation är en kontrollerad luftström som inte kommer i kontakt med kalven, medan drag kommer i direkt kontakt med kalven. Kalvar har inte tillräckligt stor värmeproduktion för att naturlig ventilation ska fungera optimalt och det bästa är därför att se över om man inte kan sätta in antingen undertrycks- eller övertryckventilation, speciellt om man har problem med luftvägsinfektioner. Att stänga in kalven mer eller att täcka för vid drag är ingen bara lösning eftersom det minskar ventilationen och därmed ökar risken för sjuka kalvar genom högre smittdensitet i luften samt ökad luftfuktighet (som smittämnen trivs i). En bra stallmiljö bör se till att kalven kan hålla sig varm då kalla kalvar lättare blir sjuka samt att koncentrationen av smittor i kalvens närhet kan hållas på en låg nivå. </a:t>
            </a:r>
          </a:p>
        </p:txBody>
      </p:sp>
      <p:sp>
        <p:nvSpPr>
          <p:cNvPr id="4" name="Platshållare för bildnummer 3"/>
          <p:cNvSpPr>
            <a:spLocks noGrp="1"/>
          </p:cNvSpPr>
          <p:nvPr>
            <p:ph type="sldNum" sz="quarter" idx="10"/>
          </p:nvPr>
        </p:nvSpPr>
        <p:spPr/>
        <p:txBody>
          <a:bodyPr/>
          <a:lstStyle/>
          <a:p>
            <a:fld id="{0975B947-88D7-4469-965D-9E1E9C5DC3F6}" type="slidenum">
              <a:rPr lang="sv-SE" smtClean="0"/>
              <a:t>28</a:t>
            </a:fld>
            <a:endParaRPr lang="sv-SE"/>
          </a:p>
        </p:txBody>
      </p:sp>
    </p:spTree>
    <p:extLst>
      <p:ext uri="{BB962C8B-B14F-4D97-AF65-F5344CB8AC3E}">
        <p14:creationId xmlns:p14="http://schemas.microsoft.com/office/powerpoint/2010/main" val="164422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Dessa tre punkter är viktigt för att skydda kalvar från smitta, speciellt luftvägsinfektioner.</a:t>
            </a:r>
          </a:p>
        </p:txBody>
      </p:sp>
      <p:sp>
        <p:nvSpPr>
          <p:cNvPr id="4" name="Platshållare för bildnummer 3"/>
          <p:cNvSpPr>
            <a:spLocks noGrp="1"/>
          </p:cNvSpPr>
          <p:nvPr>
            <p:ph type="sldNum" sz="quarter" idx="10"/>
          </p:nvPr>
        </p:nvSpPr>
        <p:spPr/>
        <p:txBody>
          <a:bodyPr/>
          <a:lstStyle/>
          <a:p>
            <a:fld id="{0975B947-88D7-4469-965D-9E1E9C5DC3F6}" type="slidenum">
              <a:rPr lang="sv-SE" smtClean="0"/>
              <a:t>29</a:t>
            </a:fld>
            <a:endParaRPr lang="sv-SE"/>
          </a:p>
        </p:txBody>
      </p:sp>
    </p:spTree>
    <p:extLst>
      <p:ext uri="{BB962C8B-B14F-4D97-AF65-F5344CB8AC3E}">
        <p14:creationId xmlns:p14="http://schemas.microsoft.com/office/powerpoint/2010/main" val="48946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en studie från Danmark jämförde man kalvhälsan</a:t>
            </a:r>
            <a:r>
              <a:rPr lang="sv-SE" baseline="0" dirty="0"/>
              <a:t> hos kalvar som fått 5 l resp. 10 l mjölk och resultaten är tydliga. Det finns ett starkt samband mellan underutfodring (svält) och försämrat immunförsvar och åtminstone de 3-4 första veckorna är kalven helt beroende av energin från mjölken oavsett hur mycket kraftfoder eller hö den har tillgång till. Att ge tillräckligt med mjölk är därför en förutsättning för att få friska kalvar.</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3</a:t>
            </a:fld>
            <a:endParaRPr lang="sv-SE"/>
          </a:p>
        </p:txBody>
      </p:sp>
    </p:spTree>
    <p:extLst>
      <p:ext uri="{BB962C8B-B14F-4D97-AF65-F5344CB8AC3E}">
        <p14:creationId xmlns:p14="http://schemas.microsoft.com/office/powerpoint/2010/main" val="4170194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Animeringar!!</a:t>
            </a:r>
          </a:p>
          <a:p>
            <a:endParaRPr lang="sv-SE" dirty="0"/>
          </a:p>
          <a:p>
            <a:r>
              <a:rPr lang="sv-SE" dirty="0"/>
              <a:t>Även om vi gör allt för att minska risken för att kalven ska bli sjuk så brukar det alltid hända någon gång. Man bör därför lära sig att se tidiga tecken på sjuka kalvar. Det är lätt att bli hemmablind och vänja sig att det ska se ut på ett visst sätt, men det är inte detsamma som att det är normalt och att kalvarna är friska. Man bör därför fundera över vad som är det mest förekommande och vad som faktiskt kännetecknar en kalv. T.ex. så bör aldrig kalvarnas avföring vara lös/rinnande och inga friska kalvar spontanhostar. Ser eller hör man detta bör man reagera! Detta är viktigt för att man ska kunna isolera sjuka kalvar innan smittan har spridit sig till andra kalvar och för att tidig behandling av sjuka kalvar ofta ger ett bättre tillfrisknande.</a:t>
            </a:r>
          </a:p>
        </p:txBody>
      </p:sp>
      <p:sp>
        <p:nvSpPr>
          <p:cNvPr id="4" name="Platshållare för bildnummer 3"/>
          <p:cNvSpPr>
            <a:spLocks noGrp="1"/>
          </p:cNvSpPr>
          <p:nvPr>
            <p:ph type="sldNum" sz="quarter" idx="10"/>
          </p:nvPr>
        </p:nvSpPr>
        <p:spPr/>
        <p:txBody>
          <a:bodyPr/>
          <a:lstStyle/>
          <a:p>
            <a:fld id="{0975B947-88D7-4469-965D-9E1E9C5DC3F6}" type="slidenum">
              <a:rPr lang="sv-SE" smtClean="0"/>
              <a:t>30</a:t>
            </a:fld>
            <a:endParaRPr lang="sv-SE"/>
          </a:p>
        </p:txBody>
      </p:sp>
    </p:spTree>
    <p:extLst>
      <p:ext uri="{BB962C8B-B14F-4D97-AF65-F5344CB8AC3E}">
        <p14:creationId xmlns:p14="http://schemas.microsoft.com/office/powerpoint/2010/main" val="2805256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är ett schema att följa vid varje utfodringstillfälle för att försäkra sig om att kalven är frisk/hitta sjuka kalvar tidigt.</a:t>
            </a:r>
          </a:p>
        </p:txBody>
      </p:sp>
      <p:sp>
        <p:nvSpPr>
          <p:cNvPr id="4" name="Platshållare för bildnummer 3"/>
          <p:cNvSpPr>
            <a:spLocks noGrp="1"/>
          </p:cNvSpPr>
          <p:nvPr>
            <p:ph type="sldNum" sz="quarter" idx="10"/>
          </p:nvPr>
        </p:nvSpPr>
        <p:spPr/>
        <p:txBody>
          <a:bodyPr/>
          <a:lstStyle/>
          <a:p>
            <a:fld id="{0975B947-88D7-4469-965D-9E1E9C5DC3F6}" type="slidenum">
              <a:rPr lang="sv-SE" smtClean="0"/>
              <a:t>31</a:t>
            </a:fld>
            <a:endParaRPr lang="sv-SE"/>
          </a:p>
        </p:txBody>
      </p:sp>
    </p:spTree>
    <p:extLst>
      <p:ext uri="{BB962C8B-B14F-4D97-AF65-F5344CB8AC3E}">
        <p14:creationId xmlns:p14="http://schemas.microsoft.com/office/powerpoint/2010/main" val="3632335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Detta är en film om hur man hanterar kalvar med diarré. Endast på engelska. Kräver </a:t>
            </a:r>
            <a:r>
              <a:rPr lang="sv-SE" dirty="0" err="1"/>
              <a:t>internetförbindelse</a:t>
            </a:r>
            <a:r>
              <a:rPr lang="sv-SE" dirty="0"/>
              <a:t>, prova gärna innan. Kompletterar bara presentationen och går att utesluta. Fungerar inte länken finns den här: </a:t>
            </a:r>
            <a:r>
              <a:rPr lang="sv-SE" dirty="0">
                <a:hlinkClick r:id="rId3"/>
              </a:rPr>
              <a:t>https://youtu.be/htDeMjGKNDs</a:t>
            </a:r>
            <a:endParaRPr lang="sv-SE" dirty="0"/>
          </a:p>
          <a:p>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32</a:t>
            </a:fld>
            <a:endParaRPr lang="sv-SE"/>
          </a:p>
        </p:txBody>
      </p:sp>
    </p:spTree>
    <p:extLst>
      <p:ext uri="{BB962C8B-B14F-4D97-AF65-F5344CB8AC3E}">
        <p14:creationId xmlns:p14="http://schemas.microsoft.com/office/powerpoint/2010/main" val="736677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OBS: Animeringar!!</a:t>
            </a:r>
          </a:p>
          <a:p>
            <a:endParaRPr lang="sv-SE" dirty="0"/>
          </a:p>
          <a:p>
            <a:r>
              <a:rPr lang="sv-SE" dirty="0"/>
              <a:t>Om kalven har diarré finns det alltid åtgärder du kan ta till för att lindra förloppet och därmed undvika att kalven behöver veterinärvård. De viktigaste är att se till att kalven får i sig tillräckligt med vätska, både genom att fortsätta ge vanliga mjölkgivan (gärna uppdelat) på flera mål, att erbjuda fri tillgång till vatten och komplettera med vätskeersättning mellan måltiderna för att se till att kalven även får i sig viktiga elektrolyter. Ge i första hand via napp och i andra hand via sond. Hemmagjord vätskeersättning enligt detta recept är fullt tillräckligt, men det finns även färdiga lösningar att köpa. Schemat visar hur mycket vätska kalven behöver utöver normalt vätskeintag/mjölkgiva för att kompensera för uttorkningen och är baserat på symptom. Har kalven ingen sugreflex, kraftigt insjukna ögon men fortfarande kan resa sig behöver den oftast vätska direkt i blodet och det kan vara nödvändigt att tillkalla veterinär. Om kalven inte reser sig allas och börjar bli kalla måste man tillkalla veterinär skyndsamt så kalven inte klarar sig utan vätska direkt i blodet. I övrigt kan det vara en idé att ge råmjölk (antingen kyld eller fryst) då antikropparna kan motverka smittämnen direkt i tarmen.</a:t>
            </a:r>
          </a:p>
        </p:txBody>
      </p:sp>
      <p:sp>
        <p:nvSpPr>
          <p:cNvPr id="4" name="Platshållare för bildnummer 3"/>
          <p:cNvSpPr>
            <a:spLocks noGrp="1"/>
          </p:cNvSpPr>
          <p:nvPr>
            <p:ph type="sldNum" sz="quarter" idx="10"/>
          </p:nvPr>
        </p:nvSpPr>
        <p:spPr/>
        <p:txBody>
          <a:bodyPr/>
          <a:lstStyle/>
          <a:p>
            <a:fld id="{0975B947-88D7-4469-965D-9E1E9C5DC3F6}" type="slidenum">
              <a:rPr lang="sv-SE" smtClean="0"/>
              <a:t>33</a:t>
            </a:fld>
            <a:endParaRPr lang="sv-SE"/>
          </a:p>
        </p:txBody>
      </p:sp>
    </p:spTree>
    <p:extLst>
      <p:ext uri="{BB962C8B-B14F-4D97-AF65-F5344CB8AC3E}">
        <p14:creationId xmlns:p14="http://schemas.microsoft.com/office/powerpoint/2010/main" val="2055194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Detta är en film om att hitta kalvar med luftvägssjukdom i ett tidigt skede. Kräver </a:t>
            </a:r>
            <a:r>
              <a:rPr lang="sv-SE" dirty="0" err="1"/>
              <a:t>internetförbindelse</a:t>
            </a:r>
            <a:r>
              <a:rPr lang="sv-SE" dirty="0"/>
              <a:t>, prova gärna innan. Kompletterar bara presentationen och går att utesluta. Fungerar inte länken så finns den här: </a:t>
            </a:r>
            <a:r>
              <a:rPr lang="sv-SE" dirty="0">
                <a:hlinkClick r:id="rId3"/>
              </a:rPr>
              <a:t>https://youtu.be/6EV-utsSbnM</a:t>
            </a:r>
            <a:endParaRPr lang="sv-SE" dirty="0"/>
          </a:p>
          <a:p>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34</a:t>
            </a:fld>
            <a:endParaRPr lang="sv-SE"/>
          </a:p>
        </p:txBody>
      </p:sp>
    </p:spTree>
    <p:extLst>
      <p:ext uri="{BB962C8B-B14F-4D97-AF65-F5344CB8AC3E}">
        <p14:creationId xmlns:p14="http://schemas.microsoft.com/office/powerpoint/2010/main" val="2668463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kalven drabbas av luftvägsinfektion kan du göra mycket för att lindra förloppet och minska risken för att kalven ska smitta andra. Isolera den sjuka kalven, alternativt de friska om de är färre. Se till att den sjuka kalven får tillgång till en torr, dragfri liggplats med rikligt med strö. Håll den varm genom att sätta in en värmelampa och sätta på ett täcke (fungerar bra med täcken avsedda för hundar). Se till att kalven äter sin mat. Blir den uttorkad, behandla som en diarrékalv. Om kalven får hög feber och påverkat allmäntillstånd behöver den veterinärvård.</a:t>
            </a:r>
          </a:p>
        </p:txBody>
      </p:sp>
      <p:sp>
        <p:nvSpPr>
          <p:cNvPr id="4" name="Platshållare för bildnummer 3"/>
          <p:cNvSpPr>
            <a:spLocks noGrp="1"/>
          </p:cNvSpPr>
          <p:nvPr>
            <p:ph type="sldNum" sz="quarter" idx="10"/>
          </p:nvPr>
        </p:nvSpPr>
        <p:spPr/>
        <p:txBody>
          <a:bodyPr/>
          <a:lstStyle/>
          <a:p>
            <a:fld id="{0975B947-88D7-4469-965D-9E1E9C5DC3F6}" type="slidenum">
              <a:rPr lang="sv-SE" smtClean="0"/>
              <a:t>35</a:t>
            </a:fld>
            <a:endParaRPr lang="sv-SE"/>
          </a:p>
        </p:txBody>
      </p:sp>
    </p:spTree>
    <p:extLst>
      <p:ext uri="{BB962C8B-B14F-4D97-AF65-F5344CB8AC3E}">
        <p14:creationId xmlns:p14="http://schemas.microsoft.com/office/powerpoint/2010/main" val="3753300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Kalvar som har diarré</a:t>
            </a:r>
            <a:r>
              <a:rPr lang="sv-SE" baseline="0" dirty="0"/>
              <a:t> löper över 400 gånger högre risk att drabbas av lunginflammation än kalvar som inte haft diarré. Lyckas man undvika diarré och därmed lunginflammation kommer kvigan att kosta mindre fram tills hon börjar mjölka pga. Kortare uppfödningstid.</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4</a:t>
            </a:fld>
            <a:endParaRPr lang="sv-SE"/>
          </a:p>
        </p:txBody>
      </p:sp>
    </p:spTree>
    <p:extLst>
      <p:ext uri="{BB962C8B-B14F-4D97-AF65-F5344CB8AC3E}">
        <p14:creationId xmlns:p14="http://schemas.microsoft.com/office/powerpoint/2010/main" val="317614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Dessa mål ska vi</a:t>
            </a:r>
            <a:r>
              <a:rPr lang="sv-SE" baseline="0" dirty="0"/>
              <a:t> ha för en optimal kalvuppfödning och målen kan nås genom en ren, övervakad kalvning, att ge mycket råmjölk i tid, rätt utfodring från födsel till inseminering, att erbjuda en optimal stallmiljö samt att skydda kalven mot smittor</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5</a:t>
            </a:fld>
            <a:endParaRPr lang="sv-SE"/>
          </a:p>
        </p:txBody>
      </p:sp>
    </p:spTree>
    <p:extLst>
      <p:ext uri="{BB962C8B-B14F-4D97-AF65-F5344CB8AC3E}">
        <p14:creationId xmlns:p14="http://schemas.microsoft.com/office/powerpoint/2010/main" val="38994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Sättet vi håller våra kalvar skiljer sig rejält från kalvar i vilt tillstånd. Dessa är exempel på skillnader som visar att det sätt vi håller kalven på inom mjölkproduktionen kan innebära stora utmaningar för att hålla den frisk.</a:t>
            </a:r>
          </a:p>
        </p:txBody>
      </p:sp>
      <p:sp>
        <p:nvSpPr>
          <p:cNvPr id="4" name="Platshållare för bildnummer 3"/>
          <p:cNvSpPr>
            <a:spLocks noGrp="1"/>
          </p:cNvSpPr>
          <p:nvPr>
            <p:ph type="sldNum" sz="quarter" idx="10"/>
          </p:nvPr>
        </p:nvSpPr>
        <p:spPr/>
        <p:txBody>
          <a:bodyPr/>
          <a:lstStyle/>
          <a:p>
            <a:fld id="{0975B947-88D7-4469-965D-9E1E9C5DC3F6}" type="slidenum">
              <a:rPr lang="sv-SE" smtClean="0"/>
              <a:t>6</a:t>
            </a:fld>
            <a:endParaRPr lang="sv-SE"/>
          </a:p>
        </p:txBody>
      </p:sp>
    </p:spTree>
    <p:extLst>
      <p:ext uri="{BB962C8B-B14F-4D97-AF65-F5344CB8AC3E}">
        <p14:creationId xmlns:p14="http://schemas.microsoft.com/office/powerpoint/2010/main" val="4274825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Kalvens liv börjar med kalvningen</a:t>
            </a:r>
            <a:r>
              <a:rPr lang="sv-SE" sz="1200" baseline="0" dirty="0"/>
              <a:t> och kalvar som får en lätt kalvning klarar sig oftast bättre även senare under livet. </a:t>
            </a:r>
            <a:r>
              <a:rPr lang="sv-SE" sz="1200" dirty="0"/>
              <a:t>Kalvningen</a:t>
            </a:r>
            <a:r>
              <a:rPr lang="sv-SE" sz="1200" baseline="0" dirty="0"/>
              <a:t> bör förberedas genom att se över sinkornas utfodring. </a:t>
            </a:r>
            <a:r>
              <a:rPr lang="sv-SE" sz="1200" dirty="0"/>
              <a:t>Feta eller magra kor har svårare kalvningar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Hullet bör ligga mellan 3 och 3,5 på en 5-gradig hullskala genom hela </a:t>
            </a:r>
            <a:r>
              <a:rPr lang="sv-SE" sz="1200" baseline="0" dirty="0" err="1"/>
              <a:t>sinperioden</a:t>
            </a:r>
            <a:r>
              <a:rPr lang="sv-SE" sz="12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För många kalvningar på en och samma gång gör att kalvningsboxarna inte räcker till och korna får kalva på mindre lämpliga ställen. Det leder framöver även till överbefolkade kalvstall vilket även medför högre risk för smitta. Se även till att det finns tillräckligt med kalvningsboxar, 3 per 100 kor är ett minimum om kalvningarna är väl utspridda över året.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Kalvningen ska helst ske i ensambox eftersom kor vill kalva åtskilt, de är lättare att rengöra mellan kalvningar, att assistera vid kalvning samt att mjölk och utfodra kalven utan att andra kor lägger sig i. Kalvningsboxen ska helst vara placerad avskilt men ändå så att det går lätt att övervaka. Den ska rengöras grundligt mellan kalvningar och på så vis vara det absolut renaste stället stallet. Den nyfödda kalven är helt oskyddad mot smitta och därför bör det vara så ”smittfritt” i kalvningsboxen som möjligt. En ren miljö ger även en ren ko som bidrar till en bättre råmjölkskvalitet. Det bör även finnas möjlighet att mjölka kon direkt i kalvningsboxen för att säkra bra och tidig råmjölkstillförsel.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I kalvningsboxen ska endast vara avsedd för kalvande kor, aldrig sjuka kor! Tiden som varje ko är i boxen ska också göras så kort som möjligt för att hålla boxen så ren som möjligt. Flytta när tydliga tecken på förestående kalvning kan ses men innan </a:t>
            </a:r>
            <a:r>
              <a:rPr lang="sv-SE" sz="1200" baseline="0" dirty="0" err="1"/>
              <a:t>vattenkalven</a:t>
            </a:r>
            <a:r>
              <a:rPr lang="sv-SE" sz="1200" baseline="0" dirty="0"/>
              <a:t> avgår. Flytta ut inom ett dygn efter kalvning.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Viktigt att övervaka kalvningen eftersom svåra kalvningar försvagar kalven. Svaga kalvar har svårare att få i sig tillräckligt med råmjölk och har därför större risk för att bli sjuka eller dö.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7</a:t>
            </a:fld>
            <a:endParaRPr lang="sv-SE"/>
          </a:p>
        </p:txBody>
      </p:sp>
    </p:spTree>
    <p:extLst>
      <p:ext uri="{BB962C8B-B14F-4D97-AF65-F5344CB8AC3E}">
        <p14:creationId xmlns:p14="http://schemas.microsoft.com/office/powerpoint/2010/main" val="121383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visas ett schema</a:t>
            </a:r>
            <a:r>
              <a:rPr lang="sv-SE" baseline="0" dirty="0"/>
              <a:t> över hur man bör hantera varje kalvning.</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8</a:t>
            </a:fld>
            <a:endParaRPr lang="sv-SE"/>
          </a:p>
        </p:txBody>
      </p:sp>
    </p:spTree>
    <p:extLst>
      <p:ext uri="{BB962C8B-B14F-4D97-AF65-F5344CB8AC3E}">
        <p14:creationId xmlns:p14="http://schemas.microsoft.com/office/powerpoint/2010/main" val="222136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Råmjölk är en förutsättning för friska</a:t>
            </a:r>
            <a:r>
              <a:rPr lang="sv-SE" baseline="0" dirty="0"/>
              <a:t> kalvar. Studier visar att kalvar som tagit upp tillräckligt med antikroppar från råmjölk överlever i högre grad och får lunginflammation och diarré i lägre grad än kalvar som inte tagit upp tillräckligt med antikroppar. Även klart bättre tillväxt ses hos kalvar som fått en tillräcklig råmjölksgiva.</a:t>
            </a:r>
            <a:endParaRPr lang="sv-SE" dirty="0"/>
          </a:p>
        </p:txBody>
      </p:sp>
      <p:sp>
        <p:nvSpPr>
          <p:cNvPr id="4" name="Platshållare för bildnummer 3"/>
          <p:cNvSpPr>
            <a:spLocks noGrp="1"/>
          </p:cNvSpPr>
          <p:nvPr>
            <p:ph type="sldNum" sz="quarter" idx="10"/>
          </p:nvPr>
        </p:nvSpPr>
        <p:spPr/>
        <p:txBody>
          <a:bodyPr/>
          <a:lstStyle/>
          <a:p>
            <a:fld id="{0975B947-88D7-4469-965D-9E1E9C5DC3F6}" type="slidenum">
              <a:rPr lang="sv-SE" smtClean="0"/>
              <a:t>9</a:t>
            </a:fld>
            <a:endParaRPr lang="sv-SE"/>
          </a:p>
        </p:txBody>
      </p:sp>
    </p:spTree>
    <p:extLst>
      <p:ext uri="{BB962C8B-B14F-4D97-AF65-F5344CB8AC3E}">
        <p14:creationId xmlns:p14="http://schemas.microsoft.com/office/powerpoint/2010/main" val="252951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3935BC2-B6A5-8242-9CD3-62ACAA1365B2}" type="datetimeFigureOut">
              <a:rPr lang="sv-SE" smtClean="0"/>
              <a:pPr/>
              <a:t>2018-03-09</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00E2B2B-A71B-0F40-B198-A1C7A3AB2C93}"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35BC2-B6A5-8242-9CD3-62ACAA1365B2}" type="datetimeFigureOut">
              <a:rPr lang="sv-SE" smtClean="0"/>
              <a:pPr/>
              <a:t>2018-03-09</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E2B2B-A71B-0F40-B198-A1C7A3AB2C93}"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hyperlink" Target="https://youtu.be/IUdOw5LPfe8" TargetMode="Externa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hyperlink" Target="https://youtu.be/htDeMjGKND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hyperlink" Target="https://youtu.be/6EV-utsSbnM" TargetMode="Externa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tiff"/><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59875" cy="6858000"/>
          </a:xfrm>
          <a:prstGeom prst="rect">
            <a:avLst/>
          </a:prstGeom>
          <a:solidFill>
            <a:srgbClr val="F08A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sv-SE" dirty="0"/>
          </a:p>
        </p:txBody>
      </p:sp>
      <p:grpSp>
        <p:nvGrpSpPr>
          <p:cNvPr id="11267" name="Grupp 2"/>
          <p:cNvGrpSpPr>
            <a:grpSpLocks/>
          </p:cNvGrpSpPr>
          <p:nvPr/>
        </p:nvGrpSpPr>
        <p:grpSpPr bwMode="auto">
          <a:xfrm>
            <a:off x="0" y="5270500"/>
            <a:ext cx="9144000" cy="1651000"/>
            <a:chOff x="0" y="5271153"/>
            <a:chExt cx="9144000" cy="1651000"/>
          </a:xfrm>
        </p:grpSpPr>
        <p:pic>
          <p:nvPicPr>
            <p:cNvPr id="11273" name="Bildobjekt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71153"/>
              <a:ext cx="9144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Bildobjekt 11" descr="Växa_sverige_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5665844"/>
              <a:ext cx="2209800" cy="86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8" name="textruta 8"/>
          <p:cNvSpPr txBox="1">
            <a:spLocks noChangeArrowheads="1"/>
          </p:cNvSpPr>
          <p:nvPr/>
        </p:nvSpPr>
        <p:spPr bwMode="auto">
          <a:xfrm>
            <a:off x="389431" y="844550"/>
            <a:ext cx="461461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v-SE" altLang="sv-SE" sz="6000" b="1" dirty="0">
                <a:solidFill>
                  <a:schemeClr val="bg1"/>
                </a:solidFill>
                <a:latin typeface="Arial" panose="020B0604020202020204" pitchFamily="34" charset="0"/>
                <a:cs typeface="Arial" panose="020B0604020202020204" pitchFamily="34" charset="0"/>
              </a:rPr>
              <a:t>FOKUS</a:t>
            </a:r>
          </a:p>
        </p:txBody>
      </p:sp>
      <p:sp>
        <p:nvSpPr>
          <p:cNvPr id="11269" name="textruta 10"/>
          <p:cNvSpPr txBox="1">
            <a:spLocks noChangeArrowheads="1"/>
          </p:cNvSpPr>
          <p:nvPr/>
        </p:nvSpPr>
        <p:spPr bwMode="auto">
          <a:xfrm>
            <a:off x="360040" y="1889125"/>
            <a:ext cx="46440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sv-SE" altLang="sv-SE" sz="3600" dirty="0">
                <a:solidFill>
                  <a:schemeClr val="bg1"/>
                </a:solidFill>
                <a:latin typeface="Arial" panose="020B0604020202020204" pitchFamily="34" charset="0"/>
                <a:cs typeface="Arial" panose="020B0604020202020204" pitchFamily="34" charset="0"/>
              </a:rPr>
              <a:t>Friska kalvar</a:t>
            </a:r>
            <a:endParaRPr lang="sv-SE" altLang="sv-SE" sz="2800" dirty="0">
              <a:solidFill>
                <a:schemeClr val="bg1"/>
              </a:solidFill>
              <a:latin typeface="Arial" panose="020B0604020202020204" pitchFamily="34" charset="0"/>
              <a:cs typeface="Arial" panose="020B0604020202020204" pitchFamily="34" charset="0"/>
            </a:endParaRPr>
          </a:p>
          <a:p>
            <a:pPr algn="ctr" eaLnBrk="1" hangingPunct="1">
              <a:spcBef>
                <a:spcPct val="0"/>
              </a:spcBef>
              <a:buFontTx/>
              <a:buNone/>
            </a:pPr>
            <a:endParaRPr lang="sv-SE" altLang="sv-SE" sz="3600" dirty="0">
              <a:solidFill>
                <a:schemeClr val="bg1"/>
              </a:solidFill>
              <a:latin typeface="Arial" panose="020B0604020202020204" pitchFamily="34" charset="0"/>
              <a:cs typeface="Arial" panose="020B0604020202020204" pitchFamily="34" charset="0"/>
            </a:endParaRPr>
          </a:p>
          <a:p>
            <a:pPr algn="ctr">
              <a:spcBef>
                <a:spcPct val="0"/>
              </a:spcBef>
              <a:buNone/>
            </a:pPr>
            <a:r>
              <a:rPr lang="sv-SE" altLang="sv-SE" sz="2400" dirty="0">
                <a:solidFill>
                  <a:schemeClr val="bg1"/>
                </a:solidFill>
                <a:latin typeface="Arial" panose="020B0604020202020204" pitchFamily="34" charset="0"/>
                <a:cs typeface="Arial" panose="020B0604020202020204" pitchFamily="34" charset="0"/>
              </a:rPr>
              <a:t>Ett bildspel sammanställt</a:t>
            </a:r>
          </a:p>
          <a:p>
            <a:pPr algn="ctr">
              <a:spcBef>
                <a:spcPct val="0"/>
              </a:spcBef>
              <a:buNone/>
            </a:pPr>
            <a:r>
              <a:rPr lang="sv-SE" altLang="sv-SE" sz="2400" dirty="0">
                <a:solidFill>
                  <a:schemeClr val="bg1"/>
                </a:solidFill>
                <a:latin typeface="Arial" panose="020B0604020202020204" pitchFamily="34" charset="0"/>
                <a:cs typeface="Arial" panose="020B0604020202020204" pitchFamily="34" charset="0"/>
              </a:rPr>
              <a:t>av Anna Duse och Ylva Persson</a:t>
            </a:r>
          </a:p>
        </p:txBody>
      </p:sp>
      <p:pic>
        <p:nvPicPr>
          <p:cNvPr id="11271" name="Bildobjekt 5" descr="EU-flagga+Europeiska+jordbruksfonden+f%C3%A4r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805488"/>
            <a:ext cx="855663"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latshållare för innehåll 10"/>
          <p:cNvPicPr>
            <a:picLocks noGrp="1"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5501" y="247167"/>
            <a:ext cx="317817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ruta 1"/>
          <p:cNvSpPr txBox="1">
            <a:spLocks noChangeArrowheads="1"/>
          </p:cNvSpPr>
          <p:nvPr/>
        </p:nvSpPr>
        <p:spPr bwMode="auto">
          <a:xfrm>
            <a:off x="5940026" y="4908067"/>
            <a:ext cx="1716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sv-SE" altLang="sv-SE" sz="1400">
                <a:solidFill>
                  <a:schemeClr val="bg1"/>
                </a:solidFill>
                <a:latin typeface="Arial" panose="020B0604020202020204" pitchFamily="34" charset="0"/>
              </a:rPr>
              <a:t>Foto: Maria Nyberg</a:t>
            </a:r>
          </a:p>
        </p:txBody>
      </p:sp>
    </p:spTree>
    <p:extLst>
      <p:ext uri="{BB962C8B-B14F-4D97-AF65-F5344CB8AC3E}">
        <p14:creationId xmlns:p14="http://schemas.microsoft.com/office/powerpoint/2010/main" val="2546305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467544" y="404664"/>
            <a:ext cx="6336704"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Råmjölk är mer än bara antikroppar!</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053" y="1340768"/>
            <a:ext cx="6087786" cy="450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1"/>
          <p:cNvSpPr txBox="1">
            <a:spLocks noChangeArrowheads="1"/>
          </p:cNvSpPr>
          <p:nvPr/>
        </p:nvSpPr>
        <p:spPr bwMode="auto">
          <a:xfrm>
            <a:off x="6954838" y="3694113"/>
            <a:ext cx="4030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v-SE" altLang="sv-SE" sz="1200">
                <a:latin typeface="Arial" panose="020B0604020202020204" pitchFamily="34" charset="0"/>
              </a:rPr>
              <a:t>Foley &amp; Otterby, 1978 </a:t>
            </a:r>
          </a:p>
          <a:p>
            <a:pPr eaLnBrk="1" hangingPunct="1">
              <a:spcBef>
                <a:spcPct val="0"/>
              </a:spcBef>
              <a:buFontTx/>
              <a:buNone/>
            </a:pPr>
            <a:r>
              <a:rPr lang="sv-SE" altLang="sv-SE" sz="1200">
                <a:latin typeface="Arial" panose="020B0604020202020204" pitchFamily="34" charset="0"/>
              </a:rPr>
              <a:t>*Roy et al. 1970 </a:t>
            </a:r>
          </a:p>
          <a:p>
            <a:pPr eaLnBrk="1" hangingPunct="1">
              <a:spcBef>
                <a:spcPct val="0"/>
              </a:spcBef>
              <a:buFontTx/>
              <a:buNone/>
            </a:pPr>
            <a:r>
              <a:rPr lang="sv-SE" altLang="sv-SE" sz="1200">
                <a:latin typeface="Arial" panose="020B0604020202020204" pitchFamily="34" charset="0"/>
              </a:rPr>
              <a:t>**Pavlata et al. 2004</a:t>
            </a:r>
          </a:p>
        </p:txBody>
      </p:sp>
      <p:sp>
        <p:nvSpPr>
          <p:cNvPr id="6" name="Rektangel 5"/>
          <p:cNvSpPr/>
          <p:nvPr/>
        </p:nvSpPr>
        <p:spPr>
          <a:xfrm>
            <a:off x="888249" y="1939076"/>
            <a:ext cx="6077251" cy="31027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p:cNvSpPr/>
          <p:nvPr/>
        </p:nvSpPr>
        <p:spPr>
          <a:xfrm>
            <a:off x="888636" y="3223491"/>
            <a:ext cx="6077251" cy="94881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1930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67544" y="404664"/>
            <a:ext cx="6552728"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Råmjölk och immunitet</a:t>
            </a:r>
            <a:endParaRPr lang="sv-SE" dirty="0">
              <a:solidFill>
                <a:srgbClr val="F08A00"/>
              </a:solidFill>
              <a:latin typeface="Arial Bold"/>
              <a:cs typeface="Arial Bold"/>
            </a:endParaRPr>
          </a:p>
        </p:txBody>
      </p:sp>
      <p:sp>
        <p:nvSpPr>
          <p:cNvPr id="13" name="textruta 12"/>
          <p:cNvSpPr txBox="1"/>
          <p:nvPr/>
        </p:nvSpPr>
        <p:spPr>
          <a:xfrm>
            <a:off x="467544" y="6392361"/>
            <a:ext cx="4608512" cy="261610"/>
          </a:xfrm>
          <a:prstGeom prst="rect">
            <a:avLst/>
          </a:prstGeom>
          <a:noFill/>
        </p:spPr>
        <p:txBody>
          <a:bodyPr wrap="square" rtlCol="0">
            <a:spAutoFit/>
          </a:bodyPr>
          <a:lstStyle/>
          <a:p>
            <a:r>
              <a:rPr lang="sv-SE" sz="1050" dirty="0"/>
              <a:t>*Modifierad från Åsa Lundberg, Växa</a:t>
            </a:r>
          </a:p>
        </p:txBody>
      </p:sp>
      <p:sp>
        <p:nvSpPr>
          <p:cNvPr id="15" name="Frihandsfigur 14"/>
          <p:cNvSpPr/>
          <p:nvPr/>
        </p:nvSpPr>
        <p:spPr>
          <a:xfrm>
            <a:off x="1516740" y="2394036"/>
            <a:ext cx="4397643" cy="2596612"/>
          </a:xfrm>
          <a:custGeom>
            <a:avLst/>
            <a:gdLst>
              <a:gd name="connsiteX0" fmla="*/ 32472 w 4321443"/>
              <a:gd name="connsiteY0" fmla="*/ 2745095 h 2966773"/>
              <a:gd name="connsiteX1" fmla="*/ 32472 w 4321443"/>
              <a:gd name="connsiteY1" fmla="*/ 2690666 h 2966773"/>
              <a:gd name="connsiteX2" fmla="*/ 369929 w 4321443"/>
              <a:gd name="connsiteY2" fmla="*/ 12781 h 2966773"/>
              <a:gd name="connsiteX3" fmla="*/ 1371414 w 4321443"/>
              <a:gd name="connsiteY3" fmla="*/ 1721838 h 2966773"/>
              <a:gd name="connsiteX4" fmla="*/ 4321443 w 4321443"/>
              <a:gd name="connsiteY4" fmla="*/ 2755981 h 2966773"/>
              <a:gd name="connsiteX0" fmla="*/ 32472 w 4397643"/>
              <a:gd name="connsiteY0" fmla="*/ 2745444 h 3006702"/>
              <a:gd name="connsiteX1" fmla="*/ 32472 w 4397643"/>
              <a:gd name="connsiteY1" fmla="*/ 2691015 h 3006702"/>
              <a:gd name="connsiteX2" fmla="*/ 369929 w 4397643"/>
              <a:gd name="connsiteY2" fmla="*/ 13130 h 3006702"/>
              <a:gd name="connsiteX3" fmla="*/ 1371414 w 4397643"/>
              <a:gd name="connsiteY3" fmla="*/ 1722187 h 3006702"/>
              <a:gd name="connsiteX4" fmla="*/ 4397643 w 4397643"/>
              <a:gd name="connsiteY4" fmla="*/ 3006702 h 3006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7643" h="3006702">
                <a:moveTo>
                  <a:pt x="32472" y="2745444"/>
                </a:moveTo>
                <a:cubicBezTo>
                  <a:pt x="4350" y="2945922"/>
                  <a:pt x="-23771" y="3146401"/>
                  <a:pt x="32472" y="2691015"/>
                </a:cubicBezTo>
                <a:cubicBezTo>
                  <a:pt x="88715" y="2235629"/>
                  <a:pt x="146772" y="174601"/>
                  <a:pt x="369929" y="13130"/>
                </a:cubicBezTo>
                <a:cubicBezTo>
                  <a:pt x="593086" y="-148341"/>
                  <a:pt x="700128" y="1223258"/>
                  <a:pt x="1371414" y="1722187"/>
                </a:cubicBezTo>
                <a:cubicBezTo>
                  <a:pt x="2042700" y="2221116"/>
                  <a:pt x="3251921" y="2718230"/>
                  <a:pt x="4397643" y="3006702"/>
                </a:cubicBezTo>
              </a:path>
            </a:pathLst>
          </a:cu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Frihandsfigur 15"/>
          <p:cNvSpPr/>
          <p:nvPr/>
        </p:nvSpPr>
        <p:spPr>
          <a:xfrm>
            <a:off x="1484084" y="2389938"/>
            <a:ext cx="4484914" cy="2572150"/>
          </a:xfrm>
          <a:custGeom>
            <a:avLst/>
            <a:gdLst>
              <a:gd name="connsiteX0" fmla="*/ 0 w 4169229"/>
              <a:gd name="connsiteY0" fmla="*/ 2471057 h 2471057"/>
              <a:gd name="connsiteX1" fmla="*/ 1513114 w 4169229"/>
              <a:gd name="connsiteY1" fmla="*/ 2046514 h 2471057"/>
              <a:gd name="connsiteX2" fmla="*/ 3200400 w 4169229"/>
              <a:gd name="connsiteY2" fmla="*/ 359229 h 2471057"/>
              <a:gd name="connsiteX3" fmla="*/ 4169229 w 4169229"/>
              <a:gd name="connsiteY3" fmla="*/ 0 h 2471057"/>
              <a:gd name="connsiteX4" fmla="*/ 4169229 w 4169229"/>
              <a:gd name="connsiteY4" fmla="*/ 0 h 2471057"/>
              <a:gd name="connsiteX0" fmla="*/ 0 w 4235583"/>
              <a:gd name="connsiteY0" fmla="*/ 2500664 h 2500664"/>
              <a:gd name="connsiteX1" fmla="*/ 1513114 w 4235583"/>
              <a:gd name="connsiteY1" fmla="*/ 2076121 h 2500664"/>
              <a:gd name="connsiteX2" fmla="*/ 3200400 w 4235583"/>
              <a:gd name="connsiteY2" fmla="*/ 388836 h 2500664"/>
              <a:gd name="connsiteX3" fmla="*/ 4169229 w 4235583"/>
              <a:gd name="connsiteY3" fmla="*/ 29607 h 2500664"/>
              <a:gd name="connsiteX4" fmla="*/ 4147457 w 4235583"/>
              <a:gd name="connsiteY4" fmla="*/ 18721 h 2500664"/>
              <a:gd name="connsiteX0" fmla="*/ 0 w 4233172"/>
              <a:gd name="connsiteY0" fmla="*/ 2909930 h 2909930"/>
              <a:gd name="connsiteX1" fmla="*/ 1513114 w 4233172"/>
              <a:gd name="connsiteY1" fmla="*/ 2485387 h 2909930"/>
              <a:gd name="connsiteX2" fmla="*/ 3233057 w 4233172"/>
              <a:gd name="connsiteY2" fmla="*/ 101416 h 2909930"/>
              <a:gd name="connsiteX3" fmla="*/ 4169229 w 4233172"/>
              <a:gd name="connsiteY3" fmla="*/ 438873 h 2909930"/>
              <a:gd name="connsiteX4" fmla="*/ 4147457 w 4233172"/>
              <a:gd name="connsiteY4" fmla="*/ 427987 h 2909930"/>
              <a:gd name="connsiteX0" fmla="*/ 0 w 4335949"/>
              <a:gd name="connsiteY0" fmla="*/ 2912505 h 2912505"/>
              <a:gd name="connsiteX1" fmla="*/ 1513114 w 4335949"/>
              <a:gd name="connsiteY1" fmla="*/ 2487962 h 2912505"/>
              <a:gd name="connsiteX2" fmla="*/ 3233057 w 4335949"/>
              <a:gd name="connsiteY2" fmla="*/ 103991 h 2912505"/>
              <a:gd name="connsiteX3" fmla="*/ 4169229 w 4335949"/>
              <a:gd name="connsiteY3" fmla="*/ 441448 h 2912505"/>
              <a:gd name="connsiteX4" fmla="*/ 4332514 w 4335949"/>
              <a:gd name="connsiteY4" fmla="*/ 572076 h 2912505"/>
              <a:gd name="connsiteX0" fmla="*/ 0 w 4559428"/>
              <a:gd name="connsiteY0" fmla="*/ 3043511 h 3043511"/>
              <a:gd name="connsiteX1" fmla="*/ 1513114 w 4559428"/>
              <a:gd name="connsiteY1" fmla="*/ 2618968 h 3043511"/>
              <a:gd name="connsiteX2" fmla="*/ 3233057 w 4559428"/>
              <a:gd name="connsiteY2" fmla="*/ 234997 h 3043511"/>
              <a:gd name="connsiteX3" fmla="*/ 4528457 w 4559428"/>
              <a:gd name="connsiteY3" fmla="*/ 126141 h 3043511"/>
              <a:gd name="connsiteX4" fmla="*/ 4169229 w 4559428"/>
              <a:gd name="connsiteY4" fmla="*/ 572454 h 3043511"/>
              <a:gd name="connsiteX5" fmla="*/ 4332514 w 4559428"/>
              <a:gd name="connsiteY5" fmla="*/ 703082 h 3043511"/>
              <a:gd name="connsiteX0" fmla="*/ 0 w 4582477"/>
              <a:gd name="connsiteY0" fmla="*/ 3050567 h 3050567"/>
              <a:gd name="connsiteX1" fmla="*/ 1513114 w 4582477"/>
              <a:gd name="connsiteY1" fmla="*/ 2626024 h 3050567"/>
              <a:gd name="connsiteX2" fmla="*/ 3233057 w 4582477"/>
              <a:gd name="connsiteY2" fmla="*/ 242053 h 3050567"/>
              <a:gd name="connsiteX3" fmla="*/ 4528457 w 4582477"/>
              <a:gd name="connsiteY3" fmla="*/ 133197 h 3050567"/>
              <a:gd name="connsiteX4" fmla="*/ 4332514 w 4582477"/>
              <a:gd name="connsiteY4" fmla="*/ 710138 h 3050567"/>
              <a:gd name="connsiteX0" fmla="*/ 0 w 4528457"/>
              <a:gd name="connsiteY0" fmla="*/ 3050567 h 3050567"/>
              <a:gd name="connsiteX1" fmla="*/ 1513114 w 4528457"/>
              <a:gd name="connsiteY1" fmla="*/ 2626024 h 3050567"/>
              <a:gd name="connsiteX2" fmla="*/ 3233057 w 4528457"/>
              <a:gd name="connsiteY2" fmla="*/ 242053 h 3050567"/>
              <a:gd name="connsiteX3" fmla="*/ 4528457 w 4528457"/>
              <a:gd name="connsiteY3" fmla="*/ 133197 h 3050567"/>
              <a:gd name="connsiteX0" fmla="*/ 0 w 4528457"/>
              <a:gd name="connsiteY0" fmla="*/ 3153665 h 3153665"/>
              <a:gd name="connsiteX1" fmla="*/ 1513114 w 4528457"/>
              <a:gd name="connsiteY1" fmla="*/ 2729122 h 3153665"/>
              <a:gd name="connsiteX2" fmla="*/ 3233057 w 4528457"/>
              <a:gd name="connsiteY2" fmla="*/ 345151 h 3153665"/>
              <a:gd name="connsiteX3" fmla="*/ 4528457 w 4528457"/>
              <a:gd name="connsiteY3" fmla="*/ 62124 h 3153665"/>
              <a:gd name="connsiteX0" fmla="*/ 0 w 4528457"/>
              <a:gd name="connsiteY0" fmla="*/ 3144229 h 3144229"/>
              <a:gd name="connsiteX1" fmla="*/ 1513114 w 4528457"/>
              <a:gd name="connsiteY1" fmla="*/ 2719686 h 3144229"/>
              <a:gd name="connsiteX2" fmla="*/ 3233057 w 4528457"/>
              <a:gd name="connsiteY2" fmla="*/ 335715 h 3144229"/>
              <a:gd name="connsiteX3" fmla="*/ 4528457 w 4528457"/>
              <a:gd name="connsiteY3" fmla="*/ 52688 h 3144229"/>
              <a:gd name="connsiteX0" fmla="*/ 0 w 4539343"/>
              <a:gd name="connsiteY0" fmla="*/ 3219188 h 3219188"/>
              <a:gd name="connsiteX1" fmla="*/ 1513114 w 4539343"/>
              <a:gd name="connsiteY1" fmla="*/ 2794645 h 3219188"/>
              <a:gd name="connsiteX2" fmla="*/ 3233057 w 4539343"/>
              <a:gd name="connsiteY2" fmla="*/ 410674 h 3219188"/>
              <a:gd name="connsiteX3" fmla="*/ 4539343 w 4539343"/>
              <a:gd name="connsiteY3" fmla="*/ 29676 h 3219188"/>
              <a:gd name="connsiteX0" fmla="*/ 0 w 4539343"/>
              <a:gd name="connsiteY0" fmla="*/ 3189512 h 3189512"/>
              <a:gd name="connsiteX1" fmla="*/ 1513114 w 4539343"/>
              <a:gd name="connsiteY1" fmla="*/ 2764969 h 3189512"/>
              <a:gd name="connsiteX2" fmla="*/ 3233057 w 4539343"/>
              <a:gd name="connsiteY2" fmla="*/ 380998 h 3189512"/>
              <a:gd name="connsiteX3" fmla="*/ 4539343 w 4539343"/>
              <a:gd name="connsiteY3" fmla="*/ 0 h 3189512"/>
              <a:gd name="connsiteX0" fmla="*/ 0 w 4539343"/>
              <a:gd name="connsiteY0" fmla="*/ 3189512 h 3189512"/>
              <a:gd name="connsiteX1" fmla="*/ 1513114 w 4539343"/>
              <a:gd name="connsiteY1" fmla="*/ 2764969 h 3189512"/>
              <a:gd name="connsiteX2" fmla="*/ 3102429 w 4539343"/>
              <a:gd name="connsiteY2" fmla="*/ 576941 h 3189512"/>
              <a:gd name="connsiteX3" fmla="*/ 4539343 w 4539343"/>
              <a:gd name="connsiteY3" fmla="*/ 0 h 3189512"/>
              <a:gd name="connsiteX0" fmla="*/ 0 w 4484914"/>
              <a:gd name="connsiteY0" fmla="*/ 2982684 h 2982684"/>
              <a:gd name="connsiteX1" fmla="*/ 1513114 w 4484914"/>
              <a:gd name="connsiteY1" fmla="*/ 2558141 h 2982684"/>
              <a:gd name="connsiteX2" fmla="*/ 3102429 w 4484914"/>
              <a:gd name="connsiteY2" fmla="*/ 370113 h 2982684"/>
              <a:gd name="connsiteX3" fmla="*/ 4484914 w 4484914"/>
              <a:gd name="connsiteY3" fmla="*/ 0 h 2982684"/>
            </a:gdLst>
            <a:ahLst/>
            <a:cxnLst>
              <a:cxn ang="0">
                <a:pos x="connsiteX0" y="connsiteY0"/>
              </a:cxn>
              <a:cxn ang="0">
                <a:pos x="connsiteX1" y="connsiteY1"/>
              </a:cxn>
              <a:cxn ang="0">
                <a:pos x="connsiteX2" y="connsiteY2"/>
              </a:cxn>
              <a:cxn ang="0">
                <a:pos x="connsiteX3" y="connsiteY3"/>
              </a:cxn>
            </a:cxnLst>
            <a:rect l="l" t="t" r="r" b="b"/>
            <a:pathLst>
              <a:path w="4484914" h="2982684">
                <a:moveTo>
                  <a:pt x="0" y="2982684"/>
                </a:moveTo>
                <a:cubicBezTo>
                  <a:pt x="489857" y="2946398"/>
                  <a:pt x="996043" y="2993569"/>
                  <a:pt x="1513114" y="2558141"/>
                </a:cubicBezTo>
                <a:cubicBezTo>
                  <a:pt x="2030185" y="2122713"/>
                  <a:pt x="2607129" y="796470"/>
                  <a:pt x="3102429" y="370113"/>
                </a:cubicBezTo>
                <a:cubicBezTo>
                  <a:pt x="3597729" y="-56244"/>
                  <a:pt x="4051299" y="41730"/>
                  <a:pt x="4484914" y="0"/>
                </a:cubicBezTo>
              </a:path>
            </a:pathLst>
          </a:custGeom>
          <a:noFill/>
          <a:ln w="38100">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7" name="Frihandsfigur 16"/>
          <p:cNvSpPr/>
          <p:nvPr/>
        </p:nvSpPr>
        <p:spPr>
          <a:xfrm>
            <a:off x="1494969" y="3250298"/>
            <a:ext cx="3320143" cy="1744448"/>
          </a:xfrm>
          <a:custGeom>
            <a:avLst/>
            <a:gdLst>
              <a:gd name="connsiteX0" fmla="*/ 0 w 3320143"/>
              <a:gd name="connsiteY0" fmla="*/ 2058592 h 2080363"/>
              <a:gd name="connsiteX1" fmla="*/ 348343 w 3320143"/>
              <a:gd name="connsiteY1" fmla="*/ 33849 h 2080363"/>
              <a:gd name="connsiteX2" fmla="*/ 990600 w 3320143"/>
              <a:gd name="connsiteY2" fmla="*/ 882935 h 2080363"/>
              <a:gd name="connsiteX3" fmla="*/ 3320143 w 3320143"/>
              <a:gd name="connsiteY3" fmla="*/ 2080363 h 2080363"/>
              <a:gd name="connsiteX4" fmla="*/ 3320143 w 3320143"/>
              <a:gd name="connsiteY4" fmla="*/ 2080363 h 2080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0143" h="2080363">
                <a:moveTo>
                  <a:pt x="0" y="2058592"/>
                </a:moveTo>
                <a:cubicBezTo>
                  <a:pt x="91621" y="1144192"/>
                  <a:pt x="183243" y="229792"/>
                  <a:pt x="348343" y="33849"/>
                </a:cubicBezTo>
                <a:cubicBezTo>
                  <a:pt x="513443" y="-162094"/>
                  <a:pt x="495300" y="541849"/>
                  <a:pt x="990600" y="882935"/>
                </a:cubicBezTo>
                <a:cubicBezTo>
                  <a:pt x="1485900" y="1224021"/>
                  <a:pt x="3320143" y="2080363"/>
                  <a:pt x="3320143" y="2080363"/>
                </a:cubicBezTo>
                <a:lnTo>
                  <a:pt x="3320143" y="2080363"/>
                </a:lnTo>
              </a:path>
            </a:pathLst>
          </a:custGeom>
          <a:noFill/>
          <a:ln w="28575">
            <a:solidFill>
              <a:schemeClr val="accent2">
                <a:lumMod val="75000"/>
              </a:schemeClr>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8" name="Rak 17"/>
          <p:cNvCxnSpPr/>
          <p:nvPr/>
        </p:nvCxnSpPr>
        <p:spPr>
          <a:xfrm>
            <a:off x="1491858" y="1745056"/>
            <a:ext cx="0" cy="32403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Rak 18"/>
          <p:cNvCxnSpPr>
            <a:endCxn id="15" idx="4"/>
          </p:cNvCxnSpPr>
          <p:nvPr/>
        </p:nvCxnSpPr>
        <p:spPr>
          <a:xfrm>
            <a:off x="1491858" y="4985416"/>
            <a:ext cx="4422525" cy="52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Rak 19"/>
          <p:cNvCxnSpPr/>
          <p:nvPr/>
        </p:nvCxnSpPr>
        <p:spPr>
          <a:xfrm>
            <a:off x="1516740" y="3487297"/>
            <a:ext cx="4320480" cy="0"/>
          </a:xfrm>
          <a:prstGeom prst="line">
            <a:avLst/>
          </a:prstGeom>
          <a:ln w="63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1" name="Rak 20"/>
          <p:cNvCxnSpPr/>
          <p:nvPr/>
        </p:nvCxnSpPr>
        <p:spPr>
          <a:xfrm>
            <a:off x="3865165" y="5001902"/>
            <a:ext cx="0" cy="14401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ruta 21"/>
          <p:cNvSpPr txBox="1"/>
          <p:nvPr/>
        </p:nvSpPr>
        <p:spPr>
          <a:xfrm>
            <a:off x="3726541" y="5167307"/>
            <a:ext cx="301686" cy="369332"/>
          </a:xfrm>
          <a:prstGeom prst="rect">
            <a:avLst/>
          </a:prstGeom>
          <a:noFill/>
        </p:spPr>
        <p:txBody>
          <a:bodyPr wrap="none" rtlCol="0">
            <a:spAutoFit/>
          </a:bodyPr>
          <a:lstStyle/>
          <a:p>
            <a:r>
              <a:rPr lang="sv-SE" dirty="0"/>
              <a:t>6</a:t>
            </a:r>
          </a:p>
        </p:txBody>
      </p:sp>
      <p:sp>
        <p:nvSpPr>
          <p:cNvPr id="23" name="textruta 22"/>
          <p:cNvSpPr txBox="1"/>
          <p:nvPr/>
        </p:nvSpPr>
        <p:spPr>
          <a:xfrm rot="16200000">
            <a:off x="-137185" y="3072260"/>
            <a:ext cx="2930674" cy="338554"/>
          </a:xfrm>
          <a:prstGeom prst="rect">
            <a:avLst/>
          </a:prstGeom>
          <a:noFill/>
        </p:spPr>
        <p:txBody>
          <a:bodyPr wrap="none" rtlCol="0">
            <a:spAutoFit/>
          </a:bodyPr>
          <a:lstStyle/>
          <a:p>
            <a:r>
              <a:rPr lang="sv-SE" sz="1600" dirty="0"/>
              <a:t>Antikroppskoncentration i blodet</a:t>
            </a:r>
          </a:p>
        </p:txBody>
      </p:sp>
      <p:sp>
        <p:nvSpPr>
          <p:cNvPr id="24" name="textruta 23"/>
          <p:cNvSpPr txBox="1"/>
          <p:nvPr/>
        </p:nvSpPr>
        <p:spPr>
          <a:xfrm>
            <a:off x="2989280" y="5550346"/>
            <a:ext cx="1929759" cy="338554"/>
          </a:xfrm>
          <a:prstGeom prst="rect">
            <a:avLst/>
          </a:prstGeom>
          <a:noFill/>
        </p:spPr>
        <p:txBody>
          <a:bodyPr wrap="none" rtlCol="0">
            <a:spAutoFit/>
          </a:bodyPr>
          <a:lstStyle/>
          <a:p>
            <a:r>
              <a:rPr lang="sv-SE" sz="1600" dirty="0"/>
              <a:t>Veckor efter kalvning</a:t>
            </a:r>
          </a:p>
        </p:txBody>
      </p:sp>
      <p:sp>
        <p:nvSpPr>
          <p:cNvPr id="25" name="textruta 24"/>
          <p:cNvSpPr txBox="1"/>
          <p:nvPr/>
        </p:nvSpPr>
        <p:spPr>
          <a:xfrm>
            <a:off x="4658896" y="3222454"/>
            <a:ext cx="2089546" cy="307777"/>
          </a:xfrm>
          <a:prstGeom prst="rect">
            <a:avLst/>
          </a:prstGeom>
          <a:noFill/>
        </p:spPr>
        <p:txBody>
          <a:bodyPr wrap="none" rtlCol="0">
            <a:spAutoFit/>
          </a:bodyPr>
          <a:lstStyle/>
          <a:p>
            <a:r>
              <a:rPr lang="sv-SE" sz="1400" dirty="0"/>
              <a:t>Nödvändig antikroppsnivå</a:t>
            </a:r>
          </a:p>
        </p:txBody>
      </p:sp>
      <p:sp>
        <p:nvSpPr>
          <p:cNvPr id="26" name="Frihandsfigur 25"/>
          <p:cNvSpPr/>
          <p:nvPr/>
        </p:nvSpPr>
        <p:spPr>
          <a:xfrm>
            <a:off x="2099109" y="3477696"/>
            <a:ext cx="1780343" cy="387163"/>
          </a:xfrm>
          <a:custGeom>
            <a:avLst/>
            <a:gdLst>
              <a:gd name="connsiteX0" fmla="*/ 0 w 1045515"/>
              <a:gd name="connsiteY0" fmla="*/ 14569 h 572479"/>
              <a:gd name="connsiteX1" fmla="*/ 54429 w 1045515"/>
              <a:gd name="connsiteY1" fmla="*/ 58112 h 572479"/>
              <a:gd name="connsiteX2" fmla="*/ 87086 w 1045515"/>
              <a:gd name="connsiteY2" fmla="*/ 79884 h 572479"/>
              <a:gd name="connsiteX3" fmla="*/ 130629 w 1045515"/>
              <a:gd name="connsiteY3" fmla="*/ 145198 h 572479"/>
              <a:gd name="connsiteX4" fmla="*/ 174172 w 1045515"/>
              <a:gd name="connsiteY4" fmla="*/ 243169 h 572479"/>
              <a:gd name="connsiteX5" fmla="*/ 195943 w 1045515"/>
              <a:gd name="connsiteY5" fmla="*/ 264941 h 572479"/>
              <a:gd name="connsiteX6" fmla="*/ 228600 w 1045515"/>
              <a:gd name="connsiteY6" fmla="*/ 275827 h 572479"/>
              <a:gd name="connsiteX7" fmla="*/ 315686 w 1045515"/>
              <a:gd name="connsiteY7" fmla="*/ 352027 h 572479"/>
              <a:gd name="connsiteX8" fmla="*/ 337457 w 1045515"/>
              <a:gd name="connsiteY8" fmla="*/ 384684 h 572479"/>
              <a:gd name="connsiteX9" fmla="*/ 435429 w 1045515"/>
              <a:gd name="connsiteY9" fmla="*/ 439112 h 572479"/>
              <a:gd name="connsiteX10" fmla="*/ 478972 w 1045515"/>
              <a:gd name="connsiteY10" fmla="*/ 449998 h 572479"/>
              <a:gd name="connsiteX11" fmla="*/ 522514 w 1045515"/>
              <a:gd name="connsiteY11" fmla="*/ 471769 h 572479"/>
              <a:gd name="connsiteX12" fmla="*/ 555172 w 1045515"/>
              <a:gd name="connsiteY12" fmla="*/ 482655 h 572479"/>
              <a:gd name="connsiteX13" fmla="*/ 576943 w 1045515"/>
              <a:gd name="connsiteY13" fmla="*/ 504427 h 572479"/>
              <a:gd name="connsiteX14" fmla="*/ 653143 w 1045515"/>
              <a:gd name="connsiteY14" fmla="*/ 515312 h 572479"/>
              <a:gd name="connsiteX15" fmla="*/ 718457 w 1045515"/>
              <a:gd name="connsiteY15" fmla="*/ 526198 h 572479"/>
              <a:gd name="connsiteX16" fmla="*/ 740229 w 1045515"/>
              <a:gd name="connsiteY16" fmla="*/ 569741 h 572479"/>
              <a:gd name="connsiteX17" fmla="*/ 794657 w 1045515"/>
              <a:gd name="connsiteY17" fmla="*/ 526198 h 572479"/>
              <a:gd name="connsiteX18" fmla="*/ 827314 w 1045515"/>
              <a:gd name="connsiteY18" fmla="*/ 471769 h 572479"/>
              <a:gd name="connsiteX19" fmla="*/ 849086 w 1045515"/>
              <a:gd name="connsiteY19" fmla="*/ 449998 h 572479"/>
              <a:gd name="connsiteX20" fmla="*/ 892629 w 1045515"/>
              <a:gd name="connsiteY20" fmla="*/ 395569 h 572479"/>
              <a:gd name="connsiteX21" fmla="*/ 925286 w 1045515"/>
              <a:gd name="connsiteY21" fmla="*/ 319369 h 572479"/>
              <a:gd name="connsiteX22" fmla="*/ 947057 w 1045515"/>
              <a:gd name="connsiteY22" fmla="*/ 254055 h 572479"/>
              <a:gd name="connsiteX23" fmla="*/ 957943 w 1045515"/>
              <a:gd name="connsiteY23" fmla="*/ 221398 h 572479"/>
              <a:gd name="connsiteX24" fmla="*/ 990600 w 1045515"/>
              <a:gd name="connsiteY24" fmla="*/ 177855 h 572479"/>
              <a:gd name="connsiteX25" fmla="*/ 1023257 w 1045515"/>
              <a:gd name="connsiteY25" fmla="*/ 79884 h 572479"/>
              <a:gd name="connsiteX26" fmla="*/ 1045029 w 1045515"/>
              <a:gd name="connsiteY26" fmla="*/ 3684 h 572479"/>
              <a:gd name="connsiteX27" fmla="*/ 914400 w 1045515"/>
              <a:gd name="connsiteY27" fmla="*/ 14569 h 572479"/>
              <a:gd name="connsiteX28" fmla="*/ 881743 w 1045515"/>
              <a:gd name="connsiteY28" fmla="*/ 36341 h 572479"/>
              <a:gd name="connsiteX29" fmla="*/ 664029 w 1045515"/>
              <a:gd name="connsiteY29" fmla="*/ 36341 h 572479"/>
              <a:gd name="connsiteX30" fmla="*/ 587829 w 1045515"/>
              <a:gd name="connsiteY30" fmla="*/ 25455 h 572479"/>
              <a:gd name="connsiteX31" fmla="*/ 544286 w 1045515"/>
              <a:gd name="connsiteY31" fmla="*/ 14569 h 572479"/>
              <a:gd name="connsiteX32" fmla="*/ 54429 w 1045515"/>
              <a:gd name="connsiteY32" fmla="*/ 14569 h 572479"/>
              <a:gd name="connsiteX0" fmla="*/ 0 w 1045515"/>
              <a:gd name="connsiteY0" fmla="*/ 14569 h 572479"/>
              <a:gd name="connsiteX1" fmla="*/ 54429 w 1045515"/>
              <a:gd name="connsiteY1" fmla="*/ 58112 h 572479"/>
              <a:gd name="connsiteX2" fmla="*/ 87086 w 1045515"/>
              <a:gd name="connsiteY2" fmla="*/ 79884 h 572479"/>
              <a:gd name="connsiteX3" fmla="*/ 130629 w 1045515"/>
              <a:gd name="connsiteY3" fmla="*/ 145198 h 572479"/>
              <a:gd name="connsiteX4" fmla="*/ 174172 w 1045515"/>
              <a:gd name="connsiteY4" fmla="*/ 243169 h 572479"/>
              <a:gd name="connsiteX5" fmla="*/ 195943 w 1045515"/>
              <a:gd name="connsiteY5" fmla="*/ 264941 h 572479"/>
              <a:gd name="connsiteX6" fmla="*/ 228600 w 1045515"/>
              <a:gd name="connsiteY6" fmla="*/ 275827 h 572479"/>
              <a:gd name="connsiteX7" fmla="*/ 315686 w 1045515"/>
              <a:gd name="connsiteY7" fmla="*/ 352027 h 572479"/>
              <a:gd name="connsiteX8" fmla="*/ 337457 w 1045515"/>
              <a:gd name="connsiteY8" fmla="*/ 384684 h 572479"/>
              <a:gd name="connsiteX9" fmla="*/ 435429 w 1045515"/>
              <a:gd name="connsiteY9" fmla="*/ 439112 h 572479"/>
              <a:gd name="connsiteX10" fmla="*/ 478972 w 1045515"/>
              <a:gd name="connsiteY10" fmla="*/ 449998 h 572479"/>
              <a:gd name="connsiteX11" fmla="*/ 522514 w 1045515"/>
              <a:gd name="connsiteY11" fmla="*/ 471769 h 572479"/>
              <a:gd name="connsiteX12" fmla="*/ 555172 w 1045515"/>
              <a:gd name="connsiteY12" fmla="*/ 482655 h 572479"/>
              <a:gd name="connsiteX13" fmla="*/ 576943 w 1045515"/>
              <a:gd name="connsiteY13" fmla="*/ 504427 h 572479"/>
              <a:gd name="connsiteX14" fmla="*/ 653143 w 1045515"/>
              <a:gd name="connsiteY14" fmla="*/ 515312 h 572479"/>
              <a:gd name="connsiteX15" fmla="*/ 718457 w 1045515"/>
              <a:gd name="connsiteY15" fmla="*/ 526198 h 572479"/>
              <a:gd name="connsiteX16" fmla="*/ 740229 w 1045515"/>
              <a:gd name="connsiteY16" fmla="*/ 569741 h 572479"/>
              <a:gd name="connsiteX17" fmla="*/ 794657 w 1045515"/>
              <a:gd name="connsiteY17" fmla="*/ 526198 h 572479"/>
              <a:gd name="connsiteX18" fmla="*/ 827314 w 1045515"/>
              <a:gd name="connsiteY18" fmla="*/ 471769 h 572479"/>
              <a:gd name="connsiteX19" fmla="*/ 849086 w 1045515"/>
              <a:gd name="connsiteY19" fmla="*/ 449998 h 572479"/>
              <a:gd name="connsiteX20" fmla="*/ 892629 w 1045515"/>
              <a:gd name="connsiteY20" fmla="*/ 395569 h 572479"/>
              <a:gd name="connsiteX21" fmla="*/ 925286 w 1045515"/>
              <a:gd name="connsiteY21" fmla="*/ 319369 h 572479"/>
              <a:gd name="connsiteX22" fmla="*/ 947057 w 1045515"/>
              <a:gd name="connsiteY22" fmla="*/ 254055 h 572479"/>
              <a:gd name="connsiteX23" fmla="*/ 957943 w 1045515"/>
              <a:gd name="connsiteY23" fmla="*/ 221398 h 572479"/>
              <a:gd name="connsiteX24" fmla="*/ 990600 w 1045515"/>
              <a:gd name="connsiteY24" fmla="*/ 177855 h 572479"/>
              <a:gd name="connsiteX25" fmla="*/ 1023257 w 1045515"/>
              <a:gd name="connsiteY25" fmla="*/ 79884 h 572479"/>
              <a:gd name="connsiteX26" fmla="*/ 1045029 w 1045515"/>
              <a:gd name="connsiteY26" fmla="*/ 3684 h 572479"/>
              <a:gd name="connsiteX27" fmla="*/ 914400 w 1045515"/>
              <a:gd name="connsiteY27" fmla="*/ 14569 h 572479"/>
              <a:gd name="connsiteX28" fmla="*/ 881743 w 1045515"/>
              <a:gd name="connsiteY28" fmla="*/ 36341 h 572479"/>
              <a:gd name="connsiteX29" fmla="*/ 664029 w 1045515"/>
              <a:gd name="connsiteY29" fmla="*/ 36341 h 572479"/>
              <a:gd name="connsiteX30" fmla="*/ 600830 w 1045515"/>
              <a:gd name="connsiteY30" fmla="*/ 8121 h 572479"/>
              <a:gd name="connsiteX31" fmla="*/ 544286 w 1045515"/>
              <a:gd name="connsiteY31" fmla="*/ 14569 h 572479"/>
              <a:gd name="connsiteX32" fmla="*/ 54429 w 1045515"/>
              <a:gd name="connsiteY32" fmla="*/ 14569 h 572479"/>
              <a:gd name="connsiteX0" fmla="*/ 0 w 1045515"/>
              <a:gd name="connsiteY0" fmla="*/ 14569 h 572479"/>
              <a:gd name="connsiteX1" fmla="*/ 54429 w 1045515"/>
              <a:gd name="connsiteY1" fmla="*/ 58112 h 572479"/>
              <a:gd name="connsiteX2" fmla="*/ 87086 w 1045515"/>
              <a:gd name="connsiteY2" fmla="*/ 79884 h 572479"/>
              <a:gd name="connsiteX3" fmla="*/ 130629 w 1045515"/>
              <a:gd name="connsiteY3" fmla="*/ 145198 h 572479"/>
              <a:gd name="connsiteX4" fmla="*/ 174172 w 1045515"/>
              <a:gd name="connsiteY4" fmla="*/ 243169 h 572479"/>
              <a:gd name="connsiteX5" fmla="*/ 195943 w 1045515"/>
              <a:gd name="connsiteY5" fmla="*/ 264941 h 572479"/>
              <a:gd name="connsiteX6" fmla="*/ 228600 w 1045515"/>
              <a:gd name="connsiteY6" fmla="*/ 275827 h 572479"/>
              <a:gd name="connsiteX7" fmla="*/ 315686 w 1045515"/>
              <a:gd name="connsiteY7" fmla="*/ 352027 h 572479"/>
              <a:gd name="connsiteX8" fmla="*/ 337457 w 1045515"/>
              <a:gd name="connsiteY8" fmla="*/ 384684 h 572479"/>
              <a:gd name="connsiteX9" fmla="*/ 435429 w 1045515"/>
              <a:gd name="connsiteY9" fmla="*/ 439112 h 572479"/>
              <a:gd name="connsiteX10" fmla="*/ 478972 w 1045515"/>
              <a:gd name="connsiteY10" fmla="*/ 449998 h 572479"/>
              <a:gd name="connsiteX11" fmla="*/ 522514 w 1045515"/>
              <a:gd name="connsiteY11" fmla="*/ 471769 h 572479"/>
              <a:gd name="connsiteX12" fmla="*/ 555172 w 1045515"/>
              <a:gd name="connsiteY12" fmla="*/ 482655 h 572479"/>
              <a:gd name="connsiteX13" fmla="*/ 576943 w 1045515"/>
              <a:gd name="connsiteY13" fmla="*/ 504427 h 572479"/>
              <a:gd name="connsiteX14" fmla="*/ 653143 w 1045515"/>
              <a:gd name="connsiteY14" fmla="*/ 515312 h 572479"/>
              <a:gd name="connsiteX15" fmla="*/ 718457 w 1045515"/>
              <a:gd name="connsiteY15" fmla="*/ 526198 h 572479"/>
              <a:gd name="connsiteX16" fmla="*/ 740229 w 1045515"/>
              <a:gd name="connsiteY16" fmla="*/ 569741 h 572479"/>
              <a:gd name="connsiteX17" fmla="*/ 794657 w 1045515"/>
              <a:gd name="connsiteY17" fmla="*/ 526198 h 572479"/>
              <a:gd name="connsiteX18" fmla="*/ 827314 w 1045515"/>
              <a:gd name="connsiteY18" fmla="*/ 471769 h 572479"/>
              <a:gd name="connsiteX19" fmla="*/ 849086 w 1045515"/>
              <a:gd name="connsiteY19" fmla="*/ 449998 h 572479"/>
              <a:gd name="connsiteX20" fmla="*/ 892629 w 1045515"/>
              <a:gd name="connsiteY20" fmla="*/ 395569 h 572479"/>
              <a:gd name="connsiteX21" fmla="*/ 925286 w 1045515"/>
              <a:gd name="connsiteY21" fmla="*/ 319369 h 572479"/>
              <a:gd name="connsiteX22" fmla="*/ 947057 w 1045515"/>
              <a:gd name="connsiteY22" fmla="*/ 254055 h 572479"/>
              <a:gd name="connsiteX23" fmla="*/ 957943 w 1045515"/>
              <a:gd name="connsiteY23" fmla="*/ 221398 h 572479"/>
              <a:gd name="connsiteX24" fmla="*/ 990600 w 1045515"/>
              <a:gd name="connsiteY24" fmla="*/ 177855 h 572479"/>
              <a:gd name="connsiteX25" fmla="*/ 1023257 w 1045515"/>
              <a:gd name="connsiteY25" fmla="*/ 79884 h 572479"/>
              <a:gd name="connsiteX26" fmla="*/ 1045029 w 1045515"/>
              <a:gd name="connsiteY26" fmla="*/ 3684 h 572479"/>
              <a:gd name="connsiteX27" fmla="*/ 914400 w 1045515"/>
              <a:gd name="connsiteY27" fmla="*/ 14569 h 572479"/>
              <a:gd name="connsiteX28" fmla="*/ 881743 w 1045515"/>
              <a:gd name="connsiteY28" fmla="*/ 36341 h 572479"/>
              <a:gd name="connsiteX29" fmla="*/ 672697 w 1045515"/>
              <a:gd name="connsiteY29" fmla="*/ 10339 h 572479"/>
              <a:gd name="connsiteX30" fmla="*/ 600830 w 1045515"/>
              <a:gd name="connsiteY30" fmla="*/ 8121 h 572479"/>
              <a:gd name="connsiteX31" fmla="*/ 544286 w 1045515"/>
              <a:gd name="connsiteY31" fmla="*/ 14569 h 572479"/>
              <a:gd name="connsiteX32" fmla="*/ 54429 w 1045515"/>
              <a:gd name="connsiteY32" fmla="*/ 14569 h 572479"/>
              <a:gd name="connsiteX0" fmla="*/ 0 w 1045515"/>
              <a:gd name="connsiteY0" fmla="*/ 14569 h 572479"/>
              <a:gd name="connsiteX1" fmla="*/ 54429 w 1045515"/>
              <a:gd name="connsiteY1" fmla="*/ 58112 h 572479"/>
              <a:gd name="connsiteX2" fmla="*/ 87086 w 1045515"/>
              <a:gd name="connsiteY2" fmla="*/ 79884 h 572479"/>
              <a:gd name="connsiteX3" fmla="*/ 130629 w 1045515"/>
              <a:gd name="connsiteY3" fmla="*/ 145198 h 572479"/>
              <a:gd name="connsiteX4" fmla="*/ 174172 w 1045515"/>
              <a:gd name="connsiteY4" fmla="*/ 243169 h 572479"/>
              <a:gd name="connsiteX5" fmla="*/ 195943 w 1045515"/>
              <a:gd name="connsiteY5" fmla="*/ 264941 h 572479"/>
              <a:gd name="connsiteX6" fmla="*/ 228600 w 1045515"/>
              <a:gd name="connsiteY6" fmla="*/ 275827 h 572479"/>
              <a:gd name="connsiteX7" fmla="*/ 315686 w 1045515"/>
              <a:gd name="connsiteY7" fmla="*/ 352027 h 572479"/>
              <a:gd name="connsiteX8" fmla="*/ 337457 w 1045515"/>
              <a:gd name="connsiteY8" fmla="*/ 384684 h 572479"/>
              <a:gd name="connsiteX9" fmla="*/ 435429 w 1045515"/>
              <a:gd name="connsiteY9" fmla="*/ 439112 h 572479"/>
              <a:gd name="connsiteX10" fmla="*/ 478972 w 1045515"/>
              <a:gd name="connsiteY10" fmla="*/ 449998 h 572479"/>
              <a:gd name="connsiteX11" fmla="*/ 522514 w 1045515"/>
              <a:gd name="connsiteY11" fmla="*/ 471769 h 572479"/>
              <a:gd name="connsiteX12" fmla="*/ 555172 w 1045515"/>
              <a:gd name="connsiteY12" fmla="*/ 482655 h 572479"/>
              <a:gd name="connsiteX13" fmla="*/ 576943 w 1045515"/>
              <a:gd name="connsiteY13" fmla="*/ 504427 h 572479"/>
              <a:gd name="connsiteX14" fmla="*/ 653143 w 1045515"/>
              <a:gd name="connsiteY14" fmla="*/ 515312 h 572479"/>
              <a:gd name="connsiteX15" fmla="*/ 718457 w 1045515"/>
              <a:gd name="connsiteY15" fmla="*/ 526198 h 572479"/>
              <a:gd name="connsiteX16" fmla="*/ 740229 w 1045515"/>
              <a:gd name="connsiteY16" fmla="*/ 569741 h 572479"/>
              <a:gd name="connsiteX17" fmla="*/ 794657 w 1045515"/>
              <a:gd name="connsiteY17" fmla="*/ 526198 h 572479"/>
              <a:gd name="connsiteX18" fmla="*/ 827314 w 1045515"/>
              <a:gd name="connsiteY18" fmla="*/ 471769 h 572479"/>
              <a:gd name="connsiteX19" fmla="*/ 849086 w 1045515"/>
              <a:gd name="connsiteY19" fmla="*/ 449998 h 572479"/>
              <a:gd name="connsiteX20" fmla="*/ 892629 w 1045515"/>
              <a:gd name="connsiteY20" fmla="*/ 395569 h 572479"/>
              <a:gd name="connsiteX21" fmla="*/ 925286 w 1045515"/>
              <a:gd name="connsiteY21" fmla="*/ 319369 h 572479"/>
              <a:gd name="connsiteX22" fmla="*/ 947057 w 1045515"/>
              <a:gd name="connsiteY22" fmla="*/ 254055 h 572479"/>
              <a:gd name="connsiteX23" fmla="*/ 957943 w 1045515"/>
              <a:gd name="connsiteY23" fmla="*/ 221398 h 572479"/>
              <a:gd name="connsiteX24" fmla="*/ 990600 w 1045515"/>
              <a:gd name="connsiteY24" fmla="*/ 177855 h 572479"/>
              <a:gd name="connsiteX25" fmla="*/ 1023257 w 1045515"/>
              <a:gd name="connsiteY25" fmla="*/ 79884 h 572479"/>
              <a:gd name="connsiteX26" fmla="*/ 1045029 w 1045515"/>
              <a:gd name="connsiteY26" fmla="*/ 3684 h 572479"/>
              <a:gd name="connsiteX27" fmla="*/ 914400 w 1045515"/>
              <a:gd name="connsiteY27" fmla="*/ 14569 h 572479"/>
              <a:gd name="connsiteX28" fmla="*/ 881743 w 1045515"/>
              <a:gd name="connsiteY28" fmla="*/ 6006 h 572479"/>
              <a:gd name="connsiteX29" fmla="*/ 672697 w 1045515"/>
              <a:gd name="connsiteY29" fmla="*/ 10339 h 572479"/>
              <a:gd name="connsiteX30" fmla="*/ 600830 w 1045515"/>
              <a:gd name="connsiteY30" fmla="*/ 8121 h 572479"/>
              <a:gd name="connsiteX31" fmla="*/ 544286 w 1045515"/>
              <a:gd name="connsiteY31" fmla="*/ 14569 h 572479"/>
              <a:gd name="connsiteX32" fmla="*/ 54429 w 1045515"/>
              <a:gd name="connsiteY32" fmla="*/ 14569 h 572479"/>
              <a:gd name="connsiteX0" fmla="*/ 0 w 1047101"/>
              <a:gd name="connsiteY0" fmla="*/ 14029 h 571939"/>
              <a:gd name="connsiteX1" fmla="*/ 54429 w 1047101"/>
              <a:gd name="connsiteY1" fmla="*/ 57572 h 571939"/>
              <a:gd name="connsiteX2" fmla="*/ 87086 w 1047101"/>
              <a:gd name="connsiteY2" fmla="*/ 79344 h 571939"/>
              <a:gd name="connsiteX3" fmla="*/ 130629 w 1047101"/>
              <a:gd name="connsiteY3" fmla="*/ 144658 h 571939"/>
              <a:gd name="connsiteX4" fmla="*/ 174172 w 1047101"/>
              <a:gd name="connsiteY4" fmla="*/ 242629 h 571939"/>
              <a:gd name="connsiteX5" fmla="*/ 195943 w 1047101"/>
              <a:gd name="connsiteY5" fmla="*/ 264401 h 571939"/>
              <a:gd name="connsiteX6" fmla="*/ 228600 w 1047101"/>
              <a:gd name="connsiteY6" fmla="*/ 275287 h 571939"/>
              <a:gd name="connsiteX7" fmla="*/ 315686 w 1047101"/>
              <a:gd name="connsiteY7" fmla="*/ 351487 h 571939"/>
              <a:gd name="connsiteX8" fmla="*/ 337457 w 1047101"/>
              <a:gd name="connsiteY8" fmla="*/ 384144 h 571939"/>
              <a:gd name="connsiteX9" fmla="*/ 435429 w 1047101"/>
              <a:gd name="connsiteY9" fmla="*/ 438572 h 571939"/>
              <a:gd name="connsiteX10" fmla="*/ 478972 w 1047101"/>
              <a:gd name="connsiteY10" fmla="*/ 449458 h 571939"/>
              <a:gd name="connsiteX11" fmla="*/ 522514 w 1047101"/>
              <a:gd name="connsiteY11" fmla="*/ 471229 h 571939"/>
              <a:gd name="connsiteX12" fmla="*/ 555172 w 1047101"/>
              <a:gd name="connsiteY12" fmla="*/ 482115 h 571939"/>
              <a:gd name="connsiteX13" fmla="*/ 576943 w 1047101"/>
              <a:gd name="connsiteY13" fmla="*/ 503887 h 571939"/>
              <a:gd name="connsiteX14" fmla="*/ 653143 w 1047101"/>
              <a:gd name="connsiteY14" fmla="*/ 514772 h 571939"/>
              <a:gd name="connsiteX15" fmla="*/ 718457 w 1047101"/>
              <a:gd name="connsiteY15" fmla="*/ 525658 h 571939"/>
              <a:gd name="connsiteX16" fmla="*/ 740229 w 1047101"/>
              <a:gd name="connsiteY16" fmla="*/ 569201 h 571939"/>
              <a:gd name="connsiteX17" fmla="*/ 794657 w 1047101"/>
              <a:gd name="connsiteY17" fmla="*/ 525658 h 571939"/>
              <a:gd name="connsiteX18" fmla="*/ 827314 w 1047101"/>
              <a:gd name="connsiteY18" fmla="*/ 471229 h 571939"/>
              <a:gd name="connsiteX19" fmla="*/ 849086 w 1047101"/>
              <a:gd name="connsiteY19" fmla="*/ 449458 h 571939"/>
              <a:gd name="connsiteX20" fmla="*/ 892629 w 1047101"/>
              <a:gd name="connsiteY20" fmla="*/ 395029 h 571939"/>
              <a:gd name="connsiteX21" fmla="*/ 925286 w 1047101"/>
              <a:gd name="connsiteY21" fmla="*/ 318829 h 571939"/>
              <a:gd name="connsiteX22" fmla="*/ 947057 w 1047101"/>
              <a:gd name="connsiteY22" fmla="*/ 253515 h 571939"/>
              <a:gd name="connsiteX23" fmla="*/ 957943 w 1047101"/>
              <a:gd name="connsiteY23" fmla="*/ 220858 h 571939"/>
              <a:gd name="connsiteX24" fmla="*/ 990600 w 1047101"/>
              <a:gd name="connsiteY24" fmla="*/ 177315 h 571939"/>
              <a:gd name="connsiteX25" fmla="*/ 997255 w 1047101"/>
              <a:gd name="connsiteY25" fmla="*/ 75010 h 571939"/>
              <a:gd name="connsiteX26" fmla="*/ 1045029 w 1047101"/>
              <a:gd name="connsiteY26" fmla="*/ 3144 h 571939"/>
              <a:gd name="connsiteX27" fmla="*/ 914400 w 1047101"/>
              <a:gd name="connsiteY27" fmla="*/ 14029 h 571939"/>
              <a:gd name="connsiteX28" fmla="*/ 881743 w 1047101"/>
              <a:gd name="connsiteY28" fmla="*/ 5466 h 571939"/>
              <a:gd name="connsiteX29" fmla="*/ 672697 w 1047101"/>
              <a:gd name="connsiteY29" fmla="*/ 9799 h 571939"/>
              <a:gd name="connsiteX30" fmla="*/ 600830 w 1047101"/>
              <a:gd name="connsiteY30" fmla="*/ 7581 h 571939"/>
              <a:gd name="connsiteX31" fmla="*/ 544286 w 1047101"/>
              <a:gd name="connsiteY31" fmla="*/ 14029 h 571939"/>
              <a:gd name="connsiteX32" fmla="*/ 54429 w 1047101"/>
              <a:gd name="connsiteY32" fmla="*/ 14029 h 571939"/>
              <a:gd name="connsiteX0" fmla="*/ 0 w 1047611"/>
              <a:gd name="connsiteY0" fmla="*/ 14029 h 571939"/>
              <a:gd name="connsiteX1" fmla="*/ 54429 w 1047611"/>
              <a:gd name="connsiteY1" fmla="*/ 57572 h 571939"/>
              <a:gd name="connsiteX2" fmla="*/ 87086 w 1047611"/>
              <a:gd name="connsiteY2" fmla="*/ 79344 h 571939"/>
              <a:gd name="connsiteX3" fmla="*/ 130629 w 1047611"/>
              <a:gd name="connsiteY3" fmla="*/ 144658 h 571939"/>
              <a:gd name="connsiteX4" fmla="*/ 174172 w 1047611"/>
              <a:gd name="connsiteY4" fmla="*/ 242629 h 571939"/>
              <a:gd name="connsiteX5" fmla="*/ 195943 w 1047611"/>
              <a:gd name="connsiteY5" fmla="*/ 264401 h 571939"/>
              <a:gd name="connsiteX6" fmla="*/ 228600 w 1047611"/>
              <a:gd name="connsiteY6" fmla="*/ 275287 h 571939"/>
              <a:gd name="connsiteX7" fmla="*/ 315686 w 1047611"/>
              <a:gd name="connsiteY7" fmla="*/ 351487 h 571939"/>
              <a:gd name="connsiteX8" fmla="*/ 337457 w 1047611"/>
              <a:gd name="connsiteY8" fmla="*/ 384144 h 571939"/>
              <a:gd name="connsiteX9" fmla="*/ 435429 w 1047611"/>
              <a:gd name="connsiteY9" fmla="*/ 438572 h 571939"/>
              <a:gd name="connsiteX10" fmla="*/ 478972 w 1047611"/>
              <a:gd name="connsiteY10" fmla="*/ 449458 h 571939"/>
              <a:gd name="connsiteX11" fmla="*/ 522514 w 1047611"/>
              <a:gd name="connsiteY11" fmla="*/ 471229 h 571939"/>
              <a:gd name="connsiteX12" fmla="*/ 555172 w 1047611"/>
              <a:gd name="connsiteY12" fmla="*/ 482115 h 571939"/>
              <a:gd name="connsiteX13" fmla="*/ 576943 w 1047611"/>
              <a:gd name="connsiteY13" fmla="*/ 503887 h 571939"/>
              <a:gd name="connsiteX14" fmla="*/ 653143 w 1047611"/>
              <a:gd name="connsiteY14" fmla="*/ 514772 h 571939"/>
              <a:gd name="connsiteX15" fmla="*/ 718457 w 1047611"/>
              <a:gd name="connsiteY15" fmla="*/ 525658 h 571939"/>
              <a:gd name="connsiteX16" fmla="*/ 740229 w 1047611"/>
              <a:gd name="connsiteY16" fmla="*/ 569201 h 571939"/>
              <a:gd name="connsiteX17" fmla="*/ 794657 w 1047611"/>
              <a:gd name="connsiteY17" fmla="*/ 525658 h 571939"/>
              <a:gd name="connsiteX18" fmla="*/ 827314 w 1047611"/>
              <a:gd name="connsiteY18" fmla="*/ 471229 h 571939"/>
              <a:gd name="connsiteX19" fmla="*/ 849086 w 1047611"/>
              <a:gd name="connsiteY19" fmla="*/ 449458 h 571939"/>
              <a:gd name="connsiteX20" fmla="*/ 892629 w 1047611"/>
              <a:gd name="connsiteY20" fmla="*/ 395029 h 571939"/>
              <a:gd name="connsiteX21" fmla="*/ 925286 w 1047611"/>
              <a:gd name="connsiteY21" fmla="*/ 318829 h 571939"/>
              <a:gd name="connsiteX22" fmla="*/ 947057 w 1047611"/>
              <a:gd name="connsiteY22" fmla="*/ 253515 h 571939"/>
              <a:gd name="connsiteX23" fmla="*/ 957943 w 1047611"/>
              <a:gd name="connsiteY23" fmla="*/ 220858 h 571939"/>
              <a:gd name="connsiteX24" fmla="*/ 947264 w 1047611"/>
              <a:gd name="connsiteY24" fmla="*/ 151313 h 571939"/>
              <a:gd name="connsiteX25" fmla="*/ 997255 w 1047611"/>
              <a:gd name="connsiteY25" fmla="*/ 75010 h 571939"/>
              <a:gd name="connsiteX26" fmla="*/ 1045029 w 1047611"/>
              <a:gd name="connsiteY26" fmla="*/ 3144 h 571939"/>
              <a:gd name="connsiteX27" fmla="*/ 914400 w 1047611"/>
              <a:gd name="connsiteY27" fmla="*/ 14029 h 571939"/>
              <a:gd name="connsiteX28" fmla="*/ 881743 w 1047611"/>
              <a:gd name="connsiteY28" fmla="*/ 5466 h 571939"/>
              <a:gd name="connsiteX29" fmla="*/ 672697 w 1047611"/>
              <a:gd name="connsiteY29" fmla="*/ 9799 h 571939"/>
              <a:gd name="connsiteX30" fmla="*/ 600830 w 1047611"/>
              <a:gd name="connsiteY30" fmla="*/ 7581 h 571939"/>
              <a:gd name="connsiteX31" fmla="*/ 544286 w 1047611"/>
              <a:gd name="connsiteY31" fmla="*/ 14029 h 571939"/>
              <a:gd name="connsiteX32" fmla="*/ 54429 w 1047611"/>
              <a:gd name="connsiteY32" fmla="*/ 14029 h 571939"/>
              <a:gd name="connsiteX0" fmla="*/ 0 w 1047611"/>
              <a:gd name="connsiteY0" fmla="*/ 14029 h 571939"/>
              <a:gd name="connsiteX1" fmla="*/ 54429 w 1047611"/>
              <a:gd name="connsiteY1" fmla="*/ 57572 h 571939"/>
              <a:gd name="connsiteX2" fmla="*/ 87086 w 1047611"/>
              <a:gd name="connsiteY2" fmla="*/ 79344 h 571939"/>
              <a:gd name="connsiteX3" fmla="*/ 130629 w 1047611"/>
              <a:gd name="connsiteY3" fmla="*/ 144658 h 571939"/>
              <a:gd name="connsiteX4" fmla="*/ 174172 w 1047611"/>
              <a:gd name="connsiteY4" fmla="*/ 242629 h 571939"/>
              <a:gd name="connsiteX5" fmla="*/ 195943 w 1047611"/>
              <a:gd name="connsiteY5" fmla="*/ 264401 h 571939"/>
              <a:gd name="connsiteX6" fmla="*/ 228600 w 1047611"/>
              <a:gd name="connsiteY6" fmla="*/ 275287 h 571939"/>
              <a:gd name="connsiteX7" fmla="*/ 315686 w 1047611"/>
              <a:gd name="connsiteY7" fmla="*/ 351487 h 571939"/>
              <a:gd name="connsiteX8" fmla="*/ 337457 w 1047611"/>
              <a:gd name="connsiteY8" fmla="*/ 384144 h 571939"/>
              <a:gd name="connsiteX9" fmla="*/ 435429 w 1047611"/>
              <a:gd name="connsiteY9" fmla="*/ 438572 h 571939"/>
              <a:gd name="connsiteX10" fmla="*/ 478972 w 1047611"/>
              <a:gd name="connsiteY10" fmla="*/ 449458 h 571939"/>
              <a:gd name="connsiteX11" fmla="*/ 522514 w 1047611"/>
              <a:gd name="connsiteY11" fmla="*/ 471229 h 571939"/>
              <a:gd name="connsiteX12" fmla="*/ 555172 w 1047611"/>
              <a:gd name="connsiteY12" fmla="*/ 482115 h 571939"/>
              <a:gd name="connsiteX13" fmla="*/ 576943 w 1047611"/>
              <a:gd name="connsiteY13" fmla="*/ 503887 h 571939"/>
              <a:gd name="connsiteX14" fmla="*/ 653143 w 1047611"/>
              <a:gd name="connsiteY14" fmla="*/ 514772 h 571939"/>
              <a:gd name="connsiteX15" fmla="*/ 718457 w 1047611"/>
              <a:gd name="connsiteY15" fmla="*/ 525658 h 571939"/>
              <a:gd name="connsiteX16" fmla="*/ 740229 w 1047611"/>
              <a:gd name="connsiteY16" fmla="*/ 569201 h 571939"/>
              <a:gd name="connsiteX17" fmla="*/ 794657 w 1047611"/>
              <a:gd name="connsiteY17" fmla="*/ 525658 h 571939"/>
              <a:gd name="connsiteX18" fmla="*/ 827314 w 1047611"/>
              <a:gd name="connsiteY18" fmla="*/ 471229 h 571939"/>
              <a:gd name="connsiteX19" fmla="*/ 849086 w 1047611"/>
              <a:gd name="connsiteY19" fmla="*/ 449458 h 571939"/>
              <a:gd name="connsiteX20" fmla="*/ 892629 w 1047611"/>
              <a:gd name="connsiteY20" fmla="*/ 395029 h 571939"/>
              <a:gd name="connsiteX21" fmla="*/ 925286 w 1047611"/>
              <a:gd name="connsiteY21" fmla="*/ 318829 h 571939"/>
              <a:gd name="connsiteX22" fmla="*/ 947057 w 1047611"/>
              <a:gd name="connsiteY22" fmla="*/ 253515 h 571939"/>
              <a:gd name="connsiteX23" fmla="*/ 918940 w 1047611"/>
              <a:gd name="connsiteY23" fmla="*/ 203523 h 571939"/>
              <a:gd name="connsiteX24" fmla="*/ 947264 w 1047611"/>
              <a:gd name="connsiteY24" fmla="*/ 151313 h 571939"/>
              <a:gd name="connsiteX25" fmla="*/ 997255 w 1047611"/>
              <a:gd name="connsiteY25" fmla="*/ 75010 h 571939"/>
              <a:gd name="connsiteX26" fmla="*/ 1045029 w 1047611"/>
              <a:gd name="connsiteY26" fmla="*/ 3144 h 571939"/>
              <a:gd name="connsiteX27" fmla="*/ 914400 w 1047611"/>
              <a:gd name="connsiteY27" fmla="*/ 14029 h 571939"/>
              <a:gd name="connsiteX28" fmla="*/ 881743 w 1047611"/>
              <a:gd name="connsiteY28" fmla="*/ 5466 h 571939"/>
              <a:gd name="connsiteX29" fmla="*/ 672697 w 1047611"/>
              <a:gd name="connsiteY29" fmla="*/ 9799 h 571939"/>
              <a:gd name="connsiteX30" fmla="*/ 600830 w 1047611"/>
              <a:gd name="connsiteY30" fmla="*/ 7581 h 571939"/>
              <a:gd name="connsiteX31" fmla="*/ 544286 w 1047611"/>
              <a:gd name="connsiteY31" fmla="*/ 14029 h 571939"/>
              <a:gd name="connsiteX32" fmla="*/ 54429 w 1047611"/>
              <a:gd name="connsiteY32" fmla="*/ 14029 h 571939"/>
              <a:gd name="connsiteX0" fmla="*/ 0 w 1047611"/>
              <a:gd name="connsiteY0" fmla="*/ 14029 h 571939"/>
              <a:gd name="connsiteX1" fmla="*/ 54429 w 1047611"/>
              <a:gd name="connsiteY1" fmla="*/ 57572 h 571939"/>
              <a:gd name="connsiteX2" fmla="*/ 87086 w 1047611"/>
              <a:gd name="connsiteY2" fmla="*/ 79344 h 571939"/>
              <a:gd name="connsiteX3" fmla="*/ 130629 w 1047611"/>
              <a:gd name="connsiteY3" fmla="*/ 144658 h 571939"/>
              <a:gd name="connsiteX4" fmla="*/ 174172 w 1047611"/>
              <a:gd name="connsiteY4" fmla="*/ 242629 h 571939"/>
              <a:gd name="connsiteX5" fmla="*/ 195943 w 1047611"/>
              <a:gd name="connsiteY5" fmla="*/ 264401 h 571939"/>
              <a:gd name="connsiteX6" fmla="*/ 228600 w 1047611"/>
              <a:gd name="connsiteY6" fmla="*/ 275287 h 571939"/>
              <a:gd name="connsiteX7" fmla="*/ 315686 w 1047611"/>
              <a:gd name="connsiteY7" fmla="*/ 351487 h 571939"/>
              <a:gd name="connsiteX8" fmla="*/ 337457 w 1047611"/>
              <a:gd name="connsiteY8" fmla="*/ 384144 h 571939"/>
              <a:gd name="connsiteX9" fmla="*/ 435429 w 1047611"/>
              <a:gd name="connsiteY9" fmla="*/ 438572 h 571939"/>
              <a:gd name="connsiteX10" fmla="*/ 478972 w 1047611"/>
              <a:gd name="connsiteY10" fmla="*/ 449458 h 571939"/>
              <a:gd name="connsiteX11" fmla="*/ 522514 w 1047611"/>
              <a:gd name="connsiteY11" fmla="*/ 471229 h 571939"/>
              <a:gd name="connsiteX12" fmla="*/ 555172 w 1047611"/>
              <a:gd name="connsiteY12" fmla="*/ 482115 h 571939"/>
              <a:gd name="connsiteX13" fmla="*/ 576943 w 1047611"/>
              <a:gd name="connsiteY13" fmla="*/ 503887 h 571939"/>
              <a:gd name="connsiteX14" fmla="*/ 653143 w 1047611"/>
              <a:gd name="connsiteY14" fmla="*/ 514772 h 571939"/>
              <a:gd name="connsiteX15" fmla="*/ 718457 w 1047611"/>
              <a:gd name="connsiteY15" fmla="*/ 525658 h 571939"/>
              <a:gd name="connsiteX16" fmla="*/ 740229 w 1047611"/>
              <a:gd name="connsiteY16" fmla="*/ 569201 h 571939"/>
              <a:gd name="connsiteX17" fmla="*/ 794657 w 1047611"/>
              <a:gd name="connsiteY17" fmla="*/ 525658 h 571939"/>
              <a:gd name="connsiteX18" fmla="*/ 827314 w 1047611"/>
              <a:gd name="connsiteY18" fmla="*/ 471229 h 571939"/>
              <a:gd name="connsiteX19" fmla="*/ 849086 w 1047611"/>
              <a:gd name="connsiteY19" fmla="*/ 449458 h 571939"/>
              <a:gd name="connsiteX20" fmla="*/ 892629 w 1047611"/>
              <a:gd name="connsiteY20" fmla="*/ 395029 h 571939"/>
              <a:gd name="connsiteX21" fmla="*/ 925286 w 1047611"/>
              <a:gd name="connsiteY21" fmla="*/ 318829 h 571939"/>
              <a:gd name="connsiteX22" fmla="*/ 899387 w 1047611"/>
              <a:gd name="connsiteY22" fmla="*/ 249181 h 571939"/>
              <a:gd name="connsiteX23" fmla="*/ 918940 w 1047611"/>
              <a:gd name="connsiteY23" fmla="*/ 203523 h 571939"/>
              <a:gd name="connsiteX24" fmla="*/ 947264 w 1047611"/>
              <a:gd name="connsiteY24" fmla="*/ 151313 h 571939"/>
              <a:gd name="connsiteX25" fmla="*/ 997255 w 1047611"/>
              <a:gd name="connsiteY25" fmla="*/ 75010 h 571939"/>
              <a:gd name="connsiteX26" fmla="*/ 1045029 w 1047611"/>
              <a:gd name="connsiteY26" fmla="*/ 3144 h 571939"/>
              <a:gd name="connsiteX27" fmla="*/ 914400 w 1047611"/>
              <a:gd name="connsiteY27" fmla="*/ 14029 h 571939"/>
              <a:gd name="connsiteX28" fmla="*/ 881743 w 1047611"/>
              <a:gd name="connsiteY28" fmla="*/ 5466 h 571939"/>
              <a:gd name="connsiteX29" fmla="*/ 672697 w 1047611"/>
              <a:gd name="connsiteY29" fmla="*/ 9799 h 571939"/>
              <a:gd name="connsiteX30" fmla="*/ 600830 w 1047611"/>
              <a:gd name="connsiteY30" fmla="*/ 7581 h 571939"/>
              <a:gd name="connsiteX31" fmla="*/ 544286 w 1047611"/>
              <a:gd name="connsiteY31" fmla="*/ 14029 h 571939"/>
              <a:gd name="connsiteX32" fmla="*/ 54429 w 1047611"/>
              <a:gd name="connsiteY32" fmla="*/ 14029 h 571939"/>
              <a:gd name="connsiteX0" fmla="*/ 0 w 1047611"/>
              <a:gd name="connsiteY0" fmla="*/ 14029 h 571939"/>
              <a:gd name="connsiteX1" fmla="*/ 54429 w 1047611"/>
              <a:gd name="connsiteY1" fmla="*/ 57572 h 571939"/>
              <a:gd name="connsiteX2" fmla="*/ 87086 w 1047611"/>
              <a:gd name="connsiteY2" fmla="*/ 79344 h 571939"/>
              <a:gd name="connsiteX3" fmla="*/ 130629 w 1047611"/>
              <a:gd name="connsiteY3" fmla="*/ 144658 h 571939"/>
              <a:gd name="connsiteX4" fmla="*/ 174172 w 1047611"/>
              <a:gd name="connsiteY4" fmla="*/ 242629 h 571939"/>
              <a:gd name="connsiteX5" fmla="*/ 195943 w 1047611"/>
              <a:gd name="connsiteY5" fmla="*/ 264401 h 571939"/>
              <a:gd name="connsiteX6" fmla="*/ 228600 w 1047611"/>
              <a:gd name="connsiteY6" fmla="*/ 275287 h 571939"/>
              <a:gd name="connsiteX7" fmla="*/ 315686 w 1047611"/>
              <a:gd name="connsiteY7" fmla="*/ 351487 h 571939"/>
              <a:gd name="connsiteX8" fmla="*/ 337457 w 1047611"/>
              <a:gd name="connsiteY8" fmla="*/ 384144 h 571939"/>
              <a:gd name="connsiteX9" fmla="*/ 435429 w 1047611"/>
              <a:gd name="connsiteY9" fmla="*/ 438572 h 571939"/>
              <a:gd name="connsiteX10" fmla="*/ 478972 w 1047611"/>
              <a:gd name="connsiteY10" fmla="*/ 449458 h 571939"/>
              <a:gd name="connsiteX11" fmla="*/ 522514 w 1047611"/>
              <a:gd name="connsiteY11" fmla="*/ 471229 h 571939"/>
              <a:gd name="connsiteX12" fmla="*/ 555172 w 1047611"/>
              <a:gd name="connsiteY12" fmla="*/ 482115 h 571939"/>
              <a:gd name="connsiteX13" fmla="*/ 576943 w 1047611"/>
              <a:gd name="connsiteY13" fmla="*/ 503887 h 571939"/>
              <a:gd name="connsiteX14" fmla="*/ 653143 w 1047611"/>
              <a:gd name="connsiteY14" fmla="*/ 514772 h 571939"/>
              <a:gd name="connsiteX15" fmla="*/ 718457 w 1047611"/>
              <a:gd name="connsiteY15" fmla="*/ 525658 h 571939"/>
              <a:gd name="connsiteX16" fmla="*/ 740229 w 1047611"/>
              <a:gd name="connsiteY16" fmla="*/ 569201 h 571939"/>
              <a:gd name="connsiteX17" fmla="*/ 794657 w 1047611"/>
              <a:gd name="connsiteY17" fmla="*/ 525658 h 571939"/>
              <a:gd name="connsiteX18" fmla="*/ 827314 w 1047611"/>
              <a:gd name="connsiteY18" fmla="*/ 471229 h 571939"/>
              <a:gd name="connsiteX19" fmla="*/ 849086 w 1047611"/>
              <a:gd name="connsiteY19" fmla="*/ 449458 h 571939"/>
              <a:gd name="connsiteX20" fmla="*/ 892629 w 1047611"/>
              <a:gd name="connsiteY20" fmla="*/ 395029 h 571939"/>
              <a:gd name="connsiteX21" fmla="*/ 851614 w 1047611"/>
              <a:gd name="connsiteY21" fmla="*/ 297160 h 571939"/>
              <a:gd name="connsiteX22" fmla="*/ 899387 w 1047611"/>
              <a:gd name="connsiteY22" fmla="*/ 249181 h 571939"/>
              <a:gd name="connsiteX23" fmla="*/ 918940 w 1047611"/>
              <a:gd name="connsiteY23" fmla="*/ 203523 h 571939"/>
              <a:gd name="connsiteX24" fmla="*/ 947264 w 1047611"/>
              <a:gd name="connsiteY24" fmla="*/ 151313 h 571939"/>
              <a:gd name="connsiteX25" fmla="*/ 997255 w 1047611"/>
              <a:gd name="connsiteY25" fmla="*/ 75010 h 571939"/>
              <a:gd name="connsiteX26" fmla="*/ 1045029 w 1047611"/>
              <a:gd name="connsiteY26" fmla="*/ 3144 h 571939"/>
              <a:gd name="connsiteX27" fmla="*/ 914400 w 1047611"/>
              <a:gd name="connsiteY27" fmla="*/ 14029 h 571939"/>
              <a:gd name="connsiteX28" fmla="*/ 881743 w 1047611"/>
              <a:gd name="connsiteY28" fmla="*/ 5466 h 571939"/>
              <a:gd name="connsiteX29" fmla="*/ 672697 w 1047611"/>
              <a:gd name="connsiteY29" fmla="*/ 9799 h 571939"/>
              <a:gd name="connsiteX30" fmla="*/ 600830 w 1047611"/>
              <a:gd name="connsiteY30" fmla="*/ 7581 h 571939"/>
              <a:gd name="connsiteX31" fmla="*/ 544286 w 1047611"/>
              <a:gd name="connsiteY31" fmla="*/ 14029 h 571939"/>
              <a:gd name="connsiteX32" fmla="*/ 54429 w 1047611"/>
              <a:gd name="connsiteY32" fmla="*/ 14029 h 571939"/>
              <a:gd name="connsiteX0" fmla="*/ 0 w 1047611"/>
              <a:gd name="connsiteY0" fmla="*/ 14029 h 571939"/>
              <a:gd name="connsiteX1" fmla="*/ 54429 w 1047611"/>
              <a:gd name="connsiteY1" fmla="*/ 57572 h 571939"/>
              <a:gd name="connsiteX2" fmla="*/ 87086 w 1047611"/>
              <a:gd name="connsiteY2" fmla="*/ 79344 h 571939"/>
              <a:gd name="connsiteX3" fmla="*/ 130629 w 1047611"/>
              <a:gd name="connsiteY3" fmla="*/ 144658 h 571939"/>
              <a:gd name="connsiteX4" fmla="*/ 174172 w 1047611"/>
              <a:gd name="connsiteY4" fmla="*/ 242629 h 571939"/>
              <a:gd name="connsiteX5" fmla="*/ 195943 w 1047611"/>
              <a:gd name="connsiteY5" fmla="*/ 264401 h 571939"/>
              <a:gd name="connsiteX6" fmla="*/ 228600 w 1047611"/>
              <a:gd name="connsiteY6" fmla="*/ 275287 h 571939"/>
              <a:gd name="connsiteX7" fmla="*/ 315686 w 1047611"/>
              <a:gd name="connsiteY7" fmla="*/ 351487 h 571939"/>
              <a:gd name="connsiteX8" fmla="*/ 337457 w 1047611"/>
              <a:gd name="connsiteY8" fmla="*/ 384144 h 571939"/>
              <a:gd name="connsiteX9" fmla="*/ 435429 w 1047611"/>
              <a:gd name="connsiteY9" fmla="*/ 438572 h 571939"/>
              <a:gd name="connsiteX10" fmla="*/ 478972 w 1047611"/>
              <a:gd name="connsiteY10" fmla="*/ 449458 h 571939"/>
              <a:gd name="connsiteX11" fmla="*/ 522514 w 1047611"/>
              <a:gd name="connsiteY11" fmla="*/ 471229 h 571939"/>
              <a:gd name="connsiteX12" fmla="*/ 555172 w 1047611"/>
              <a:gd name="connsiteY12" fmla="*/ 482115 h 571939"/>
              <a:gd name="connsiteX13" fmla="*/ 576943 w 1047611"/>
              <a:gd name="connsiteY13" fmla="*/ 503887 h 571939"/>
              <a:gd name="connsiteX14" fmla="*/ 653143 w 1047611"/>
              <a:gd name="connsiteY14" fmla="*/ 514772 h 571939"/>
              <a:gd name="connsiteX15" fmla="*/ 718457 w 1047611"/>
              <a:gd name="connsiteY15" fmla="*/ 525658 h 571939"/>
              <a:gd name="connsiteX16" fmla="*/ 740229 w 1047611"/>
              <a:gd name="connsiteY16" fmla="*/ 569201 h 571939"/>
              <a:gd name="connsiteX17" fmla="*/ 794657 w 1047611"/>
              <a:gd name="connsiteY17" fmla="*/ 525658 h 571939"/>
              <a:gd name="connsiteX18" fmla="*/ 827314 w 1047611"/>
              <a:gd name="connsiteY18" fmla="*/ 471229 h 571939"/>
              <a:gd name="connsiteX19" fmla="*/ 849086 w 1047611"/>
              <a:gd name="connsiteY19" fmla="*/ 449458 h 571939"/>
              <a:gd name="connsiteX20" fmla="*/ 823290 w 1047611"/>
              <a:gd name="connsiteY20" fmla="*/ 364694 h 571939"/>
              <a:gd name="connsiteX21" fmla="*/ 851614 w 1047611"/>
              <a:gd name="connsiteY21" fmla="*/ 297160 h 571939"/>
              <a:gd name="connsiteX22" fmla="*/ 899387 w 1047611"/>
              <a:gd name="connsiteY22" fmla="*/ 249181 h 571939"/>
              <a:gd name="connsiteX23" fmla="*/ 918940 w 1047611"/>
              <a:gd name="connsiteY23" fmla="*/ 203523 h 571939"/>
              <a:gd name="connsiteX24" fmla="*/ 947264 w 1047611"/>
              <a:gd name="connsiteY24" fmla="*/ 151313 h 571939"/>
              <a:gd name="connsiteX25" fmla="*/ 997255 w 1047611"/>
              <a:gd name="connsiteY25" fmla="*/ 75010 h 571939"/>
              <a:gd name="connsiteX26" fmla="*/ 1045029 w 1047611"/>
              <a:gd name="connsiteY26" fmla="*/ 3144 h 571939"/>
              <a:gd name="connsiteX27" fmla="*/ 914400 w 1047611"/>
              <a:gd name="connsiteY27" fmla="*/ 14029 h 571939"/>
              <a:gd name="connsiteX28" fmla="*/ 881743 w 1047611"/>
              <a:gd name="connsiteY28" fmla="*/ 5466 h 571939"/>
              <a:gd name="connsiteX29" fmla="*/ 672697 w 1047611"/>
              <a:gd name="connsiteY29" fmla="*/ 9799 h 571939"/>
              <a:gd name="connsiteX30" fmla="*/ 600830 w 1047611"/>
              <a:gd name="connsiteY30" fmla="*/ 7581 h 571939"/>
              <a:gd name="connsiteX31" fmla="*/ 544286 w 1047611"/>
              <a:gd name="connsiteY31" fmla="*/ 14029 h 571939"/>
              <a:gd name="connsiteX32" fmla="*/ 54429 w 1047611"/>
              <a:gd name="connsiteY32" fmla="*/ 14029 h 571939"/>
              <a:gd name="connsiteX0" fmla="*/ 0 w 1047611"/>
              <a:gd name="connsiteY0" fmla="*/ 14029 h 571939"/>
              <a:gd name="connsiteX1" fmla="*/ 54429 w 1047611"/>
              <a:gd name="connsiteY1" fmla="*/ 57572 h 571939"/>
              <a:gd name="connsiteX2" fmla="*/ 87086 w 1047611"/>
              <a:gd name="connsiteY2" fmla="*/ 79344 h 571939"/>
              <a:gd name="connsiteX3" fmla="*/ 130629 w 1047611"/>
              <a:gd name="connsiteY3" fmla="*/ 144658 h 571939"/>
              <a:gd name="connsiteX4" fmla="*/ 174172 w 1047611"/>
              <a:gd name="connsiteY4" fmla="*/ 242629 h 571939"/>
              <a:gd name="connsiteX5" fmla="*/ 195943 w 1047611"/>
              <a:gd name="connsiteY5" fmla="*/ 264401 h 571939"/>
              <a:gd name="connsiteX6" fmla="*/ 228600 w 1047611"/>
              <a:gd name="connsiteY6" fmla="*/ 275287 h 571939"/>
              <a:gd name="connsiteX7" fmla="*/ 315686 w 1047611"/>
              <a:gd name="connsiteY7" fmla="*/ 351487 h 571939"/>
              <a:gd name="connsiteX8" fmla="*/ 337457 w 1047611"/>
              <a:gd name="connsiteY8" fmla="*/ 384144 h 571939"/>
              <a:gd name="connsiteX9" fmla="*/ 435429 w 1047611"/>
              <a:gd name="connsiteY9" fmla="*/ 438572 h 571939"/>
              <a:gd name="connsiteX10" fmla="*/ 478972 w 1047611"/>
              <a:gd name="connsiteY10" fmla="*/ 449458 h 571939"/>
              <a:gd name="connsiteX11" fmla="*/ 522514 w 1047611"/>
              <a:gd name="connsiteY11" fmla="*/ 471229 h 571939"/>
              <a:gd name="connsiteX12" fmla="*/ 555172 w 1047611"/>
              <a:gd name="connsiteY12" fmla="*/ 482115 h 571939"/>
              <a:gd name="connsiteX13" fmla="*/ 576943 w 1047611"/>
              <a:gd name="connsiteY13" fmla="*/ 503887 h 571939"/>
              <a:gd name="connsiteX14" fmla="*/ 653143 w 1047611"/>
              <a:gd name="connsiteY14" fmla="*/ 514772 h 571939"/>
              <a:gd name="connsiteX15" fmla="*/ 718457 w 1047611"/>
              <a:gd name="connsiteY15" fmla="*/ 525658 h 571939"/>
              <a:gd name="connsiteX16" fmla="*/ 740229 w 1047611"/>
              <a:gd name="connsiteY16" fmla="*/ 569201 h 571939"/>
              <a:gd name="connsiteX17" fmla="*/ 794657 w 1047611"/>
              <a:gd name="connsiteY17" fmla="*/ 525658 h 571939"/>
              <a:gd name="connsiteX18" fmla="*/ 827314 w 1047611"/>
              <a:gd name="connsiteY18" fmla="*/ 471229 h 571939"/>
              <a:gd name="connsiteX19" fmla="*/ 784082 w 1047611"/>
              <a:gd name="connsiteY19" fmla="*/ 436458 h 571939"/>
              <a:gd name="connsiteX20" fmla="*/ 823290 w 1047611"/>
              <a:gd name="connsiteY20" fmla="*/ 364694 h 571939"/>
              <a:gd name="connsiteX21" fmla="*/ 851614 w 1047611"/>
              <a:gd name="connsiteY21" fmla="*/ 297160 h 571939"/>
              <a:gd name="connsiteX22" fmla="*/ 899387 w 1047611"/>
              <a:gd name="connsiteY22" fmla="*/ 249181 h 571939"/>
              <a:gd name="connsiteX23" fmla="*/ 918940 w 1047611"/>
              <a:gd name="connsiteY23" fmla="*/ 203523 h 571939"/>
              <a:gd name="connsiteX24" fmla="*/ 947264 w 1047611"/>
              <a:gd name="connsiteY24" fmla="*/ 151313 h 571939"/>
              <a:gd name="connsiteX25" fmla="*/ 997255 w 1047611"/>
              <a:gd name="connsiteY25" fmla="*/ 75010 h 571939"/>
              <a:gd name="connsiteX26" fmla="*/ 1045029 w 1047611"/>
              <a:gd name="connsiteY26" fmla="*/ 3144 h 571939"/>
              <a:gd name="connsiteX27" fmla="*/ 914400 w 1047611"/>
              <a:gd name="connsiteY27" fmla="*/ 14029 h 571939"/>
              <a:gd name="connsiteX28" fmla="*/ 881743 w 1047611"/>
              <a:gd name="connsiteY28" fmla="*/ 5466 h 571939"/>
              <a:gd name="connsiteX29" fmla="*/ 672697 w 1047611"/>
              <a:gd name="connsiteY29" fmla="*/ 9799 h 571939"/>
              <a:gd name="connsiteX30" fmla="*/ 600830 w 1047611"/>
              <a:gd name="connsiteY30" fmla="*/ 7581 h 571939"/>
              <a:gd name="connsiteX31" fmla="*/ 544286 w 1047611"/>
              <a:gd name="connsiteY31" fmla="*/ 14029 h 571939"/>
              <a:gd name="connsiteX32" fmla="*/ 54429 w 1047611"/>
              <a:gd name="connsiteY32" fmla="*/ 14029 h 571939"/>
              <a:gd name="connsiteX0" fmla="*/ 0 w 1047611"/>
              <a:gd name="connsiteY0" fmla="*/ 14029 h 572418"/>
              <a:gd name="connsiteX1" fmla="*/ 54429 w 1047611"/>
              <a:gd name="connsiteY1" fmla="*/ 57572 h 572418"/>
              <a:gd name="connsiteX2" fmla="*/ 87086 w 1047611"/>
              <a:gd name="connsiteY2" fmla="*/ 79344 h 572418"/>
              <a:gd name="connsiteX3" fmla="*/ 130629 w 1047611"/>
              <a:gd name="connsiteY3" fmla="*/ 144658 h 572418"/>
              <a:gd name="connsiteX4" fmla="*/ 174172 w 1047611"/>
              <a:gd name="connsiteY4" fmla="*/ 242629 h 572418"/>
              <a:gd name="connsiteX5" fmla="*/ 195943 w 1047611"/>
              <a:gd name="connsiteY5" fmla="*/ 264401 h 572418"/>
              <a:gd name="connsiteX6" fmla="*/ 228600 w 1047611"/>
              <a:gd name="connsiteY6" fmla="*/ 275287 h 572418"/>
              <a:gd name="connsiteX7" fmla="*/ 315686 w 1047611"/>
              <a:gd name="connsiteY7" fmla="*/ 351487 h 572418"/>
              <a:gd name="connsiteX8" fmla="*/ 337457 w 1047611"/>
              <a:gd name="connsiteY8" fmla="*/ 384144 h 572418"/>
              <a:gd name="connsiteX9" fmla="*/ 435429 w 1047611"/>
              <a:gd name="connsiteY9" fmla="*/ 438572 h 572418"/>
              <a:gd name="connsiteX10" fmla="*/ 478972 w 1047611"/>
              <a:gd name="connsiteY10" fmla="*/ 449458 h 572418"/>
              <a:gd name="connsiteX11" fmla="*/ 522514 w 1047611"/>
              <a:gd name="connsiteY11" fmla="*/ 471229 h 572418"/>
              <a:gd name="connsiteX12" fmla="*/ 555172 w 1047611"/>
              <a:gd name="connsiteY12" fmla="*/ 482115 h 572418"/>
              <a:gd name="connsiteX13" fmla="*/ 576943 w 1047611"/>
              <a:gd name="connsiteY13" fmla="*/ 503887 h 572418"/>
              <a:gd name="connsiteX14" fmla="*/ 653143 w 1047611"/>
              <a:gd name="connsiteY14" fmla="*/ 514772 h 572418"/>
              <a:gd name="connsiteX15" fmla="*/ 718457 w 1047611"/>
              <a:gd name="connsiteY15" fmla="*/ 525658 h 572418"/>
              <a:gd name="connsiteX16" fmla="*/ 740229 w 1047611"/>
              <a:gd name="connsiteY16" fmla="*/ 569201 h 572418"/>
              <a:gd name="connsiteX17" fmla="*/ 794657 w 1047611"/>
              <a:gd name="connsiteY17" fmla="*/ 525658 h 572418"/>
              <a:gd name="connsiteX18" fmla="*/ 753642 w 1047611"/>
              <a:gd name="connsiteY18" fmla="*/ 462561 h 572418"/>
              <a:gd name="connsiteX19" fmla="*/ 784082 w 1047611"/>
              <a:gd name="connsiteY19" fmla="*/ 436458 h 572418"/>
              <a:gd name="connsiteX20" fmla="*/ 823290 w 1047611"/>
              <a:gd name="connsiteY20" fmla="*/ 364694 h 572418"/>
              <a:gd name="connsiteX21" fmla="*/ 851614 w 1047611"/>
              <a:gd name="connsiteY21" fmla="*/ 297160 h 572418"/>
              <a:gd name="connsiteX22" fmla="*/ 899387 w 1047611"/>
              <a:gd name="connsiteY22" fmla="*/ 249181 h 572418"/>
              <a:gd name="connsiteX23" fmla="*/ 918940 w 1047611"/>
              <a:gd name="connsiteY23" fmla="*/ 203523 h 572418"/>
              <a:gd name="connsiteX24" fmla="*/ 947264 w 1047611"/>
              <a:gd name="connsiteY24" fmla="*/ 151313 h 572418"/>
              <a:gd name="connsiteX25" fmla="*/ 997255 w 1047611"/>
              <a:gd name="connsiteY25" fmla="*/ 75010 h 572418"/>
              <a:gd name="connsiteX26" fmla="*/ 1045029 w 1047611"/>
              <a:gd name="connsiteY26" fmla="*/ 3144 h 572418"/>
              <a:gd name="connsiteX27" fmla="*/ 914400 w 1047611"/>
              <a:gd name="connsiteY27" fmla="*/ 14029 h 572418"/>
              <a:gd name="connsiteX28" fmla="*/ 881743 w 1047611"/>
              <a:gd name="connsiteY28" fmla="*/ 5466 h 572418"/>
              <a:gd name="connsiteX29" fmla="*/ 672697 w 1047611"/>
              <a:gd name="connsiteY29" fmla="*/ 9799 h 572418"/>
              <a:gd name="connsiteX30" fmla="*/ 600830 w 1047611"/>
              <a:gd name="connsiteY30" fmla="*/ 7581 h 572418"/>
              <a:gd name="connsiteX31" fmla="*/ 544286 w 1047611"/>
              <a:gd name="connsiteY31" fmla="*/ 14029 h 572418"/>
              <a:gd name="connsiteX32" fmla="*/ 54429 w 1047611"/>
              <a:gd name="connsiteY32" fmla="*/ 14029 h 572418"/>
              <a:gd name="connsiteX0" fmla="*/ 0 w 1047611"/>
              <a:gd name="connsiteY0" fmla="*/ 14029 h 569308"/>
              <a:gd name="connsiteX1" fmla="*/ 54429 w 1047611"/>
              <a:gd name="connsiteY1" fmla="*/ 57572 h 569308"/>
              <a:gd name="connsiteX2" fmla="*/ 87086 w 1047611"/>
              <a:gd name="connsiteY2" fmla="*/ 79344 h 569308"/>
              <a:gd name="connsiteX3" fmla="*/ 130629 w 1047611"/>
              <a:gd name="connsiteY3" fmla="*/ 144658 h 569308"/>
              <a:gd name="connsiteX4" fmla="*/ 174172 w 1047611"/>
              <a:gd name="connsiteY4" fmla="*/ 242629 h 569308"/>
              <a:gd name="connsiteX5" fmla="*/ 195943 w 1047611"/>
              <a:gd name="connsiteY5" fmla="*/ 264401 h 569308"/>
              <a:gd name="connsiteX6" fmla="*/ 228600 w 1047611"/>
              <a:gd name="connsiteY6" fmla="*/ 275287 h 569308"/>
              <a:gd name="connsiteX7" fmla="*/ 315686 w 1047611"/>
              <a:gd name="connsiteY7" fmla="*/ 351487 h 569308"/>
              <a:gd name="connsiteX8" fmla="*/ 337457 w 1047611"/>
              <a:gd name="connsiteY8" fmla="*/ 384144 h 569308"/>
              <a:gd name="connsiteX9" fmla="*/ 435429 w 1047611"/>
              <a:gd name="connsiteY9" fmla="*/ 438572 h 569308"/>
              <a:gd name="connsiteX10" fmla="*/ 478972 w 1047611"/>
              <a:gd name="connsiteY10" fmla="*/ 449458 h 569308"/>
              <a:gd name="connsiteX11" fmla="*/ 522514 w 1047611"/>
              <a:gd name="connsiteY11" fmla="*/ 471229 h 569308"/>
              <a:gd name="connsiteX12" fmla="*/ 555172 w 1047611"/>
              <a:gd name="connsiteY12" fmla="*/ 482115 h 569308"/>
              <a:gd name="connsiteX13" fmla="*/ 576943 w 1047611"/>
              <a:gd name="connsiteY13" fmla="*/ 503887 h 569308"/>
              <a:gd name="connsiteX14" fmla="*/ 653143 w 1047611"/>
              <a:gd name="connsiteY14" fmla="*/ 514772 h 569308"/>
              <a:gd name="connsiteX15" fmla="*/ 718457 w 1047611"/>
              <a:gd name="connsiteY15" fmla="*/ 525658 h 569308"/>
              <a:gd name="connsiteX16" fmla="*/ 740229 w 1047611"/>
              <a:gd name="connsiteY16" fmla="*/ 569201 h 569308"/>
              <a:gd name="connsiteX17" fmla="*/ 729652 w 1047611"/>
              <a:gd name="connsiteY17" fmla="*/ 512657 h 569308"/>
              <a:gd name="connsiteX18" fmla="*/ 753642 w 1047611"/>
              <a:gd name="connsiteY18" fmla="*/ 462561 h 569308"/>
              <a:gd name="connsiteX19" fmla="*/ 784082 w 1047611"/>
              <a:gd name="connsiteY19" fmla="*/ 436458 h 569308"/>
              <a:gd name="connsiteX20" fmla="*/ 823290 w 1047611"/>
              <a:gd name="connsiteY20" fmla="*/ 364694 h 569308"/>
              <a:gd name="connsiteX21" fmla="*/ 851614 w 1047611"/>
              <a:gd name="connsiteY21" fmla="*/ 297160 h 569308"/>
              <a:gd name="connsiteX22" fmla="*/ 899387 w 1047611"/>
              <a:gd name="connsiteY22" fmla="*/ 249181 h 569308"/>
              <a:gd name="connsiteX23" fmla="*/ 918940 w 1047611"/>
              <a:gd name="connsiteY23" fmla="*/ 203523 h 569308"/>
              <a:gd name="connsiteX24" fmla="*/ 947264 w 1047611"/>
              <a:gd name="connsiteY24" fmla="*/ 151313 h 569308"/>
              <a:gd name="connsiteX25" fmla="*/ 997255 w 1047611"/>
              <a:gd name="connsiteY25" fmla="*/ 75010 h 569308"/>
              <a:gd name="connsiteX26" fmla="*/ 1045029 w 1047611"/>
              <a:gd name="connsiteY26" fmla="*/ 3144 h 569308"/>
              <a:gd name="connsiteX27" fmla="*/ 914400 w 1047611"/>
              <a:gd name="connsiteY27" fmla="*/ 14029 h 569308"/>
              <a:gd name="connsiteX28" fmla="*/ 881743 w 1047611"/>
              <a:gd name="connsiteY28" fmla="*/ 5466 h 569308"/>
              <a:gd name="connsiteX29" fmla="*/ 672697 w 1047611"/>
              <a:gd name="connsiteY29" fmla="*/ 9799 h 569308"/>
              <a:gd name="connsiteX30" fmla="*/ 600830 w 1047611"/>
              <a:gd name="connsiteY30" fmla="*/ 7581 h 569308"/>
              <a:gd name="connsiteX31" fmla="*/ 544286 w 1047611"/>
              <a:gd name="connsiteY31" fmla="*/ 14029 h 569308"/>
              <a:gd name="connsiteX32" fmla="*/ 54429 w 1047611"/>
              <a:gd name="connsiteY32" fmla="*/ 14029 h 569308"/>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75287 h 531576"/>
              <a:gd name="connsiteX7" fmla="*/ 315686 w 1047611"/>
              <a:gd name="connsiteY7" fmla="*/ 351487 h 531576"/>
              <a:gd name="connsiteX8" fmla="*/ 337457 w 1047611"/>
              <a:gd name="connsiteY8" fmla="*/ 384144 h 531576"/>
              <a:gd name="connsiteX9" fmla="*/ 435429 w 1047611"/>
              <a:gd name="connsiteY9" fmla="*/ 438572 h 531576"/>
              <a:gd name="connsiteX10" fmla="*/ 478972 w 1047611"/>
              <a:gd name="connsiteY10" fmla="*/ 449458 h 531576"/>
              <a:gd name="connsiteX11" fmla="*/ 522514 w 1047611"/>
              <a:gd name="connsiteY11" fmla="*/ 471229 h 531576"/>
              <a:gd name="connsiteX12" fmla="*/ 555172 w 1047611"/>
              <a:gd name="connsiteY12" fmla="*/ 482115 h 531576"/>
              <a:gd name="connsiteX13" fmla="*/ 576943 w 1047611"/>
              <a:gd name="connsiteY13" fmla="*/ 503887 h 531576"/>
              <a:gd name="connsiteX14" fmla="*/ 653143 w 1047611"/>
              <a:gd name="connsiteY14" fmla="*/ 514772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75287 h 531576"/>
              <a:gd name="connsiteX7" fmla="*/ 315686 w 1047611"/>
              <a:gd name="connsiteY7" fmla="*/ 351487 h 531576"/>
              <a:gd name="connsiteX8" fmla="*/ 337457 w 1047611"/>
              <a:gd name="connsiteY8" fmla="*/ 384144 h 531576"/>
              <a:gd name="connsiteX9" fmla="*/ 435429 w 1047611"/>
              <a:gd name="connsiteY9" fmla="*/ 438572 h 531576"/>
              <a:gd name="connsiteX10" fmla="*/ 478972 w 1047611"/>
              <a:gd name="connsiteY10" fmla="*/ 449458 h 531576"/>
              <a:gd name="connsiteX11" fmla="*/ 522514 w 1047611"/>
              <a:gd name="connsiteY11" fmla="*/ 471229 h 531576"/>
              <a:gd name="connsiteX12" fmla="*/ 555172 w 1047611"/>
              <a:gd name="connsiteY12" fmla="*/ 482115 h 531576"/>
              <a:gd name="connsiteX13" fmla="*/ 576943 w 1047611"/>
              <a:gd name="connsiteY13" fmla="*/ 503887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75287 h 531576"/>
              <a:gd name="connsiteX7" fmla="*/ 315686 w 1047611"/>
              <a:gd name="connsiteY7" fmla="*/ 351487 h 531576"/>
              <a:gd name="connsiteX8" fmla="*/ 337457 w 1047611"/>
              <a:gd name="connsiteY8" fmla="*/ 384144 h 531576"/>
              <a:gd name="connsiteX9" fmla="*/ 435429 w 1047611"/>
              <a:gd name="connsiteY9" fmla="*/ 438572 h 531576"/>
              <a:gd name="connsiteX10" fmla="*/ 478972 w 1047611"/>
              <a:gd name="connsiteY10" fmla="*/ 449458 h 531576"/>
              <a:gd name="connsiteX11" fmla="*/ 522514 w 1047611"/>
              <a:gd name="connsiteY11" fmla="*/ 471229 h 531576"/>
              <a:gd name="connsiteX12" fmla="*/ 555172 w 1047611"/>
              <a:gd name="connsiteY12" fmla="*/ 48211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75287 h 531576"/>
              <a:gd name="connsiteX7" fmla="*/ 315686 w 1047611"/>
              <a:gd name="connsiteY7" fmla="*/ 351487 h 531576"/>
              <a:gd name="connsiteX8" fmla="*/ 337457 w 1047611"/>
              <a:gd name="connsiteY8" fmla="*/ 384144 h 531576"/>
              <a:gd name="connsiteX9" fmla="*/ 435429 w 1047611"/>
              <a:gd name="connsiteY9" fmla="*/ 438572 h 531576"/>
              <a:gd name="connsiteX10" fmla="*/ 478972 w 1047611"/>
              <a:gd name="connsiteY10" fmla="*/ 449458 h 531576"/>
              <a:gd name="connsiteX11" fmla="*/ 522514 w 1047611"/>
              <a:gd name="connsiteY11" fmla="*/ 471229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75287 h 531576"/>
              <a:gd name="connsiteX7" fmla="*/ 315686 w 1047611"/>
              <a:gd name="connsiteY7" fmla="*/ 351487 h 531576"/>
              <a:gd name="connsiteX8" fmla="*/ 337457 w 1047611"/>
              <a:gd name="connsiteY8" fmla="*/ 384144 h 531576"/>
              <a:gd name="connsiteX9" fmla="*/ 435429 w 1047611"/>
              <a:gd name="connsiteY9" fmla="*/ 438572 h 531576"/>
              <a:gd name="connsiteX10" fmla="*/ 478972 w 1047611"/>
              <a:gd name="connsiteY10" fmla="*/ 449458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75287 h 531576"/>
              <a:gd name="connsiteX7" fmla="*/ 315686 w 1047611"/>
              <a:gd name="connsiteY7" fmla="*/ 351487 h 531576"/>
              <a:gd name="connsiteX8" fmla="*/ 337457 w 1047611"/>
              <a:gd name="connsiteY8" fmla="*/ 384144 h 531576"/>
              <a:gd name="connsiteX9" fmla="*/ 435429 w 1047611"/>
              <a:gd name="connsiteY9" fmla="*/ 43857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75287 h 531576"/>
              <a:gd name="connsiteX7" fmla="*/ 315686 w 1047611"/>
              <a:gd name="connsiteY7" fmla="*/ 351487 h 531576"/>
              <a:gd name="connsiteX8" fmla="*/ 337457 w 1047611"/>
              <a:gd name="connsiteY8" fmla="*/ 384144 h 531576"/>
              <a:gd name="connsiteX9" fmla="*/ 444097 w 1047611"/>
              <a:gd name="connsiteY9" fmla="*/ 39090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75287 h 531576"/>
              <a:gd name="connsiteX7" fmla="*/ 315686 w 1047611"/>
              <a:gd name="connsiteY7" fmla="*/ 351487 h 531576"/>
              <a:gd name="connsiteX8" fmla="*/ 380794 w 1047611"/>
              <a:gd name="connsiteY8" fmla="*/ 345142 h 531576"/>
              <a:gd name="connsiteX9" fmla="*/ 444097 w 1047611"/>
              <a:gd name="connsiteY9" fmla="*/ 39090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75287 h 531576"/>
              <a:gd name="connsiteX7" fmla="*/ 315686 w 1047611"/>
              <a:gd name="connsiteY7" fmla="*/ 308151 h 531576"/>
              <a:gd name="connsiteX8" fmla="*/ 380794 w 1047611"/>
              <a:gd name="connsiteY8" fmla="*/ 345142 h 531576"/>
              <a:gd name="connsiteX9" fmla="*/ 444097 w 1047611"/>
              <a:gd name="connsiteY9" fmla="*/ 39090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5943 w 1047611"/>
              <a:gd name="connsiteY5" fmla="*/ 264401 h 531576"/>
              <a:gd name="connsiteX6" fmla="*/ 228600 w 1047611"/>
              <a:gd name="connsiteY6" fmla="*/ 244952 h 531576"/>
              <a:gd name="connsiteX7" fmla="*/ 315686 w 1047611"/>
              <a:gd name="connsiteY7" fmla="*/ 308151 h 531576"/>
              <a:gd name="connsiteX8" fmla="*/ 380794 w 1047611"/>
              <a:gd name="connsiteY8" fmla="*/ 345142 h 531576"/>
              <a:gd name="connsiteX9" fmla="*/ 444097 w 1047611"/>
              <a:gd name="connsiteY9" fmla="*/ 39090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74172 w 1047611"/>
              <a:gd name="connsiteY4" fmla="*/ 242629 h 531576"/>
              <a:gd name="connsiteX5" fmla="*/ 191610 w 1047611"/>
              <a:gd name="connsiteY5" fmla="*/ 234065 h 531576"/>
              <a:gd name="connsiteX6" fmla="*/ 228600 w 1047611"/>
              <a:gd name="connsiteY6" fmla="*/ 244952 h 531576"/>
              <a:gd name="connsiteX7" fmla="*/ 315686 w 1047611"/>
              <a:gd name="connsiteY7" fmla="*/ 308151 h 531576"/>
              <a:gd name="connsiteX8" fmla="*/ 380794 w 1047611"/>
              <a:gd name="connsiteY8" fmla="*/ 345142 h 531576"/>
              <a:gd name="connsiteX9" fmla="*/ 444097 w 1047611"/>
              <a:gd name="connsiteY9" fmla="*/ 39090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30629 w 1047611"/>
              <a:gd name="connsiteY3" fmla="*/ 144658 h 531576"/>
              <a:gd name="connsiteX4" fmla="*/ 182840 w 1047611"/>
              <a:gd name="connsiteY4" fmla="*/ 199292 h 531576"/>
              <a:gd name="connsiteX5" fmla="*/ 191610 w 1047611"/>
              <a:gd name="connsiteY5" fmla="*/ 234065 h 531576"/>
              <a:gd name="connsiteX6" fmla="*/ 228600 w 1047611"/>
              <a:gd name="connsiteY6" fmla="*/ 244952 h 531576"/>
              <a:gd name="connsiteX7" fmla="*/ 315686 w 1047611"/>
              <a:gd name="connsiteY7" fmla="*/ 308151 h 531576"/>
              <a:gd name="connsiteX8" fmla="*/ 380794 w 1047611"/>
              <a:gd name="connsiteY8" fmla="*/ 345142 h 531576"/>
              <a:gd name="connsiteX9" fmla="*/ 444097 w 1047611"/>
              <a:gd name="connsiteY9" fmla="*/ 39090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87086 w 1047611"/>
              <a:gd name="connsiteY2" fmla="*/ 79344 h 531576"/>
              <a:gd name="connsiteX3" fmla="*/ 104627 w 1047611"/>
              <a:gd name="connsiteY3" fmla="*/ 144658 h 531576"/>
              <a:gd name="connsiteX4" fmla="*/ 182840 w 1047611"/>
              <a:gd name="connsiteY4" fmla="*/ 199292 h 531576"/>
              <a:gd name="connsiteX5" fmla="*/ 191610 w 1047611"/>
              <a:gd name="connsiteY5" fmla="*/ 234065 h 531576"/>
              <a:gd name="connsiteX6" fmla="*/ 228600 w 1047611"/>
              <a:gd name="connsiteY6" fmla="*/ 244952 h 531576"/>
              <a:gd name="connsiteX7" fmla="*/ 315686 w 1047611"/>
              <a:gd name="connsiteY7" fmla="*/ 308151 h 531576"/>
              <a:gd name="connsiteX8" fmla="*/ 380794 w 1047611"/>
              <a:gd name="connsiteY8" fmla="*/ 345142 h 531576"/>
              <a:gd name="connsiteX9" fmla="*/ 444097 w 1047611"/>
              <a:gd name="connsiteY9" fmla="*/ 39090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54429 w 1047611"/>
              <a:gd name="connsiteY1" fmla="*/ 57572 h 531576"/>
              <a:gd name="connsiteX2" fmla="*/ 61084 w 1047611"/>
              <a:gd name="connsiteY2" fmla="*/ 79344 h 531576"/>
              <a:gd name="connsiteX3" fmla="*/ 104627 w 1047611"/>
              <a:gd name="connsiteY3" fmla="*/ 144658 h 531576"/>
              <a:gd name="connsiteX4" fmla="*/ 182840 w 1047611"/>
              <a:gd name="connsiteY4" fmla="*/ 199292 h 531576"/>
              <a:gd name="connsiteX5" fmla="*/ 191610 w 1047611"/>
              <a:gd name="connsiteY5" fmla="*/ 234065 h 531576"/>
              <a:gd name="connsiteX6" fmla="*/ 228600 w 1047611"/>
              <a:gd name="connsiteY6" fmla="*/ 244952 h 531576"/>
              <a:gd name="connsiteX7" fmla="*/ 315686 w 1047611"/>
              <a:gd name="connsiteY7" fmla="*/ 308151 h 531576"/>
              <a:gd name="connsiteX8" fmla="*/ 380794 w 1047611"/>
              <a:gd name="connsiteY8" fmla="*/ 345142 h 531576"/>
              <a:gd name="connsiteX9" fmla="*/ 444097 w 1047611"/>
              <a:gd name="connsiteY9" fmla="*/ 39090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0 w 1047611"/>
              <a:gd name="connsiteY0" fmla="*/ 14029 h 531576"/>
              <a:gd name="connsiteX1" fmla="*/ 37095 w 1047611"/>
              <a:gd name="connsiteY1" fmla="*/ 57572 h 531576"/>
              <a:gd name="connsiteX2" fmla="*/ 61084 w 1047611"/>
              <a:gd name="connsiteY2" fmla="*/ 79344 h 531576"/>
              <a:gd name="connsiteX3" fmla="*/ 104627 w 1047611"/>
              <a:gd name="connsiteY3" fmla="*/ 144658 h 531576"/>
              <a:gd name="connsiteX4" fmla="*/ 182840 w 1047611"/>
              <a:gd name="connsiteY4" fmla="*/ 199292 h 531576"/>
              <a:gd name="connsiteX5" fmla="*/ 191610 w 1047611"/>
              <a:gd name="connsiteY5" fmla="*/ 234065 h 531576"/>
              <a:gd name="connsiteX6" fmla="*/ 228600 w 1047611"/>
              <a:gd name="connsiteY6" fmla="*/ 244952 h 531576"/>
              <a:gd name="connsiteX7" fmla="*/ 315686 w 1047611"/>
              <a:gd name="connsiteY7" fmla="*/ 308151 h 531576"/>
              <a:gd name="connsiteX8" fmla="*/ 380794 w 1047611"/>
              <a:gd name="connsiteY8" fmla="*/ 345142 h 531576"/>
              <a:gd name="connsiteX9" fmla="*/ 444097 w 1047611"/>
              <a:gd name="connsiteY9" fmla="*/ 390902 h 531576"/>
              <a:gd name="connsiteX10" fmla="*/ 478972 w 1047611"/>
              <a:gd name="connsiteY10" fmla="*/ 410455 h 531576"/>
              <a:gd name="connsiteX11" fmla="*/ 513846 w 1047611"/>
              <a:gd name="connsiteY11" fmla="*/ 432226 h 531576"/>
              <a:gd name="connsiteX12" fmla="*/ 546504 w 1047611"/>
              <a:gd name="connsiteY12" fmla="*/ 447445 h 531576"/>
              <a:gd name="connsiteX13" fmla="*/ 585610 w 1047611"/>
              <a:gd name="connsiteY13" fmla="*/ 469218 h 531576"/>
              <a:gd name="connsiteX14" fmla="*/ 661811 w 1047611"/>
              <a:gd name="connsiteY14" fmla="*/ 497438 h 531576"/>
              <a:gd name="connsiteX15" fmla="*/ 718457 w 1047611"/>
              <a:gd name="connsiteY15" fmla="*/ 525658 h 531576"/>
              <a:gd name="connsiteX16" fmla="*/ 727228 w 1047611"/>
              <a:gd name="connsiteY16" fmla="*/ 521531 h 531576"/>
              <a:gd name="connsiteX17" fmla="*/ 729652 w 1047611"/>
              <a:gd name="connsiteY17" fmla="*/ 512657 h 531576"/>
              <a:gd name="connsiteX18" fmla="*/ 753642 w 1047611"/>
              <a:gd name="connsiteY18" fmla="*/ 462561 h 531576"/>
              <a:gd name="connsiteX19" fmla="*/ 784082 w 1047611"/>
              <a:gd name="connsiteY19" fmla="*/ 436458 h 531576"/>
              <a:gd name="connsiteX20" fmla="*/ 823290 w 1047611"/>
              <a:gd name="connsiteY20" fmla="*/ 364694 h 531576"/>
              <a:gd name="connsiteX21" fmla="*/ 851614 w 1047611"/>
              <a:gd name="connsiteY21" fmla="*/ 297160 h 531576"/>
              <a:gd name="connsiteX22" fmla="*/ 899387 w 1047611"/>
              <a:gd name="connsiteY22" fmla="*/ 249181 h 531576"/>
              <a:gd name="connsiteX23" fmla="*/ 918940 w 1047611"/>
              <a:gd name="connsiteY23" fmla="*/ 203523 h 531576"/>
              <a:gd name="connsiteX24" fmla="*/ 947264 w 1047611"/>
              <a:gd name="connsiteY24" fmla="*/ 151313 h 531576"/>
              <a:gd name="connsiteX25" fmla="*/ 997255 w 1047611"/>
              <a:gd name="connsiteY25" fmla="*/ 75010 h 531576"/>
              <a:gd name="connsiteX26" fmla="*/ 1045029 w 1047611"/>
              <a:gd name="connsiteY26" fmla="*/ 3144 h 531576"/>
              <a:gd name="connsiteX27" fmla="*/ 914400 w 1047611"/>
              <a:gd name="connsiteY27" fmla="*/ 14029 h 531576"/>
              <a:gd name="connsiteX28" fmla="*/ 881743 w 1047611"/>
              <a:gd name="connsiteY28" fmla="*/ 5466 h 531576"/>
              <a:gd name="connsiteX29" fmla="*/ 672697 w 1047611"/>
              <a:gd name="connsiteY29" fmla="*/ 9799 h 531576"/>
              <a:gd name="connsiteX30" fmla="*/ 600830 w 1047611"/>
              <a:gd name="connsiteY30" fmla="*/ 7581 h 531576"/>
              <a:gd name="connsiteX31" fmla="*/ 544286 w 1047611"/>
              <a:gd name="connsiteY31" fmla="*/ 14029 h 531576"/>
              <a:gd name="connsiteX32" fmla="*/ 54429 w 1047611"/>
              <a:gd name="connsiteY32" fmla="*/ 14029 h 531576"/>
              <a:gd name="connsiteX0" fmla="*/ 6242 w 1053853"/>
              <a:gd name="connsiteY0" fmla="*/ 14029 h 531576"/>
              <a:gd name="connsiteX1" fmla="*/ 43337 w 1053853"/>
              <a:gd name="connsiteY1" fmla="*/ 57572 h 531576"/>
              <a:gd name="connsiteX2" fmla="*/ 67326 w 1053853"/>
              <a:gd name="connsiteY2" fmla="*/ 79344 h 531576"/>
              <a:gd name="connsiteX3" fmla="*/ 110869 w 1053853"/>
              <a:gd name="connsiteY3" fmla="*/ 144658 h 531576"/>
              <a:gd name="connsiteX4" fmla="*/ 189082 w 1053853"/>
              <a:gd name="connsiteY4" fmla="*/ 199292 h 531576"/>
              <a:gd name="connsiteX5" fmla="*/ 197852 w 1053853"/>
              <a:gd name="connsiteY5" fmla="*/ 234065 h 531576"/>
              <a:gd name="connsiteX6" fmla="*/ 234842 w 1053853"/>
              <a:gd name="connsiteY6" fmla="*/ 244952 h 531576"/>
              <a:gd name="connsiteX7" fmla="*/ 321928 w 1053853"/>
              <a:gd name="connsiteY7" fmla="*/ 308151 h 531576"/>
              <a:gd name="connsiteX8" fmla="*/ 387036 w 1053853"/>
              <a:gd name="connsiteY8" fmla="*/ 345142 h 531576"/>
              <a:gd name="connsiteX9" fmla="*/ 450339 w 1053853"/>
              <a:gd name="connsiteY9" fmla="*/ 390902 h 531576"/>
              <a:gd name="connsiteX10" fmla="*/ 485214 w 1053853"/>
              <a:gd name="connsiteY10" fmla="*/ 410455 h 531576"/>
              <a:gd name="connsiteX11" fmla="*/ 520088 w 1053853"/>
              <a:gd name="connsiteY11" fmla="*/ 432226 h 531576"/>
              <a:gd name="connsiteX12" fmla="*/ 552746 w 1053853"/>
              <a:gd name="connsiteY12" fmla="*/ 447445 h 531576"/>
              <a:gd name="connsiteX13" fmla="*/ 591852 w 1053853"/>
              <a:gd name="connsiteY13" fmla="*/ 469218 h 531576"/>
              <a:gd name="connsiteX14" fmla="*/ 668053 w 1053853"/>
              <a:gd name="connsiteY14" fmla="*/ 497438 h 531576"/>
              <a:gd name="connsiteX15" fmla="*/ 724699 w 1053853"/>
              <a:gd name="connsiteY15" fmla="*/ 525658 h 531576"/>
              <a:gd name="connsiteX16" fmla="*/ 733470 w 1053853"/>
              <a:gd name="connsiteY16" fmla="*/ 521531 h 531576"/>
              <a:gd name="connsiteX17" fmla="*/ 735894 w 1053853"/>
              <a:gd name="connsiteY17" fmla="*/ 512657 h 531576"/>
              <a:gd name="connsiteX18" fmla="*/ 759884 w 1053853"/>
              <a:gd name="connsiteY18" fmla="*/ 462561 h 531576"/>
              <a:gd name="connsiteX19" fmla="*/ 790324 w 1053853"/>
              <a:gd name="connsiteY19" fmla="*/ 436458 h 531576"/>
              <a:gd name="connsiteX20" fmla="*/ 829532 w 1053853"/>
              <a:gd name="connsiteY20" fmla="*/ 364694 h 531576"/>
              <a:gd name="connsiteX21" fmla="*/ 857856 w 1053853"/>
              <a:gd name="connsiteY21" fmla="*/ 297160 h 531576"/>
              <a:gd name="connsiteX22" fmla="*/ 905629 w 1053853"/>
              <a:gd name="connsiteY22" fmla="*/ 249181 h 531576"/>
              <a:gd name="connsiteX23" fmla="*/ 925182 w 1053853"/>
              <a:gd name="connsiteY23" fmla="*/ 203523 h 531576"/>
              <a:gd name="connsiteX24" fmla="*/ 953506 w 1053853"/>
              <a:gd name="connsiteY24" fmla="*/ 151313 h 531576"/>
              <a:gd name="connsiteX25" fmla="*/ 1003497 w 1053853"/>
              <a:gd name="connsiteY25" fmla="*/ 75010 h 531576"/>
              <a:gd name="connsiteX26" fmla="*/ 1051271 w 1053853"/>
              <a:gd name="connsiteY26" fmla="*/ 3144 h 531576"/>
              <a:gd name="connsiteX27" fmla="*/ 920642 w 1053853"/>
              <a:gd name="connsiteY27" fmla="*/ 14029 h 531576"/>
              <a:gd name="connsiteX28" fmla="*/ 887985 w 1053853"/>
              <a:gd name="connsiteY28" fmla="*/ 5466 h 531576"/>
              <a:gd name="connsiteX29" fmla="*/ 678939 w 1053853"/>
              <a:gd name="connsiteY29" fmla="*/ 9799 h 531576"/>
              <a:gd name="connsiteX30" fmla="*/ 607072 w 1053853"/>
              <a:gd name="connsiteY30" fmla="*/ 7581 h 531576"/>
              <a:gd name="connsiteX31" fmla="*/ 550528 w 1053853"/>
              <a:gd name="connsiteY31" fmla="*/ 14029 h 531576"/>
              <a:gd name="connsiteX32" fmla="*/ 0 w 1053853"/>
              <a:gd name="connsiteY32" fmla="*/ 9695 h 531576"/>
              <a:gd name="connsiteX0" fmla="*/ 6242 w 1053853"/>
              <a:gd name="connsiteY0" fmla="*/ 14029 h 531576"/>
              <a:gd name="connsiteX1" fmla="*/ 43337 w 1053853"/>
              <a:gd name="connsiteY1" fmla="*/ 57572 h 531576"/>
              <a:gd name="connsiteX2" fmla="*/ 67326 w 1053853"/>
              <a:gd name="connsiteY2" fmla="*/ 79344 h 531576"/>
              <a:gd name="connsiteX3" fmla="*/ 110869 w 1053853"/>
              <a:gd name="connsiteY3" fmla="*/ 144658 h 531576"/>
              <a:gd name="connsiteX4" fmla="*/ 189082 w 1053853"/>
              <a:gd name="connsiteY4" fmla="*/ 199292 h 531576"/>
              <a:gd name="connsiteX5" fmla="*/ 197852 w 1053853"/>
              <a:gd name="connsiteY5" fmla="*/ 234065 h 531576"/>
              <a:gd name="connsiteX6" fmla="*/ 234842 w 1053853"/>
              <a:gd name="connsiteY6" fmla="*/ 244952 h 531576"/>
              <a:gd name="connsiteX7" fmla="*/ 321928 w 1053853"/>
              <a:gd name="connsiteY7" fmla="*/ 308151 h 531576"/>
              <a:gd name="connsiteX8" fmla="*/ 387036 w 1053853"/>
              <a:gd name="connsiteY8" fmla="*/ 345142 h 531576"/>
              <a:gd name="connsiteX9" fmla="*/ 450339 w 1053853"/>
              <a:gd name="connsiteY9" fmla="*/ 390902 h 531576"/>
              <a:gd name="connsiteX10" fmla="*/ 485214 w 1053853"/>
              <a:gd name="connsiteY10" fmla="*/ 410455 h 531576"/>
              <a:gd name="connsiteX11" fmla="*/ 520088 w 1053853"/>
              <a:gd name="connsiteY11" fmla="*/ 432226 h 531576"/>
              <a:gd name="connsiteX12" fmla="*/ 552746 w 1053853"/>
              <a:gd name="connsiteY12" fmla="*/ 447445 h 531576"/>
              <a:gd name="connsiteX13" fmla="*/ 591852 w 1053853"/>
              <a:gd name="connsiteY13" fmla="*/ 469218 h 531576"/>
              <a:gd name="connsiteX14" fmla="*/ 668053 w 1053853"/>
              <a:gd name="connsiteY14" fmla="*/ 497438 h 531576"/>
              <a:gd name="connsiteX15" fmla="*/ 724699 w 1053853"/>
              <a:gd name="connsiteY15" fmla="*/ 525658 h 531576"/>
              <a:gd name="connsiteX16" fmla="*/ 733470 w 1053853"/>
              <a:gd name="connsiteY16" fmla="*/ 521531 h 531576"/>
              <a:gd name="connsiteX17" fmla="*/ 735894 w 1053853"/>
              <a:gd name="connsiteY17" fmla="*/ 512657 h 531576"/>
              <a:gd name="connsiteX18" fmla="*/ 759884 w 1053853"/>
              <a:gd name="connsiteY18" fmla="*/ 462561 h 531576"/>
              <a:gd name="connsiteX19" fmla="*/ 790324 w 1053853"/>
              <a:gd name="connsiteY19" fmla="*/ 436458 h 531576"/>
              <a:gd name="connsiteX20" fmla="*/ 829532 w 1053853"/>
              <a:gd name="connsiteY20" fmla="*/ 364694 h 531576"/>
              <a:gd name="connsiteX21" fmla="*/ 866524 w 1053853"/>
              <a:gd name="connsiteY21" fmla="*/ 305827 h 531576"/>
              <a:gd name="connsiteX22" fmla="*/ 905629 w 1053853"/>
              <a:gd name="connsiteY22" fmla="*/ 249181 h 531576"/>
              <a:gd name="connsiteX23" fmla="*/ 925182 w 1053853"/>
              <a:gd name="connsiteY23" fmla="*/ 203523 h 531576"/>
              <a:gd name="connsiteX24" fmla="*/ 953506 w 1053853"/>
              <a:gd name="connsiteY24" fmla="*/ 151313 h 531576"/>
              <a:gd name="connsiteX25" fmla="*/ 1003497 w 1053853"/>
              <a:gd name="connsiteY25" fmla="*/ 75010 h 531576"/>
              <a:gd name="connsiteX26" fmla="*/ 1051271 w 1053853"/>
              <a:gd name="connsiteY26" fmla="*/ 3144 h 531576"/>
              <a:gd name="connsiteX27" fmla="*/ 920642 w 1053853"/>
              <a:gd name="connsiteY27" fmla="*/ 14029 h 531576"/>
              <a:gd name="connsiteX28" fmla="*/ 887985 w 1053853"/>
              <a:gd name="connsiteY28" fmla="*/ 5466 h 531576"/>
              <a:gd name="connsiteX29" fmla="*/ 678939 w 1053853"/>
              <a:gd name="connsiteY29" fmla="*/ 9799 h 531576"/>
              <a:gd name="connsiteX30" fmla="*/ 607072 w 1053853"/>
              <a:gd name="connsiteY30" fmla="*/ 7581 h 531576"/>
              <a:gd name="connsiteX31" fmla="*/ 550528 w 1053853"/>
              <a:gd name="connsiteY31" fmla="*/ 14029 h 531576"/>
              <a:gd name="connsiteX32" fmla="*/ 0 w 1053853"/>
              <a:gd name="connsiteY32" fmla="*/ 9695 h 531576"/>
              <a:gd name="connsiteX0" fmla="*/ 6242 w 1053510"/>
              <a:gd name="connsiteY0" fmla="*/ 15779 h 533326"/>
              <a:gd name="connsiteX1" fmla="*/ 43337 w 1053510"/>
              <a:gd name="connsiteY1" fmla="*/ 59322 h 533326"/>
              <a:gd name="connsiteX2" fmla="*/ 67326 w 1053510"/>
              <a:gd name="connsiteY2" fmla="*/ 81094 h 533326"/>
              <a:gd name="connsiteX3" fmla="*/ 110869 w 1053510"/>
              <a:gd name="connsiteY3" fmla="*/ 146408 h 533326"/>
              <a:gd name="connsiteX4" fmla="*/ 189082 w 1053510"/>
              <a:gd name="connsiteY4" fmla="*/ 201042 h 533326"/>
              <a:gd name="connsiteX5" fmla="*/ 197852 w 1053510"/>
              <a:gd name="connsiteY5" fmla="*/ 235815 h 533326"/>
              <a:gd name="connsiteX6" fmla="*/ 234842 w 1053510"/>
              <a:gd name="connsiteY6" fmla="*/ 246702 h 533326"/>
              <a:gd name="connsiteX7" fmla="*/ 321928 w 1053510"/>
              <a:gd name="connsiteY7" fmla="*/ 309901 h 533326"/>
              <a:gd name="connsiteX8" fmla="*/ 387036 w 1053510"/>
              <a:gd name="connsiteY8" fmla="*/ 346892 h 533326"/>
              <a:gd name="connsiteX9" fmla="*/ 450339 w 1053510"/>
              <a:gd name="connsiteY9" fmla="*/ 392652 h 533326"/>
              <a:gd name="connsiteX10" fmla="*/ 485214 w 1053510"/>
              <a:gd name="connsiteY10" fmla="*/ 412205 h 533326"/>
              <a:gd name="connsiteX11" fmla="*/ 520088 w 1053510"/>
              <a:gd name="connsiteY11" fmla="*/ 433976 h 533326"/>
              <a:gd name="connsiteX12" fmla="*/ 552746 w 1053510"/>
              <a:gd name="connsiteY12" fmla="*/ 449195 h 533326"/>
              <a:gd name="connsiteX13" fmla="*/ 591852 w 1053510"/>
              <a:gd name="connsiteY13" fmla="*/ 470968 h 533326"/>
              <a:gd name="connsiteX14" fmla="*/ 668053 w 1053510"/>
              <a:gd name="connsiteY14" fmla="*/ 499188 h 533326"/>
              <a:gd name="connsiteX15" fmla="*/ 724699 w 1053510"/>
              <a:gd name="connsiteY15" fmla="*/ 527408 h 533326"/>
              <a:gd name="connsiteX16" fmla="*/ 733470 w 1053510"/>
              <a:gd name="connsiteY16" fmla="*/ 523281 h 533326"/>
              <a:gd name="connsiteX17" fmla="*/ 735894 w 1053510"/>
              <a:gd name="connsiteY17" fmla="*/ 514407 h 533326"/>
              <a:gd name="connsiteX18" fmla="*/ 759884 w 1053510"/>
              <a:gd name="connsiteY18" fmla="*/ 464311 h 533326"/>
              <a:gd name="connsiteX19" fmla="*/ 790324 w 1053510"/>
              <a:gd name="connsiteY19" fmla="*/ 438208 h 533326"/>
              <a:gd name="connsiteX20" fmla="*/ 829532 w 1053510"/>
              <a:gd name="connsiteY20" fmla="*/ 366444 h 533326"/>
              <a:gd name="connsiteX21" fmla="*/ 866524 w 1053510"/>
              <a:gd name="connsiteY21" fmla="*/ 307577 h 533326"/>
              <a:gd name="connsiteX22" fmla="*/ 905629 w 1053510"/>
              <a:gd name="connsiteY22" fmla="*/ 250931 h 533326"/>
              <a:gd name="connsiteX23" fmla="*/ 925182 w 1053510"/>
              <a:gd name="connsiteY23" fmla="*/ 205273 h 533326"/>
              <a:gd name="connsiteX24" fmla="*/ 953506 w 1053510"/>
              <a:gd name="connsiteY24" fmla="*/ 153063 h 533326"/>
              <a:gd name="connsiteX25" fmla="*/ 1003497 w 1053510"/>
              <a:gd name="connsiteY25" fmla="*/ 76760 h 533326"/>
              <a:gd name="connsiteX26" fmla="*/ 1051271 w 1053510"/>
              <a:gd name="connsiteY26" fmla="*/ 4894 h 533326"/>
              <a:gd name="connsiteX27" fmla="*/ 927785 w 1053510"/>
              <a:gd name="connsiteY27" fmla="*/ 8635 h 533326"/>
              <a:gd name="connsiteX28" fmla="*/ 887985 w 1053510"/>
              <a:gd name="connsiteY28" fmla="*/ 7216 h 533326"/>
              <a:gd name="connsiteX29" fmla="*/ 678939 w 1053510"/>
              <a:gd name="connsiteY29" fmla="*/ 11549 h 533326"/>
              <a:gd name="connsiteX30" fmla="*/ 607072 w 1053510"/>
              <a:gd name="connsiteY30" fmla="*/ 9331 h 533326"/>
              <a:gd name="connsiteX31" fmla="*/ 550528 w 1053510"/>
              <a:gd name="connsiteY31" fmla="*/ 15779 h 533326"/>
              <a:gd name="connsiteX32" fmla="*/ 0 w 1053510"/>
              <a:gd name="connsiteY32" fmla="*/ 11445 h 533326"/>
              <a:gd name="connsiteX0" fmla="*/ 6242 w 1053510"/>
              <a:gd name="connsiteY0" fmla="*/ 15779 h 533326"/>
              <a:gd name="connsiteX1" fmla="*/ 43337 w 1053510"/>
              <a:gd name="connsiteY1" fmla="*/ 59322 h 533326"/>
              <a:gd name="connsiteX2" fmla="*/ 67326 w 1053510"/>
              <a:gd name="connsiteY2" fmla="*/ 81094 h 533326"/>
              <a:gd name="connsiteX3" fmla="*/ 110869 w 1053510"/>
              <a:gd name="connsiteY3" fmla="*/ 146408 h 533326"/>
              <a:gd name="connsiteX4" fmla="*/ 189082 w 1053510"/>
              <a:gd name="connsiteY4" fmla="*/ 201042 h 533326"/>
              <a:gd name="connsiteX5" fmla="*/ 197852 w 1053510"/>
              <a:gd name="connsiteY5" fmla="*/ 235815 h 533326"/>
              <a:gd name="connsiteX6" fmla="*/ 234842 w 1053510"/>
              <a:gd name="connsiteY6" fmla="*/ 246702 h 533326"/>
              <a:gd name="connsiteX7" fmla="*/ 321928 w 1053510"/>
              <a:gd name="connsiteY7" fmla="*/ 309901 h 533326"/>
              <a:gd name="connsiteX8" fmla="*/ 387036 w 1053510"/>
              <a:gd name="connsiteY8" fmla="*/ 346892 h 533326"/>
              <a:gd name="connsiteX9" fmla="*/ 450339 w 1053510"/>
              <a:gd name="connsiteY9" fmla="*/ 392652 h 533326"/>
              <a:gd name="connsiteX10" fmla="*/ 485214 w 1053510"/>
              <a:gd name="connsiteY10" fmla="*/ 412205 h 533326"/>
              <a:gd name="connsiteX11" fmla="*/ 520088 w 1053510"/>
              <a:gd name="connsiteY11" fmla="*/ 433976 h 533326"/>
              <a:gd name="connsiteX12" fmla="*/ 552746 w 1053510"/>
              <a:gd name="connsiteY12" fmla="*/ 449195 h 533326"/>
              <a:gd name="connsiteX13" fmla="*/ 591852 w 1053510"/>
              <a:gd name="connsiteY13" fmla="*/ 470968 h 533326"/>
              <a:gd name="connsiteX14" fmla="*/ 668053 w 1053510"/>
              <a:gd name="connsiteY14" fmla="*/ 499188 h 533326"/>
              <a:gd name="connsiteX15" fmla="*/ 724699 w 1053510"/>
              <a:gd name="connsiteY15" fmla="*/ 527408 h 533326"/>
              <a:gd name="connsiteX16" fmla="*/ 733470 w 1053510"/>
              <a:gd name="connsiteY16" fmla="*/ 523281 h 533326"/>
              <a:gd name="connsiteX17" fmla="*/ 735894 w 1053510"/>
              <a:gd name="connsiteY17" fmla="*/ 514407 h 533326"/>
              <a:gd name="connsiteX18" fmla="*/ 759884 w 1053510"/>
              <a:gd name="connsiteY18" fmla="*/ 464311 h 533326"/>
              <a:gd name="connsiteX19" fmla="*/ 790324 w 1053510"/>
              <a:gd name="connsiteY19" fmla="*/ 438208 h 533326"/>
              <a:gd name="connsiteX20" fmla="*/ 829532 w 1053510"/>
              <a:gd name="connsiteY20" fmla="*/ 366444 h 533326"/>
              <a:gd name="connsiteX21" fmla="*/ 866524 w 1053510"/>
              <a:gd name="connsiteY21" fmla="*/ 293290 h 533326"/>
              <a:gd name="connsiteX22" fmla="*/ 905629 w 1053510"/>
              <a:gd name="connsiteY22" fmla="*/ 250931 h 533326"/>
              <a:gd name="connsiteX23" fmla="*/ 925182 w 1053510"/>
              <a:gd name="connsiteY23" fmla="*/ 205273 h 533326"/>
              <a:gd name="connsiteX24" fmla="*/ 953506 w 1053510"/>
              <a:gd name="connsiteY24" fmla="*/ 153063 h 533326"/>
              <a:gd name="connsiteX25" fmla="*/ 1003497 w 1053510"/>
              <a:gd name="connsiteY25" fmla="*/ 76760 h 533326"/>
              <a:gd name="connsiteX26" fmla="*/ 1051271 w 1053510"/>
              <a:gd name="connsiteY26" fmla="*/ 4894 h 533326"/>
              <a:gd name="connsiteX27" fmla="*/ 927785 w 1053510"/>
              <a:gd name="connsiteY27" fmla="*/ 8635 h 533326"/>
              <a:gd name="connsiteX28" fmla="*/ 887985 w 1053510"/>
              <a:gd name="connsiteY28" fmla="*/ 7216 h 533326"/>
              <a:gd name="connsiteX29" fmla="*/ 678939 w 1053510"/>
              <a:gd name="connsiteY29" fmla="*/ 11549 h 533326"/>
              <a:gd name="connsiteX30" fmla="*/ 607072 w 1053510"/>
              <a:gd name="connsiteY30" fmla="*/ 9331 h 533326"/>
              <a:gd name="connsiteX31" fmla="*/ 550528 w 1053510"/>
              <a:gd name="connsiteY31" fmla="*/ 15779 h 533326"/>
              <a:gd name="connsiteX32" fmla="*/ 0 w 1053510"/>
              <a:gd name="connsiteY32" fmla="*/ 11445 h 533326"/>
              <a:gd name="connsiteX0" fmla="*/ 6242 w 1053510"/>
              <a:gd name="connsiteY0" fmla="*/ 15779 h 533326"/>
              <a:gd name="connsiteX1" fmla="*/ 43337 w 1053510"/>
              <a:gd name="connsiteY1" fmla="*/ 59322 h 533326"/>
              <a:gd name="connsiteX2" fmla="*/ 67326 w 1053510"/>
              <a:gd name="connsiteY2" fmla="*/ 81094 h 533326"/>
              <a:gd name="connsiteX3" fmla="*/ 110869 w 1053510"/>
              <a:gd name="connsiteY3" fmla="*/ 146408 h 533326"/>
              <a:gd name="connsiteX4" fmla="*/ 189082 w 1053510"/>
              <a:gd name="connsiteY4" fmla="*/ 201042 h 533326"/>
              <a:gd name="connsiteX5" fmla="*/ 197852 w 1053510"/>
              <a:gd name="connsiteY5" fmla="*/ 235815 h 533326"/>
              <a:gd name="connsiteX6" fmla="*/ 234842 w 1053510"/>
              <a:gd name="connsiteY6" fmla="*/ 246702 h 533326"/>
              <a:gd name="connsiteX7" fmla="*/ 321928 w 1053510"/>
              <a:gd name="connsiteY7" fmla="*/ 309901 h 533326"/>
              <a:gd name="connsiteX8" fmla="*/ 387036 w 1053510"/>
              <a:gd name="connsiteY8" fmla="*/ 346892 h 533326"/>
              <a:gd name="connsiteX9" fmla="*/ 450339 w 1053510"/>
              <a:gd name="connsiteY9" fmla="*/ 392652 h 533326"/>
              <a:gd name="connsiteX10" fmla="*/ 485214 w 1053510"/>
              <a:gd name="connsiteY10" fmla="*/ 412205 h 533326"/>
              <a:gd name="connsiteX11" fmla="*/ 520088 w 1053510"/>
              <a:gd name="connsiteY11" fmla="*/ 433976 h 533326"/>
              <a:gd name="connsiteX12" fmla="*/ 552746 w 1053510"/>
              <a:gd name="connsiteY12" fmla="*/ 449195 h 533326"/>
              <a:gd name="connsiteX13" fmla="*/ 591852 w 1053510"/>
              <a:gd name="connsiteY13" fmla="*/ 470968 h 533326"/>
              <a:gd name="connsiteX14" fmla="*/ 668053 w 1053510"/>
              <a:gd name="connsiteY14" fmla="*/ 499188 h 533326"/>
              <a:gd name="connsiteX15" fmla="*/ 724699 w 1053510"/>
              <a:gd name="connsiteY15" fmla="*/ 527408 h 533326"/>
              <a:gd name="connsiteX16" fmla="*/ 733470 w 1053510"/>
              <a:gd name="connsiteY16" fmla="*/ 523281 h 533326"/>
              <a:gd name="connsiteX17" fmla="*/ 735894 w 1053510"/>
              <a:gd name="connsiteY17" fmla="*/ 514407 h 533326"/>
              <a:gd name="connsiteX18" fmla="*/ 759884 w 1053510"/>
              <a:gd name="connsiteY18" fmla="*/ 464311 h 533326"/>
              <a:gd name="connsiteX19" fmla="*/ 790324 w 1053510"/>
              <a:gd name="connsiteY19" fmla="*/ 438208 h 533326"/>
              <a:gd name="connsiteX20" fmla="*/ 829532 w 1053510"/>
              <a:gd name="connsiteY20" fmla="*/ 366444 h 533326"/>
              <a:gd name="connsiteX21" fmla="*/ 905629 w 1053510"/>
              <a:gd name="connsiteY21" fmla="*/ 250931 h 533326"/>
              <a:gd name="connsiteX22" fmla="*/ 925182 w 1053510"/>
              <a:gd name="connsiteY22" fmla="*/ 205273 h 533326"/>
              <a:gd name="connsiteX23" fmla="*/ 953506 w 1053510"/>
              <a:gd name="connsiteY23" fmla="*/ 153063 h 533326"/>
              <a:gd name="connsiteX24" fmla="*/ 1003497 w 1053510"/>
              <a:gd name="connsiteY24" fmla="*/ 76760 h 533326"/>
              <a:gd name="connsiteX25" fmla="*/ 1051271 w 1053510"/>
              <a:gd name="connsiteY25" fmla="*/ 4894 h 533326"/>
              <a:gd name="connsiteX26" fmla="*/ 927785 w 1053510"/>
              <a:gd name="connsiteY26" fmla="*/ 8635 h 533326"/>
              <a:gd name="connsiteX27" fmla="*/ 887985 w 1053510"/>
              <a:gd name="connsiteY27" fmla="*/ 7216 h 533326"/>
              <a:gd name="connsiteX28" fmla="*/ 678939 w 1053510"/>
              <a:gd name="connsiteY28" fmla="*/ 11549 h 533326"/>
              <a:gd name="connsiteX29" fmla="*/ 607072 w 1053510"/>
              <a:gd name="connsiteY29" fmla="*/ 9331 h 533326"/>
              <a:gd name="connsiteX30" fmla="*/ 550528 w 1053510"/>
              <a:gd name="connsiteY30" fmla="*/ 15779 h 533326"/>
              <a:gd name="connsiteX31" fmla="*/ 0 w 1053510"/>
              <a:gd name="connsiteY31" fmla="*/ 11445 h 533326"/>
              <a:gd name="connsiteX0" fmla="*/ 6242 w 1053510"/>
              <a:gd name="connsiteY0" fmla="*/ 15779 h 533326"/>
              <a:gd name="connsiteX1" fmla="*/ 43337 w 1053510"/>
              <a:gd name="connsiteY1" fmla="*/ 59322 h 533326"/>
              <a:gd name="connsiteX2" fmla="*/ 67326 w 1053510"/>
              <a:gd name="connsiteY2" fmla="*/ 81094 h 533326"/>
              <a:gd name="connsiteX3" fmla="*/ 110869 w 1053510"/>
              <a:gd name="connsiteY3" fmla="*/ 146408 h 533326"/>
              <a:gd name="connsiteX4" fmla="*/ 189082 w 1053510"/>
              <a:gd name="connsiteY4" fmla="*/ 201042 h 533326"/>
              <a:gd name="connsiteX5" fmla="*/ 197852 w 1053510"/>
              <a:gd name="connsiteY5" fmla="*/ 235815 h 533326"/>
              <a:gd name="connsiteX6" fmla="*/ 234842 w 1053510"/>
              <a:gd name="connsiteY6" fmla="*/ 246702 h 533326"/>
              <a:gd name="connsiteX7" fmla="*/ 321928 w 1053510"/>
              <a:gd name="connsiteY7" fmla="*/ 309901 h 533326"/>
              <a:gd name="connsiteX8" fmla="*/ 387036 w 1053510"/>
              <a:gd name="connsiteY8" fmla="*/ 346892 h 533326"/>
              <a:gd name="connsiteX9" fmla="*/ 450339 w 1053510"/>
              <a:gd name="connsiteY9" fmla="*/ 392652 h 533326"/>
              <a:gd name="connsiteX10" fmla="*/ 485214 w 1053510"/>
              <a:gd name="connsiteY10" fmla="*/ 412205 h 533326"/>
              <a:gd name="connsiteX11" fmla="*/ 520088 w 1053510"/>
              <a:gd name="connsiteY11" fmla="*/ 433976 h 533326"/>
              <a:gd name="connsiteX12" fmla="*/ 552746 w 1053510"/>
              <a:gd name="connsiteY12" fmla="*/ 449195 h 533326"/>
              <a:gd name="connsiteX13" fmla="*/ 591852 w 1053510"/>
              <a:gd name="connsiteY13" fmla="*/ 470968 h 533326"/>
              <a:gd name="connsiteX14" fmla="*/ 668053 w 1053510"/>
              <a:gd name="connsiteY14" fmla="*/ 499188 h 533326"/>
              <a:gd name="connsiteX15" fmla="*/ 724699 w 1053510"/>
              <a:gd name="connsiteY15" fmla="*/ 527408 h 533326"/>
              <a:gd name="connsiteX16" fmla="*/ 733470 w 1053510"/>
              <a:gd name="connsiteY16" fmla="*/ 523281 h 533326"/>
              <a:gd name="connsiteX17" fmla="*/ 735894 w 1053510"/>
              <a:gd name="connsiteY17" fmla="*/ 514407 h 533326"/>
              <a:gd name="connsiteX18" fmla="*/ 759884 w 1053510"/>
              <a:gd name="connsiteY18" fmla="*/ 464311 h 533326"/>
              <a:gd name="connsiteX19" fmla="*/ 829532 w 1053510"/>
              <a:gd name="connsiteY19" fmla="*/ 366444 h 533326"/>
              <a:gd name="connsiteX20" fmla="*/ 905629 w 1053510"/>
              <a:gd name="connsiteY20" fmla="*/ 250931 h 533326"/>
              <a:gd name="connsiteX21" fmla="*/ 925182 w 1053510"/>
              <a:gd name="connsiteY21" fmla="*/ 205273 h 533326"/>
              <a:gd name="connsiteX22" fmla="*/ 953506 w 1053510"/>
              <a:gd name="connsiteY22" fmla="*/ 153063 h 533326"/>
              <a:gd name="connsiteX23" fmla="*/ 1003497 w 1053510"/>
              <a:gd name="connsiteY23" fmla="*/ 76760 h 533326"/>
              <a:gd name="connsiteX24" fmla="*/ 1051271 w 1053510"/>
              <a:gd name="connsiteY24" fmla="*/ 4894 h 533326"/>
              <a:gd name="connsiteX25" fmla="*/ 927785 w 1053510"/>
              <a:gd name="connsiteY25" fmla="*/ 8635 h 533326"/>
              <a:gd name="connsiteX26" fmla="*/ 887985 w 1053510"/>
              <a:gd name="connsiteY26" fmla="*/ 7216 h 533326"/>
              <a:gd name="connsiteX27" fmla="*/ 678939 w 1053510"/>
              <a:gd name="connsiteY27" fmla="*/ 11549 h 533326"/>
              <a:gd name="connsiteX28" fmla="*/ 607072 w 1053510"/>
              <a:gd name="connsiteY28" fmla="*/ 9331 h 533326"/>
              <a:gd name="connsiteX29" fmla="*/ 550528 w 1053510"/>
              <a:gd name="connsiteY29" fmla="*/ 15779 h 533326"/>
              <a:gd name="connsiteX30" fmla="*/ 0 w 1053510"/>
              <a:gd name="connsiteY30" fmla="*/ 11445 h 533326"/>
              <a:gd name="connsiteX0" fmla="*/ 6242 w 1053510"/>
              <a:gd name="connsiteY0" fmla="*/ 15779 h 533326"/>
              <a:gd name="connsiteX1" fmla="*/ 43337 w 1053510"/>
              <a:gd name="connsiteY1" fmla="*/ 59322 h 533326"/>
              <a:gd name="connsiteX2" fmla="*/ 67326 w 1053510"/>
              <a:gd name="connsiteY2" fmla="*/ 81094 h 533326"/>
              <a:gd name="connsiteX3" fmla="*/ 110869 w 1053510"/>
              <a:gd name="connsiteY3" fmla="*/ 146408 h 533326"/>
              <a:gd name="connsiteX4" fmla="*/ 189082 w 1053510"/>
              <a:gd name="connsiteY4" fmla="*/ 201042 h 533326"/>
              <a:gd name="connsiteX5" fmla="*/ 197852 w 1053510"/>
              <a:gd name="connsiteY5" fmla="*/ 235815 h 533326"/>
              <a:gd name="connsiteX6" fmla="*/ 234842 w 1053510"/>
              <a:gd name="connsiteY6" fmla="*/ 246702 h 533326"/>
              <a:gd name="connsiteX7" fmla="*/ 321928 w 1053510"/>
              <a:gd name="connsiteY7" fmla="*/ 309901 h 533326"/>
              <a:gd name="connsiteX8" fmla="*/ 387036 w 1053510"/>
              <a:gd name="connsiteY8" fmla="*/ 346892 h 533326"/>
              <a:gd name="connsiteX9" fmla="*/ 450339 w 1053510"/>
              <a:gd name="connsiteY9" fmla="*/ 392652 h 533326"/>
              <a:gd name="connsiteX10" fmla="*/ 485214 w 1053510"/>
              <a:gd name="connsiteY10" fmla="*/ 412205 h 533326"/>
              <a:gd name="connsiteX11" fmla="*/ 520088 w 1053510"/>
              <a:gd name="connsiteY11" fmla="*/ 433976 h 533326"/>
              <a:gd name="connsiteX12" fmla="*/ 552746 w 1053510"/>
              <a:gd name="connsiteY12" fmla="*/ 449195 h 533326"/>
              <a:gd name="connsiteX13" fmla="*/ 591852 w 1053510"/>
              <a:gd name="connsiteY13" fmla="*/ 470968 h 533326"/>
              <a:gd name="connsiteX14" fmla="*/ 668053 w 1053510"/>
              <a:gd name="connsiteY14" fmla="*/ 499188 h 533326"/>
              <a:gd name="connsiteX15" fmla="*/ 724699 w 1053510"/>
              <a:gd name="connsiteY15" fmla="*/ 527408 h 533326"/>
              <a:gd name="connsiteX16" fmla="*/ 733470 w 1053510"/>
              <a:gd name="connsiteY16" fmla="*/ 523281 h 533326"/>
              <a:gd name="connsiteX17" fmla="*/ 735894 w 1053510"/>
              <a:gd name="connsiteY17" fmla="*/ 514407 h 533326"/>
              <a:gd name="connsiteX18" fmla="*/ 759884 w 1053510"/>
              <a:gd name="connsiteY18" fmla="*/ 464311 h 533326"/>
              <a:gd name="connsiteX19" fmla="*/ 829532 w 1053510"/>
              <a:gd name="connsiteY19" fmla="*/ 366444 h 533326"/>
              <a:gd name="connsiteX20" fmla="*/ 925182 w 1053510"/>
              <a:gd name="connsiteY20" fmla="*/ 205273 h 533326"/>
              <a:gd name="connsiteX21" fmla="*/ 953506 w 1053510"/>
              <a:gd name="connsiteY21" fmla="*/ 153063 h 533326"/>
              <a:gd name="connsiteX22" fmla="*/ 1003497 w 1053510"/>
              <a:gd name="connsiteY22" fmla="*/ 76760 h 533326"/>
              <a:gd name="connsiteX23" fmla="*/ 1051271 w 1053510"/>
              <a:gd name="connsiteY23" fmla="*/ 4894 h 533326"/>
              <a:gd name="connsiteX24" fmla="*/ 927785 w 1053510"/>
              <a:gd name="connsiteY24" fmla="*/ 8635 h 533326"/>
              <a:gd name="connsiteX25" fmla="*/ 887985 w 1053510"/>
              <a:gd name="connsiteY25" fmla="*/ 7216 h 533326"/>
              <a:gd name="connsiteX26" fmla="*/ 678939 w 1053510"/>
              <a:gd name="connsiteY26" fmla="*/ 11549 h 533326"/>
              <a:gd name="connsiteX27" fmla="*/ 607072 w 1053510"/>
              <a:gd name="connsiteY27" fmla="*/ 9331 h 533326"/>
              <a:gd name="connsiteX28" fmla="*/ 550528 w 1053510"/>
              <a:gd name="connsiteY28" fmla="*/ 15779 h 533326"/>
              <a:gd name="connsiteX29" fmla="*/ 0 w 1053510"/>
              <a:gd name="connsiteY29" fmla="*/ 11445 h 533326"/>
              <a:gd name="connsiteX0" fmla="*/ 6242 w 1053712"/>
              <a:gd name="connsiteY0" fmla="*/ 15779 h 533326"/>
              <a:gd name="connsiteX1" fmla="*/ 43337 w 1053712"/>
              <a:gd name="connsiteY1" fmla="*/ 59322 h 533326"/>
              <a:gd name="connsiteX2" fmla="*/ 67326 w 1053712"/>
              <a:gd name="connsiteY2" fmla="*/ 81094 h 533326"/>
              <a:gd name="connsiteX3" fmla="*/ 110869 w 1053712"/>
              <a:gd name="connsiteY3" fmla="*/ 146408 h 533326"/>
              <a:gd name="connsiteX4" fmla="*/ 189082 w 1053712"/>
              <a:gd name="connsiteY4" fmla="*/ 201042 h 533326"/>
              <a:gd name="connsiteX5" fmla="*/ 197852 w 1053712"/>
              <a:gd name="connsiteY5" fmla="*/ 235815 h 533326"/>
              <a:gd name="connsiteX6" fmla="*/ 234842 w 1053712"/>
              <a:gd name="connsiteY6" fmla="*/ 246702 h 533326"/>
              <a:gd name="connsiteX7" fmla="*/ 321928 w 1053712"/>
              <a:gd name="connsiteY7" fmla="*/ 309901 h 533326"/>
              <a:gd name="connsiteX8" fmla="*/ 387036 w 1053712"/>
              <a:gd name="connsiteY8" fmla="*/ 346892 h 533326"/>
              <a:gd name="connsiteX9" fmla="*/ 450339 w 1053712"/>
              <a:gd name="connsiteY9" fmla="*/ 392652 h 533326"/>
              <a:gd name="connsiteX10" fmla="*/ 485214 w 1053712"/>
              <a:gd name="connsiteY10" fmla="*/ 412205 h 533326"/>
              <a:gd name="connsiteX11" fmla="*/ 520088 w 1053712"/>
              <a:gd name="connsiteY11" fmla="*/ 433976 h 533326"/>
              <a:gd name="connsiteX12" fmla="*/ 552746 w 1053712"/>
              <a:gd name="connsiteY12" fmla="*/ 449195 h 533326"/>
              <a:gd name="connsiteX13" fmla="*/ 591852 w 1053712"/>
              <a:gd name="connsiteY13" fmla="*/ 470968 h 533326"/>
              <a:gd name="connsiteX14" fmla="*/ 668053 w 1053712"/>
              <a:gd name="connsiteY14" fmla="*/ 499188 h 533326"/>
              <a:gd name="connsiteX15" fmla="*/ 724699 w 1053712"/>
              <a:gd name="connsiteY15" fmla="*/ 527408 h 533326"/>
              <a:gd name="connsiteX16" fmla="*/ 733470 w 1053712"/>
              <a:gd name="connsiteY16" fmla="*/ 523281 h 533326"/>
              <a:gd name="connsiteX17" fmla="*/ 735894 w 1053712"/>
              <a:gd name="connsiteY17" fmla="*/ 514407 h 533326"/>
              <a:gd name="connsiteX18" fmla="*/ 759884 w 1053712"/>
              <a:gd name="connsiteY18" fmla="*/ 464311 h 533326"/>
              <a:gd name="connsiteX19" fmla="*/ 829532 w 1053712"/>
              <a:gd name="connsiteY19" fmla="*/ 366444 h 533326"/>
              <a:gd name="connsiteX20" fmla="*/ 925182 w 1053712"/>
              <a:gd name="connsiteY20" fmla="*/ 205273 h 533326"/>
              <a:gd name="connsiteX21" fmla="*/ 1003497 w 1053712"/>
              <a:gd name="connsiteY21" fmla="*/ 76760 h 533326"/>
              <a:gd name="connsiteX22" fmla="*/ 1051271 w 1053712"/>
              <a:gd name="connsiteY22" fmla="*/ 4894 h 533326"/>
              <a:gd name="connsiteX23" fmla="*/ 927785 w 1053712"/>
              <a:gd name="connsiteY23" fmla="*/ 8635 h 533326"/>
              <a:gd name="connsiteX24" fmla="*/ 887985 w 1053712"/>
              <a:gd name="connsiteY24" fmla="*/ 7216 h 533326"/>
              <a:gd name="connsiteX25" fmla="*/ 678939 w 1053712"/>
              <a:gd name="connsiteY25" fmla="*/ 11549 h 533326"/>
              <a:gd name="connsiteX26" fmla="*/ 607072 w 1053712"/>
              <a:gd name="connsiteY26" fmla="*/ 9331 h 533326"/>
              <a:gd name="connsiteX27" fmla="*/ 550528 w 1053712"/>
              <a:gd name="connsiteY27" fmla="*/ 15779 h 533326"/>
              <a:gd name="connsiteX28" fmla="*/ 0 w 1053712"/>
              <a:gd name="connsiteY28" fmla="*/ 11445 h 533326"/>
              <a:gd name="connsiteX0" fmla="*/ 6242 w 1053712"/>
              <a:gd name="connsiteY0" fmla="*/ 15779 h 535260"/>
              <a:gd name="connsiteX1" fmla="*/ 43337 w 1053712"/>
              <a:gd name="connsiteY1" fmla="*/ 59322 h 535260"/>
              <a:gd name="connsiteX2" fmla="*/ 67326 w 1053712"/>
              <a:gd name="connsiteY2" fmla="*/ 81094 h 535260"/>
              <a:gd name="connsiteX3" fmla="*/ 110869 w 1053712"/>
              <a:gd name="connsiteY3" fmla="*/ 146408 h 535260"/>
              <a:gd name="connsiteX4" fmla="*/ 189082 w 1053712"/>
              <a:gd name="connsiteY4" fmla="*/ 201042 h 535260"/>
              <a:gd name="connsiteX5" fmla="*/ 197852 w 1053712"/>
              <a:gd name="connsiteY5" fmla="*/ 235815 h 535260"/>
              <a:gd name="connsiteX6" fmla="*/ 234842 w 1053712"/>
              <a:gd name="connsiteY6" fmla="*/ 246702 h 535260"/>
              <a:gd name="connsiteX7" fmla="*/ 321928 w 1053712"/>
              <a:gd name="connsiteY7" fmla="*/ 309901 h 535260"/>
              <a:gd name="connsiteX8" fmla="*/ 387036 w 1053712"/>
              <a:gd name="connsiteY8" fmla="*/ 346892 h 535260"/>
              <a:gd name="connsiteX9" fmla="*/ 450339 w 1053712"/>
              <a:gd name="connsiteY9" fmla="*/ 392652 h 535260"/>
              <a:gd name="connsiteX10" fmla="*/ 485214 w 1053712"/>
              <a:gd name="connsiteY10" fmla="*/ 412205 h 535260"/>
              <a:gd name="connsiteX11" fmla="*/ 520088 w 1053712"/>
              <a:gd name="connsiteY11" fmla="*/ 433976 h 535260"/>
              <a:gd name="connsiteX12" fmla="*/ 552746 w 1053712"/>
              <a:gd name="connsiteY12" fmla="*/ 449195 h 535260"/>
              <a:gd name="connsiteX13" fmla="*/ 591852 w 1053712"/>
              <a:gd name="connsiteY13" fmla="*/ 470968 h 535260"/>
              <a:gd name="connsiteX14" fmla="*/ 668053 w 1053712"/>
              <a:gd name="connsiteY14" fmla="*/ 499188 h 535260"/>
              <a:gd name="connsiteX15" fmla="*/ 724699 w 1053712"/>
              <a:gd name="connsiteY15" fmla="*/ 527408 h 535260"/>
              <a:gd name="connsiteX16" fmla="*/ 733470 w 1053712"/>
              <a:gd name="connsiteY16" fmla="*/ 523281 h 535260"/>
              <a:gd name="connsiteX17" fmla="*/ 759884 w 1053712"/>
              <a:gd name="connsiteY17" fmla="*/ 464311 h 535260"/>
              <a:gd name="connsiteX18" fmla="*/ 829532 w 1053712"/>
              <a:gd name="connsiteY18" fmla="*/ 366444 h 535260"/>
              <a:gd name="connsiteX19" fmla="*/ 925182 w 1053712"/>
              <a:gd name="connsiteY19" fmla="*/ 205273 h 535260"/>
              <a:gd name="connsiteX20" fmla="*/ 1003497 w 1053712"/>
              <a:gd name="connsiteY20" fmla="*/ 76760 h 535260"/>
              <a:gd name="connsiteX21" fmla="*/ 1051271 w 1053712"/>
              <a:gd name="connsiteY21" fmla="*/ 4894 h 535260"/>
              <a:gd name="connsiteX22" fmla="*/ 927785 w 1053712"/>
              <a:gd name="connsiteY22" fmla="*/ 8635 h 535260"/>
              <a:gd name="connsiteX23" fmla="*/ 887985 w 1053712"/>
              <a:gd name="connsiteY23" fmla="*/ 7216 h 535260"/>
              <a:gd name="connsiteX24" fmla="*/ 678939 w 1053712"/>
              <a:gd name="connsiteY24" fmla="*/ 11549 h 535260"/>
              <a:gd name="connsiteX25" fmla="*/ 607072 w 1053712"/>
              <a:gd name="connsiteY25" fmla="*/ 9331 h 535260"/>
              <a:gd name="connsiteX26" fmla="*/ 550528 w 1053712"/>
              <a:gd name="connsiteY26" fmla="*/ 15779 h 535260"/>
              <a:gd name="connsiteX27" fmla="*/ 0 w 1053712"/>
              <a:gd name="connsiteY27" fmla="*/ 11445 h 535260"/>
              <a:gd name="connsiteX0" fmla="*/ 6242 w 1053712"/>
              <a:gd name="connsiteY0" fmla="*/ 15779 h 527408"/>
              <a:gd name="connsiteX1" fmla="*/ 43337 w 1053712"/>
              <a:gd name="connsiteY1" fmla="*/ 59322 h 527408"/>
              <a:gd name="connsiteX2" fmla="*/ 67326 w 1053712"/>
              <a:gd name="connsiteY2" fmla="*/ 81094 h 527408"/>
              <a:gd name="connsiteX3" fmla="*/ 110869 w 1053712"/>
              <a:gd name="connsiteY3" fmla="*/ 146408 h 527408"/>
              <a:gd name="connsiteX4" fmla="*/ 189082 w 1053712"/>
              <a:gd name="connsiteY4" fmla="*/ 201042 h 527408"/>
              <a:gd name="connsiteX5" fmla="*/ 197852 w 1053712"/>
              <a:gd name="connsiteY5" fmla="*/ 235815 h 527408"/>
              <a:gd name="connsiteX6" fmla="*/ 234842 w 1053712"/>
              <a:gd name="connsiteY6" fmla="*/ 246702 h 527408"/>
              <a:gd name="connsiteX7" fmla="*/ 321928 w 1053712"/>
              <a:gd name="connsiteY7" fmla="*/ 309901 h 527408"/>
              <a:gd name="connsiteX8" fmla="*/ 387036 w 1053712"/>
              <a:gd name="connsiteY8" fmla="*/ 346892 h 527408"/>
              <a:gd name="connsiteX9" fmla="*/ 450339 w 1053712"/>
              <a:gd name="connsiteY9" fmla="*/ 392652 h 527408"/>
              <a:gd name="connsiteX10" fmla="*/ 485214 w 1053712"/>
              <a:gd name="connsiteY10" fmla="*/ 412205 h 527408"/>
              <a:gd name="connsiteX11" fmla="*/ 520088 w 1053712"/>
              <a:gd name="connsiteY11" fmla="*/ 433976 h 527408"/>
              <a:gd name="connsiteX12" fmla="*/ 552746 w 1053712"/>
              <a:gd name="connsiteY12" fmla="*/ 449195 h 527408"/>
              <a:gd name="connsiteX13" fmla="*/ 591852 w 1053712"/>
              <a:gd name="connsiteY13" fmla="*/ 470968 h 527408"/>
              <a:gd name="connsiteX14" fmla="*/ 668053 w 1053712"/>
              <a:gd name="connsiteY14" fmla="*/ 499188 h 527408"/>
              <a:gd name="connsiteX15" fmla="*/ 724699 w 1053712"/>
              <a:gd name="connsiteY15" fmla="*/ 527408 h 527408"/>
              <a:gd name="connsiteX16" fmla="*/ 759884 w 1053712"/>
              <a:gd name="connsiteY16" fmla="*/ 464311 h 527408"/>
              <a:gd name="connsiteX17" fmla="*/ 829532 w 1053712"/>
              <a:gd name="connsiteY17" fmla="*/ 366444 h 527408"/>
              <a:gd name="connsiteX18" fmla="*/ 925182 w 1053712"/>
              <a:gd name="connsiteY18" fmla="*/ 205273 h 527408"/>
              <a:gd name="connsiteX19" fmla="*/ 1003497 w 1053712"/>
              <a:gd name="connsiteY19" fmla="*/ 76760 h 527408"/>
              <a:gd name="connsiteX20" fmla="*/ 1051271 w 1053712"/>
              <a:gd name="connsiteY20" fmla="*/ 4894 h 527408"/>
              <a:gd name="connsiteX21" fmla="*/ 927785 w 1053712"/>
              <a:gd name="connsiteY21" fmla="*/ 8635 h 527408"/>
              <a:gd name="connsiteX22" fmla="*/ 887985 w 1053712"/>
              <a:gd name="connsiteY22" fmla="*/ 7216 h 527408"/>
              <a:gd name="connsiteX23" fmla="*/ 678939 w 1053712"/>
              <a:gd name="connsiteY23" fmla="*/ 11549 h 527408"/>
              <a:gd name="connsiteX24" fmla="*/ 607072 w 1053712"/>
              <a:gd name="connsiteY24" fmla="*/ 9331 h 527408"/>
              <a:gd name="connsiteX25" fmla="*/ 550528 w 1053712"/>
              <a:gd name="connsiteY25" fmla="*/ 15779 h 527408"/>
              <a:gd name="connsiteX26" fmla="*/ 0 w 1053712"/>
              <a:gd name="connsiteY26" fmla="*/ 11445 h 527408"/>
              <a:gd name="connsiteX0" fmla="*/ 6242 w 1053712"/>
              <a:gd name="connsiteY0" fmla="*/ 15779 h 534552"/>
              <a:gd name="connsiteX1" fmla="*/ 43337 w 1053712"/>
              <a:gd name="connsiteY1" fmla="*/ 59322 h 534552"/>
              <a:gd name="connsiteX2" fmla="*/ 67326 w 1053712"/>
              <a:gd name="connsiteY2" fmla="*/ 81094 h 534552"/>
              <a:gd name="connsiteX3" fmla="*/ 110869 w 1053712"/>
              <a:gd name="connsiteY3" fmla="*/ 146408 h 534552"/>
              <a:gd name="connsiteX4" fmla="*/ 189082 w 1053712"/>
              <a:gd name="connsiteY4" fmla="*/ 201042 h 534552"/>
              <a:gd name="connsiteX5" fmla="*/ 197852 w 1053712"/>
              <a:gd name="connsiteY5" fmla="*/ 235815 h 534552"/>
              <a:gd name="connsiteX6" fmla="*/ 234842 w 1053712"/>
              <a:gd name="connsiteY6" fmla="*/ 246702 h 534552"/>
              <a:gd name="connsiteX7" fmla="*/ 321928 w 1053712"/>
              <a:gd name="connsiteY7" fmla="*/ 309901 h 534552"/>
              <a:gd name="connsiteX8" fmla="*/ 387036 w 1053712"/>
              <a:gd name="connsiteY8" fmla="*/ 346892 h 534552"/>
              <a:gd name="connsiteX9" fmla="*/ 450339 w 1053712"/>
              <a:gd name="connsiteY9" fmla="*/ 392652 h 534552"/>
              <a:gd name="connsiteX10" fmla="*/ 485214 w 1053712"/>
              <a:gd name="connsiteY10" fmla="*/ 412205 h 534552"/>
              <a:gd name="connsiteX11" fmla="*/ 520088 w 1053712"/>
              <a:gd name="connsiteY11" fmla="*/ 433976 h 534552"/>
              <a:gd name="connsiteX12" fmla="*/ 552746 w 1053712"/>
              <a:gd name="connsiteY12" fmla="*/ 449195 h 534552"/>
              <a:gd name="connsiteX13" fmla="*/ 591852 w 1053712"/>
              <a:gd name="connsiteY13" fmla="*/ 470968 h 534552"/>
              <a:gd name="connsiteX14" fmla="*/ 668053 w 1053712"/>
              <a:gd name="connsiteY14" fmla="*/ 499188 h 534552"/>
              <a:gd name="connsiteX15" fmla="*/ 708030 w 1053712"/>
              <a:gd name="connsiteY15" fmla="*/ 534552 h 534552"/>
              <a:gd name="connsiteX16" fmla="*/ 759884 w 1053712"/>
              <a:gd name="connsiteY16" fmla="*/ 464311 h 534552"/>
              <a:gd name="connsiteX17" fmla="*/ 829532 w 1053712"/>
              <a:gd name="connsiteY17" fmla="*/ 366444 h 534552"/>
              <a:gd name="connsiteX18" fmla="*/ 925182 w 1053712"/>
              <a:gd name="connsiteY18" fmla="*/ 205273 h 534552"/>
              <a:gd name="connsiteX19" fmla="*/ 1003497 w 1053712"/>
              <a:gd name="connsiteY19" fmla="*/ 76760 h 534552"/>
              <a:gd name="connsiteX20" fmla="*/ 1051271 w 1053712"/>
              <a:gd name="connsiteY20" fmla="*/ 4894 h 534552"/>
              <a:gd name="connsiteX21" fmla="*/ 927785 w 1053712"/>
              <a:gd name="connsiteY21" fmla="*/ 8635 h 534552"/>
              <a:gd name="connsiteX22" fmla="*/ 887985 w 1053712"/>
              <a:gd name="connsiteY22" fmla="*/ 7216 h 534552"/>
              <a:gd name="connsiteX23" fmla="*/ 678939 w 1053712"/>
              <a:gd name="connsiteY23" fmla="*/ 11549 h 534552"/>
              <a:gd name="connsiteX24" fmla="*/ 607072 w 1053712"/>
              <a:gd name="connsiteY24" fmla="*/ 9331 h 534552"/>
              <a:gd name="connsiteX25" fmla="*/ 550528 w 1053712"/>
              <a:gd name="connsiteY25" fmla="*/ 15779 h 534552"/>
              <a:gd name="connsiteX26" fmla="*/ 0 w 1053712"/>
              <a:gd name="connsiteY26" fmla="*/ 11445 h 534552"/>
              <a:gd name="connsiteX0" fmla="*/ 6242 w 1042411"/>
              <a:gd name="connsiteY0" fmla="*/ 17653 h 536426"/>
              <a:gd name="connsiteX1" fmla="*/ 43337 w 1042411"/>
              <a:gd name="connsiteY1" fmla="*/ 61196 h 536426"/>
              <a:gd name="connsiteX2" fmla="*/ 67326 w 1042411"/>
              <a:gd name="connsiteY2" fmla="*/ 82968 h 536426"/>
              <a:gd name="connsiteX3" fmla="*/ 110869 w 1042411"/>
              <a:gd name="connsiteY3" fmla="*/ 148282 h 536426"/>
              <a:gd name="connsiteX4" fmla="*/ 189082 w 1042411"/>
              <a:gd name="connsiteY4" fmla="*/ 202916 h 536426"/>
              <a:gd name="connsiteX5" fmla="*/ 197852 w 1042411"/>
              <a:gd name="connsiteY5" fmla="*/ 237689 h 536426"/>
              <a:gd name="connsiteX6" fmla="*/ 234842 w 1042411"/>
              <a:gd name="connsiteY6" fmla="*/ 248576 h 536426"/>
              <a:gd name="connsiteX7" fmla="*/ 321928 w 1042411"/>
              <a:gd name="connsiteY7" fmla="*/ 311775 h 536426"/>
              <a:gd name="connsiteX8" fmla="*/ 387036 w 1042411"/>
              <a:gd name="connsiteY8" fmla="*/ 348766 h 536426"/>
              <a:gd name="connsiteX9" fmla="*/ 450339 w 1042411"/>
              <a:gd name="connsiteY9" fmla="*/ 394526 h 536426"/>
              <a:gd name="connsiteX10" fmla="*/ 485214 w 1042411"/>
              <a:gd name="connsiteY10" fmla="*/ 414079 h 536426"/>
              <a:gd name="connsiteX11" fmla="*/ 520088 w 1042411"/>
              <a:gd name="connsiteY11" fmla="*/ 435850 h 536426"/>
              <a:gd name="connsiteX12" fmla="*/ 552746 w 1042411"/>
              <a:gd name="connsiteY12" fmla="*/ 451069 h 536426"/>
              <a:gd name="connsiteX13" fmla="*/ 591852 w 1042411"/>
              <a:gd name="connsiteY13" fmla="*/ 472842 h 536426"/>
              <a:gd name="connsiteX14" fmla="*/ 668053 w 1042411"/>
              <a:gd name="connsiteY14" fmla="*/ 501062 h 536426"/>
              <a:gd name="connsiteX15" fmla="*/ 708030 w 1042411"/>
              <a:gd name="connsiteY15" fmla="*/ 536426 h 536426"/>
              <a:gd name="connsiteX16" fmla="*/ 759884 w 1042411"/>
              <a:gd name="connsiteY16" fmla="*/ 466185 h 536426"/>
              <a:gd name="connsiteX17" fmla="*/ 829532 w 1042411"/>
              <a:gd name="connsiteY17" fmla="*/ 368318 h 536426"/>
              <a:gd name="connsiteX18" fmla="*/ 925182 w 1042411"/>
              <a:gd name="connsiteY18" fmla="*/ 207147 h 536426"/>
              <a:gd name="connsiteX19" fmla="*/ 1003497 w 1042411"/>
              <a:gd name="connsiteY19" fmla="*/ 78634 h 536426"/>
              <a:gd name="connsiteX20" fmla="*/ 1039365 w 1042411"/>
              <a:gd name="connsiteY20" fmla="*/ 4387 h 536426"/>
              <a:gd name="connsiteX21" fmla="*/ 927785 w 1042411"/>
              <a:gd name="connsiteY21" fmla="*/ 10509 h 536426"/>
              <a:gd name="connsiteX22" fmla="*/ 887985 w 1042411"/>
              <a:gd name="connsiteY22" fmla="*/ 9090 h 536426"/>
              <a:gd name="connsiteX23" fmla="*/ 678939 w 1042411"/>
              <a:gd name="connsiteY23" fmla="*/ 13423 h 536426"/>
              <a:gd name="connsiteX24" fmla="*/ 607072 w 1042411"/>
              <a:gd name="connsiteY24" fmla="*/ 11205 h 536426"/>
              <a:gd name="connsiteX25" fmla="*/ 550528 w 1042411"/>
              <a:gd name="connsiteY25" fmla="*/ 17653 h 536426"/>
              <a:gd name="connsiteX26" fmla="*/ 0 w 1042411"/>
              <a:gd name="connsiteY26" fmla="*/ 13319 h 536426"/>
              <a:gd name="connsiteX0" fmla="*/ 6242 w 1044854"/>
              <a:gd name="connsiteY0" fmla="*/ 17668 h 536441"/>
              <a:gd name="connsiteX1" fmla="*/ 43337 w 1044854"/>
              <a:gd name="connsiteY1" fmla="*/ 61211 h 536441"/>
              <a:gd name="connsiteX2" fmla="*/ 67326 w 1044854"/>
              <a:gd name="connsiteY2" fmla="*/ 82983 h 536441"/>
              <a:gd name="connsiteX3" fmla="*/ 110869 w 1044854"/>
              <a:gd name="connsiteY3" fmla="*/ 148297 h 536441"/>
              <a:gd name="connsiteX4" fmla="*/ 189082 w 1044854"/>
              <a:gd name="connsiteY4" fmla="*/ 202931 h 536441"/>
              <a:gd name="connsiteX5" fmla="*/ 197852 w 1044854"/>
              <a:gd name="connsiteY5" fmla="*/ 237704 h 536441"/>
              <a:gd name="connsiteX6" fmla="*/ 234842 w 1044854"/>
              <a:gd name="connsiteY6" fmla="*/ 248591 h 536441"/>
              <a:gd name="connsiteX7" fmla="*/ 321928 w 1044854"/>
              <a:gd name="connsiteY7" fmla="*/ 311790 h 536441"/>
              <a:gd name="connsiteX8" fmla="*/ 387036 w 1044854"/>
              <a:gd name="connsiteY8" fmla="*/ 348781 h 536441"/>
              <a:gd name="connsiteX9" fmla="*/ 450339 w 1044854"/>
              <a:gd name="connsiteY9" fmla="*/ 394541 h 536441"/>
              <a:gd name="connsiteX10" fmla="*/ 485214 w 1044854"/>
              <a:gd name="connsiteY10" fmla="*/ 414094 h 536441"/>
              <a:gd name="connsiteX11" fmla="*/ 520088 w 1044854"/>
              <a:gd name="connsiteY11" fmla="*/ 435865 h 536441"/>
              <a:gd name="connsiteX12" fmla="*/ 552746 w 1044854"/>
              <a:gd name="connsiteY12" fmla="*/ 451084 h 536441"/>
              <a:gd name="connsiteX13" fmla="*/ 591852 w 1044854"/>
              <a:gd name="connsiteY13" fmla="*/ 472857 h 536441"/>
              <a:gd name="connsiteX14" fmla="*/ 668053 w 1044854"/>
              <a:gd name="connsiteY14" fmla="*/ 501077 h 536441"/>
              <a:gd name="connsiteX15" fmla="*/ 708030 w 1044854"/>
              <a:gd name="connsiteY15" fmla="*/ 536441 h 536441"/>
              <a:gd name="connsiteX16" fmla="*/ 759884 w 1044854"/>
              <a:gd name="connsiteY16" fmla="*/ 466200 h 536441"/>
              <a:gd name="connsiteX17" fmla="*/ 829532 w 1044854"/>
              <a:gd name="connsiteY17" fmla="*/ 368333 h 536441"/>
              <a:gd name="connsiteX18" fmla="*/ 925182 w 1044854"/>
              <a:gd name="connsiteY18" fmla="*/ 207162 h 536441"/>
              <a:gd name="connsiteX19" fmla="*/ 1003497 w 1044854"/>
              <a:gd name="connsiteY19" fmla="*/ 78649 h 536441"/>
              <a:gd name="connsiteX20" fmla="*/ 1039365 w 1044854"/>
              <a:gd name="connsiteY20" fmla="*/ 4402 h 536441"/>
              <a:gd name="connsiteX21" fmla="*/ 887985 w 1044854"/>
              <a:gd name="connsiteY21" fmla="*/ 9105 h 536441"/>
              <a:gd name="connsiteX22" fmla="*/ 678939 w 1044854"/>
              <a:gd name="connsiteY22" fmla="*/ 13438 h 536441"/>
              <a:gd name="connsiteX23" fmla="*/ 607072 w 1044854"/>
              <a:gd name="connsiteY23" fmla="*/ 11220 h 536441"/>
              <a:gd name="connsiteX24" fmla="*/ 550528 w 1044854"/>
              <a:gd name="connsiteY24" fmla="*/ 17668 h 536441"/>
              <a:gd name="connsiteX25" fmla="*/ 0 w 1044854"/>
              <a:gd name="connsiteY25" fmla="*/ 13334 h 536441"/>
              <a:gd name="connsiteX0" fmla="*/ 6242 w 1059322"/>
              <a:gd name="connsiteY0" fmla="*/ 16640 h 535413"/>
              <a:gd name="connsiteX1" fmla="*/ 43337 w 1059322"/>
              <a:gd name="connsiteY1" fmla="*/ 60183 h 535413"/>
              <a:gd name="connsiteX2" fmla="*/ 67326 w 1059322"/>
              <a:gd name="connsiteY2" fmla="*/ 81955 h 535413"/>
              <a:gd name="connsiteX3" fmla="*/ 110869 w 1059322"/>
              <a:gd name="connsiteY3" fmla="*/ 147269 h 535413"/>
              <a:gd name="connsiteX4" fmla="*/ 189082 w 1059322"/>
              <a:gd name="connsiteY4" fmla="*/ 201903 h 535413"/>
              <a:gd name="connsiteX5" fmla="*/ 197852 w 1059322"/>
              <a:gd name="connsiteY5" fmla="*/ 236676 h 535413"/>
              <a:gd name="connsiteX6" fmla="*/ 234842 w 1059322"/>
              <a:gd name="connsiteY6" fmla="*/ 247563 h 535413"/>
              <a:gd name="connsiteX7" fmla="*/ 321928 w 1059322"/>
              <a:gd name="connsiteY7" fmla="*/ 310762 h 535413"/>
              <a:gd name="connsiteX8" fmla="*/ 387036 w 1059322"/>
              <a:gd name="connsiteY8" fmla="*/ 347753 h 535413"/>
              <a:gd name="connsiteX9" fmla="*/ 450339 w 1059322"/>
              <a:gd name="connsiteY9" fmla="*/ 393513 h 535413"/>
              <a:gd name="connsiteX10" fmla="*/ 485214 w 1059322"/>
              <a:gd name="connsiteY10" fmla="*/ 413066 h 535413"/>
              <a:gd name="connsiteX11" fmla="*/ 520088 w 1059322"/>
              <a:gd name="connsiteY11" fmla="*/ 434837 h 535413"/>
              <a:gd name="connsiteX12" fmla="*/ 552746 w 1059322"/>
              <a:gd name="connsiteY12" fmla="*/ 450056 h 535413"/>
              <a:gd name="connsiteX13" fmla="*/ 591852 w 1059322"/>
              <a:gd name="connsiteY13" fmla="*/ 471829 h 535413"/>
              <a:gd name="connsiteX14" fmla="*/ 668053 w 1059322"/>
              <a:gd name="connsiteY14" fmla="*/ 500049 h 535413"/>
              <a:gd name="connsiteX15" fmla="*/ 708030 w 1059322"/>
              <a:gd name="connsiteY15" fmla="*/ 535413 h 535413"/>
              <a:gd name="connsiteX16" fmla="*/ 759884 w 1059322"/>
              <a:gd name="connsiteY16" fmla="*/ 465172 h 535413"/>
              <a:gd name="connsiteX17" fmla="*/ 829532 w 1059322"/>
              <a:gd name="connsiteY17" fmla="*/ 367305 h 535413"/>
              <a:gd name="connsiteX18" fmla="*/ 925182 w 1059322"/>
              <a:gd name="connsiteY18" fmla="*/ 206134 h 535413"/>
              <a:gd name="connsiteX19" fmla="*/ 1003497 w 1059322"/>
              <a:gd name="connsiteY19" fmla="*/ 77621 h 535413"/>
              <a:gd name="connsiteX20" fmla="*/ 1039365 w 1059322"/>
              <a:gd name="connsiteY20" fmla="*/ 3374 h 535413"/>
              <a:gd name="connsiteX21" fmla="*/ 678939 w 1059322"/>
              <a:gd name="connsiteY21" fmla="*/ 12410 h 535413"/>
              <a:gd name="connsiteX22" fmla="*/ 607072 w 1059322"/>
              <a:gd name="connsiteY22" fmla="*/ 10192 h 535413"/>
              <a:gd name="connsiteX23" fmla="*/ 550528 w 1059322"/>
              <a:gd name="connsiteY23" fmla="*/ 16640 h 535413"/>
              <a:gd name="connsiteX24" fmla="*/ 0 w 1059322"/>
              <a:gd name="connsiteY24" fmla="*/ 12306 h 535413"/>
              <a:gd name="connsiteX0" fmla="*/ 6242 w 1064501"/>
              <a:gd name="connsiteY0" fmla="*/ 17255 h 536028"/>
              <a:gd name="connsiteX1" fmla="*/ 43337 w 1064501"/>
              <a:gd name="connsiteY1" fmla="*/ 60798 h 536028"/>
              <a:gd name="connsiteX2" fmla="*/ 67326 w 1064501"/>
              <a:gd name="connsiteY2" fmla="*/ 82570 h 536028"/>
              <a:gd name="connsiteX3" fmla="*/ 110869 w 1064501"/>
              <a:gd name="connsiteY3" fmla="*/ 147884 h 536028"/>
              <a:gd name="connsiteX4" fmla="*/ 189082 w 1064501"/>
              <a:gd name="connsiteY4" fmla="*/ 202518 h 536028"/>
              <a:gd name="connsiteX5" fmla="*/ 197852 w 1064501"/>
              <a:gd name="connsiteY5" fmla="*/ 237291 h 536028"/>
              <a:gd name="connsiteX6" fmla="*/ 234842 w 1064501"/>
              <a:gd name="connsiteY6" fmla="*/ 248178 h 536028"/>
              <a:gd name="connsiteX7" fmla="*/ 321928 w 1064501"/>
              <a:gd name="connsiteY7" fmla="*/ 311377 h 536028"/>
              <a:gd name="connsiteX8" fmla="*/ 387036 w 1064501"/>
              <a:gd name="connsiteY8" fmla="*/ 348368 h 536028"/>
              <a:gd name="connsiteX9" fmla="*/ 450339 w 1064501"/>
              <a:gd name="connsiteY9" fmla="*/ 394128 h 536028"/>
              <a:gd name="connsiteX10" fmla="*/ 485214 w 1064501"/>
              <a:gd name="connsiteY10" fmla="*/ 413681 h 536028"/>
              <a:gd name="connsiteX11" fmla="*/ 520088 w 1064501"/>
              <a:gd name="connsiteY11" fmla="*/ 435452 h 536028"/>
              <a:gd name="connsiteX12" fmla="*/ 552746 w 1064501"/>
              <a:gd name="connsiteY12" fmla="*/ 450671 h 536028"/>
              <a:gd name="connsiteX13" fmla="*/ 591852 w 1064501"/>
              <a:gd name="connsiteY13" fmla="*/ 472444 h 536028"/>
              <a:gd name="connsiteX14" fmla="*/ 668053 w 1064501"/>
              <a:gd name="connsiteY14" fmla="*/ 500664 h 536028"/>
              <a:gd name="connsiteX15" fmla="*/ 708030 w 1064501"/>
              <a:gd name="connsiteY15" fmla="*/ 536028 h 536028"/>
              <a:gd name="connsiteX16" fmla="*/ 759884 w 1064501"/>
              <a:gd name="connsiteY16" fmla="*/ 465787 h 536028"/>
              <a:gd name="connsiteX17" fmla="*/ 829532 w 1064501"/>
              <a:gd name="connsiteY17" fmla="*/ 367920 h 536028"/>
              <a:gd name="connsiteX18" fmla="*/ 925182 w 1064501"/>
              <a:gd name="connsiteY18" fmla="*/ 206749 h 536028"/>
              <a:gd name="connsiteX19" fmla="*/ 1003497 w 1064501"/>
              <a:gd name="connsiteY19" fmla="*/ 78236 h 536028"/>
              <a:gd name="connsiteX20" fmla="*/ 1039365 w 1064501"/>
              <a:gd name="connsiteY20" fmla="*/ 3989 h 536028"/>
              <a:gd name="connsiteX21" fmla="*/ 607072 w 1064501"/>
              <a:gd name="connsiteY21" fmla="*/ 10807 h 536028"/>
              <a:gd name="connsiteX22" fmla="*/ 550528 w 1064501"/>
              <a:gd name="connsiteY22" fmla="*/ 17255 h 536028"/>
              <a:gd name="connsiteX23" fmla="*/ 0 w 1064501"/>
              <a:gd name="connsiteY23" fmla="*/ 12921 h 536028"/>
              <a:gd name="connsiteX0" fmla="*/ 6242 w 1068602"/>
              <a:gd name="connsiteY0" fmla="*/ 15944 h 534717"/>
              <a:gd name="connsiteX1" fmla="*/ 43337 w 1068602"/>
              <a:gd name="connsiteY1" fmla="*/ 59487 h 534717"/>
              <a:gd name="connsiteX2" fmla="*/ 67326 w 1068602"/>
              <a:gd name="connsiteY2" fmla="*/ 81259 h 534717"/>
              <a:gd name="connsiteX3" fmla="*/ 110869 w 1068602"/>
              <a:gd name="connsiteY3" fmla="*/ 146573 h 534717"/>
              <a:gd name="connsiteX4" fmla="*/ 189082 w 1068602"/>
              <a:gd name="connsiteY4" fmla="*/ 201207 h 534717"/>
              <a:gd name="connsiteX5" fmla="*/ 197852 w 1068602"/>
              <a:gd name="connsiteY5" fmla="*/ 235980 h 534717"/>
              <a:gd name="connsiteX6" fmla="*/ 234842 w 1068602"/>
              <a:gd name="connsiteY6" fmla="*/ 246867 h 534717"/>
              <a:gd name="connsiteX7" fmla="*/ 321928 w 1068602"/>
              <a:gd name="connsiteY7" fmla="*/ 310066 h 534717"/>
              <a:gd name="connsiteX8" fmla="*/ 387036 w 1068602"/>
              <a:gd name="connsiteY8" fmla="*/ 347057 h 534717"/>
              <a:gd name="connsiteX9" fmla="*/ 450339 w 1068602"/>
              <a:gd name="connsiteY9" fmla="*/ 392817 h 534717"/>
              <a:gd name="connsiteX10" fmla="*/ 485214 w 1068602"/>
              <a:gd name="connsiteY10" fmla="*/ 412370 h 534717"/>
              <a:gd name="connsiteX11" fmla="*/ 520088 w 1068602"/>
              <a:gd name="connsiteY11" fmla="*/ 434141 h 534717"/>
              <a:gd name="connsiteX12" fmla="*/ 552746 w 1068602"/>
              <a:gd name="connsiteY12" fmla="*/ 449360 h 534717"/>
              <a:gd name="connsiteX13" fmla="*/ 591852 w 1068602"/>
              <a:gd name="connsiteY13" fmla="*/ 471133 h 534717"/>
              <a:gd name="connsiteX14" fmla="*/ 668053 w 1068602"/>
              <a:gd name="connsiteY14" fmla="*/ 499353 h 534717"/>
              <a:gd name="connsiteX15" fmla="*/ 708030 w 1068602"/>
              <a:gd name="connsiteY15" fmla="*/ 534717 h 534717"/>
              <a:gd name="connsiteX16" fmla="*/ 759884 w 1068602"/>
              <a:gd name="connsiteY16" fmla="*/ 464476 h 534717"/>
              <a:gd name="connsiteX17" fmla="*/ 829532 w 1068602"/>
              <a:gd name="connsiteY17" fmla="*/ 366609 h 534717"/>
              <a:gd name="connsiteX18" fmla="*/ 925182 w 1068602"/>
              <a:gd name="connsiteY18" fmla="*/ 205438 h 534717"/>
              <a:gd name="connsiteX19" fmla="*/ 1003497 w 1068602"/>
              <a:gd name="connsiteY19" fmla="*/ 76925 h 534717"/>
              <a:gd name="connsiteX20" fmla="*/ 1039365 w 1068602"/>
              <a:gd name="connsiteY20" fmla="*/ 2678 h 534717"/>
              <a:gd name="connsiteX21" fmla="*/ 550528 w 1068602"/>
              <a:gd name="connsiteY21" fmla="*/ 15944 h 534717"/>
              <a:gd name="connsiteX22" fmla="*/ 0 w 1068602"/>
              <a:gd name="connsiteY22" fmla="*/ 11610 h 534717"/>
              <a:gd name="connsiteX0" fmla="*/ 6242 w 1109004"/>
              <a:gd name="connsiteY0" fmla="*/ 16746 h 535519"/>
              <a:gd name="connsiteX1" fmla="*/ 43337 w 1109004"/>
              <a:gd name="connsiteY1" fmla="*/ 60289 h 535519"/>
              <a:gd name="connsiteX2" fmla="*/ 67326 w 1109004"/>
              <a:gd name="connsiteY2" fmla="*/ 82061 h 535519"/>
              <a:gd name="connsiteX3" fmla="*/ 110869 w 1109004"/>
              <a:gd name="connsiteY3" fmla="*/ 147375 h 535519"/>
              <a:gd name="connsiteX4" fmla="*/ 189082 w 1109004"/>
              <a:gd name="connsiteY4" fmla="*/ 202009 h 535519"/>
              <a:gd name="connsiteX5" fmla="*/ 197852 w 1109004"/>
              <a:gd name="connsiteY5" fmla="*/ 236782 h 535519"/>
              <a:gd name="connsiteX6" fmla="*/ 234842 w 1109004"/>
              <a:gd name="connsiteY6" fmla="*/ 247669 h 535519"/>
              <a:gd name="connsiteX7" fmla="*/ 321928 w 1109004"/>
              <a:gd name="connsiteY7" fmla="*/ 310868 h 535519"/>
              <a:gd name="connsiteX8" fmla="*/ 387036 w 1109004"/>
              <a:gd name="connsiteY8" fmla="*/ 347859 h 535519"/>
              <a:gd name="connsiteX9" fmla="*/ 450339 w 1109004"/>
              <a:gd name="connsiteY9" fmla="*/ 393619 h 535519"/>
              <a:gd name="connsiteX10" fmla="*/ 485214 w 1109004"/>
              <a:gd name="connsiteY10" fmla="*/ 413172 h 535519"/>
              <a:gd name="connsiteX11" fmla="*/ 520088 w 1109004"/>
              <a:gd name="connsiteY11" fmla="*/ 434943 h 535519"/>
              <a:gd name="connsiteX12" fmla="*/ 552746 w 1109004"/>
              <a:gd name="connsiteY12" fmla="*/ 450162 h 535519"/>
              <a:gd name="connsiteX13" fmla="*/ 591852 w 1109004"/>
              <a:gd name="connsiteY13" fmla="*/ 471935 h 535519"/>
              <a:gd name="connsiteX14" fmla="*/ 668053 w 1109004"/>
              <a:gd name="connsiteY14" fmla="*/ 500155 h 535519"/>
              <a:gd name="connsiteX15" fmla="*/ 708030 w 1109004"/>
              <a:gd name="connsiteY15" fmla="*/ 535519 h 535519"/>
              <a:gd name="connsiteX16" fmla="*/ 759884 w 1109004"/>
              <a:gd name="connsiteY16" fmla="*/ 465278 h 535519"/>
              <a:gd name="connsiteX17" fmla="*/ 829532 w 1109004"/>
              <a:gd name="connsiteY17" fmla="*/ 367411 h 535519"/>
              <a:gd name="connsiteX18" fmla="*/ 925182 w 1109004"/>
              <a:gd name="connsiteY18" fmla="*/ 206240 h 535519"/>
              <a:gd name="connsiteX19" fmla="*/ 1003497 w 1109004"/>
              <a:gd name="connsiteY19" fmla="*/ 77727 h 535519"/>
              <a:gd name="connsiteX20" fmla="*/ 1039365 w 1109004"/>
              <a:gd name="connsiteY20" fmla="*/ 3480 h 535519"/>
              <a:gd name="connsiteX21" fmla="*/ 0 w 1109004"/>
              <a:gd name="connsiteY21" fmla="*/ 12412 h 535519"/>
              <a:gd name="connsiteX0" fmla="*/ 6242 w 1104833"/>
              <a:gd name="connsiteY0" fmla="*/ 20131 h 538904"/>
              <a:gd name="connsiteX1" fmla="*/ 43337 w 1104833"/>
              <a:gd name="connsiteY1" fmla="*/ 63674 h 538904"/>
              <a:gd name="connsiteX2" fmla="*/ 67326 w 1104833"/>
              <a:gd name="connsiteY2" fmla="*/ 85446 h 538904"/>
              <a:gd name="connsiteX3" fmla="*/ 110869 w 1104833"/>
              <a:gd name="connsiteY3" fmla="*/ 150760 h 538904"/>
              <a:gd name="connsiteX4" fmla="*/ 189082 w 1104833"/>
              <a:gd name="connsiteY4" fmla="*/ 205394 h 538904"/>
              <a:gd name="connsiteX5" fmla="*/ 197852 w 1104833"/>
              <a:gd name="connsiteY5" fmla="*/ 240167 h 538904"/>
              <a:gd name="connsiteX6" fmla="*/ 234842 w 1104833"/>
              <a:gd name="connsiteY6" fmla="*/ 251054 h 538904"/>
              <a:gd name="connsiteX7" fmla="*/ 321928 w 1104833"/>
              <a:gd name="connsiteY7" fmla="*/ 314253 h 538904"/>
              <a:gd name="connsiteX8" fmla="*/ 387036 w 1104833"/>
              <a:gd name="connsiteY8" fmla="*/ 351244 h 538904"/>
              <a:gd name="connsiteX9" fmla="*/ 450339 w 1104833"/>
              <a:gd name="connsiteY9" fmla="*/ 397004 h 538904"/>
              <a:gd name="connsiteX10" fmla="*/ 485214 w 1104833"/>
              <a:gd name="connsiteY10" fmla="*/ 416557 h 538904"/>
              <a:gd name="connsiteX11" fmla="*/ 520088 w 1104833"/>
              <a:gd name="connsiteY11" fmla="*/ 438328 h 538904"/>
              <a:gd name="connsiteX12" fmla="*/ 552746 w 1104833"/>
              <a:gd name="connsiteY12" fmla="*/ 453547 h 538904"/>
              <a:gd name="connsiteX13" fmla="*/ 591852 w 1104833"/>
              <a:gd name="connsiteY13" fmla="*/ 475320 h 538904"/>
              <a:gd name="connsiteX14" fmla="*/ 668053 w 1104833"/>
              <a:gd name="connsiteY14" fmla="*/ 503540 h 538904"/>
              <a:gd name="connsiteX15" fmla="*/ 708030 w 1104833"/>
              <a:gd name="connsiteY15" fmla="*/ 538904 h 538904"/>
              <a:gd name="connsiteX16" fmla="*/ 759884 w 1104833"/>
              <a:gd name="connsiteY16" fmla="*/ 468663 h 538904"/>
              <a:gd name="connsiteX17" fmla="*/ 829532 w 1104833"/>
              <a:gd name="connsiteY17" fmla="*/ 370796 h 538904"/>
              <a:gd name="connsiteX18" fmla="*/ 925182 w 1104833"/>
              <a:gd name="connsiteY18" fmla="*/ 209625 h 538904"/>
              <a:gd name="connsiteX19" fmla="*/ 1003497 w 1104833"/>
              <a:gd name="connsiteY19" fmla="*/ 81112 h 538904"/>
              <a:gd name="connsiteX20" fmla="*/ 997522 w 1104833"/>
              <a:gd name="connsiteY20" fmla="*/ 129329 h 538904"/>
              <a:gd name="connsiteX21" fmla="*/ 1039365 w 1104833"/>
              <a:gd name="connsiteY21" fmla="*/ 6865 h 538904"/>
              <a:gd name="connsiteX22" fmla="*/ 0 w 1104833"/>
              <a:gd name="connsiteY22" fmla="*/ 15797 h 538904"/>
              <a:gd name="connsiteX0" fmla="*/ 6242 w 1028584"/>
              <a:gd name="connsiteY0" fmla="*/ 14483 h 533256"/>
              <a:gd name="connsiteX1" fmla="*/ 43337 w 1028584"/>
              <a:gd name="connsiteY1" fmla="*/ 58026 h 533256"/>
              <a:gd name="connsiteX2" fmla="*/ 67326 w 1028584"/>
              <a:gd name="connsiteY2" fmla="*/ 79798 h 533256"/>
              <a:gd name="connsiteX3" fmla="*/ 110869 w 1028584"/>
              <a:gd name="connsiteY3" fmla="*/ 145112 h 533256"/>
              <a:gd name="connsiteX4" fmla="*/ 189082 w 1028584"/>
              <a:gd name="connsiteY4" fmla="*/ 199746 h 533256"/>
              <a:gd name="connsiteX5" fmla="*/ 197852 w 1028584"/>
              <a:gd name="connsiteY5" fmla="*/ 234519 h 533256"/>
              <a:gd name="connsiteX6" fmla="*/ 234842 w 1028584"/>
              <a:gd name="connsiteY6" fmla="*/ 245406 h 533256"/>
              <a:gd name="connsiteX7" fmla="*/ 321928 w 1028584"/>
              <a:gd name="connsiteY7" fmla="*/ 308605 h 533256"/>
              <a:gd name="connsiteX8" fmla="*/ 387036 w 1028584"/>
              <a:gd name="connsiteY8" fmla="*/ 345596 h 533256"/>
              <a:gd name="connsiteX9" fmla="*/ 450339 w 1028584"/>
              <a:gd name="connsiteY9" fmla="*/ 391356 h 533256"/>
              <a:gd name="connsiteX10" fmla="*/ 485214 w 1028584"/>
              <a:gd name="connsiteY10" fmla="*/ 410909 h 533256"/>
              <a:gd name="connsiteX11" fmla="*/ 520088 w 1028584"/>
              <a:gd name="connsiteY11" fmla="*/ 432680 h 533256"/>
              <a:gd name="connsiteX12" fmla="*/ 552746 w 1028584"/>
              <a:gd name="connsiteY12" fmla="*/ 447899 h 533256"/>
              <a:gd name="connsiteX13" fmla="*/ 591852 w 1028584"/>
              <a:gd name="connsiteY13" fmla="*/ 469672 h 533256"/>
              <a:gd name="connsiteX14" fmla="*/ 668053 w 1028584"/>
              <a:gd name="connsiteY14" fmla="*/ 497892 h 533256"/>
              <a:gd name="connsiteX15" fmla="*/ 708030 w 1028584"/>
              <a:gd name="connsiteY15" fmla="*/ 533256 h 533256"/>
              <a:gd name="connsiteX16" fmla="*/ 759884 w 1028584"/>
              <a:gd name="connsiteY16" fmla="*/ 463015 h 533256"/>
              <a:gd name="connsiteX17" fmla="*/ 829532 w 1028584"/>
              <a:gd name="connsiteY17" fmla="*/ 365148 h 533256"/>
              <a:gd name="connsiteX18" fmla="*/ 925182 w 1028584"/>
              <a:gd name="connsiteY18" fmla="*/ 203977 h 533256"/>
              <a:gd name="connsiteX19" fmla="*/ 1003497 w 1028584"/>
              <a:gd name="connsiteY19" fmla="*/ 75464 h 533256"/>
              <a:gd name="connsiteX20" fmla="*/ 997522 w 1028584"/>
              <a:gd name="connsiteY20" fmla="*/ 123681 h 533256"/>
              <a:gd name="connsiteX21" fmla="*/ 929828 w 1028584"/>
              <a:gd name="connsiteY21" fmla="*/ 8361 h 533256"/>
              <a:gd name="connsiteX22" fmla="*/ 0 w 1028584"/>
              <a:gd name="connsiteY22" fmla="*/ 10149 h 533256"/>
              <a:gd name="connsiteX0" fmla="*/ 6242 w 1054024"/>
              <a:gd name="connsiteY0" fmla="*/ 6122 h 524895"/>
              <a:gd name="connsiteX1" fmla="*/ 43337 w 1054024"/>
              <a:gd name="connsiteY1" fmla="*/ 49665 h 524895"/>
              <a:gd name="connsiteX2" fmla="*/ 67326 w 1054024"/>
              <a:gd name="connsiteY2" fmla="*/ 71437 h 524895"/>
              <a:gd name="connsiteX3" fmla="*/ 110869 w 1054024"/>
              <a:gd name="connsiteY3" fmla="*/ 136751 h 524895"/>
              <a:gd name="connsiteX4" fmla="*/ 189082 w 1054024"/>
              <a:gd name="connsiteY4" fmla="*/ 191385 h 524895"/>
              <a:gd name="connsiteX5" fmla="*/ 197852 w 1054024"/>
              <a:gd name="connsiteY5" fmla="*/ 226158 h 524895"/>
              <a:gd name="connsiteX6" fmla="*/ 234842 w 1054024"/>
              <a:gd name="connsiteY6" fmla="*/ 237045 h 524895"/>
              <a:gd name="connsiteX7" fmla="*/ 321928 w 1054024"/>
              <a:gd name="connsiteY7" fmla="*/ 300244 h 524895"/>
              <a:gd name="connsiteX8" fmla="*/ 387036 w 1054024"/>
              <a:gd name="connsiteY8" fmla="*/ 337235 h 524895"/>
              <a:gd name="connsiteX9" fmla="*/ 450339 w 1054024"/>
              <a:gd name="connsiteY9" fmla="*/ 382995 h 524895"/>
              <a:gd name="connsiteX10" fmla="*/ 485214 w 1054024"/>
              <a:gd name="connsiteY10" fmla="*/ 402548 h 524895"/>
              <a:gd name="connsiteX11" fmla="*/ 520088 w 1054024"/>
              <a:gd name="connsiteY11" fmla="*/ 424319 h 524895"/>
              <a:gd name="connsiteX12" fmla="*/ 552746 w 1054024"/>
              <a:gd name="connsiteY12" fmla="*/ 439538 h 524895"/>
              <a:gd name="connsiteX13" fmla="*/ 591852 w 1054024"/>
              <a:gd name="connsiteY13" fmla="*/ 461311 h 524895"/>
              <a:gd name="connsiteX14" fmla="*/ 668053 w 1054024"/>
              <a:gd name="connsiteY14" fmla="*/ 489531 h 524895"/>
              <a:gd name="connsiteX15" fmla="*/ 708030 w 1054024"/>
              <a:gd name="connsiteY15" fmla="*/ 524895 h 524895"/>
              <a:gd name="connsiteX16" fmla="*/ 759884 w 1054024"/>
              <a:gd name="connsiteY16" fmla="*/ 454654 h 524895"/>
              <a:gd name="connsiteX17" fmla="*/ 829532 w 1054024"/>
              <a:gd name="connsiteY17" fmla="*/ 356787 h 524895"/>
              <a:gd name="connsiteX18" fmla="*/ 925182 w 1054024"/>
              <a:gd name="connsiteY18" fmla="*/ 195616 h 524895"/>
              <a:gd name="connsiteX19" fmla="*/ 1003497 w 1054024"/>
              <a:gd name="connsiteY19" fmla="*/ 67103 h 524895"/>
              <a:gd name="connsiteX20" fmla="*/ 1040385 w 1054024"/>
              <a:gd name="connsiteY20" fmla="*/ 10545 h 524895"/>
              <a:gd name="connsiteX21" fmla="*/ 929828 w 1054024"/>
              <a:gd name="connsiteY21" fmla="*/ 0 h 524895"/>
              <a:gd name="connsiteX22" fmla="*/ 0 w 1054024"/>
              <a:gd name="connsiteY22" fmla="*/ 1788 h 524895"/>
              <a:gd name="connsiteX0" fmla="*/ 6242 w 1054024"/>
              <a:gd name="connsiteY0" fmla="*/ 6122 h 524913"/>
              <a:gd name="connsiteX1" fmla="*/ 43337 w 1054024"/>
              <a:gd name="connsiteY1" fmla="*/ 49665 h 524913"/>
              <a:gd name="connsiteX2" fmla="*/ 67326 w 1054024"/>
              <a:gd name="connsiteY2" fmla="*/ 71437 h 524913"/>
              <a:gd name="connsiteX3" fmla="*/ 110869 w 1054024"/>
              <a:gd name="connsiteY3" fmla="*/ 136751 h 524913"/>
              <a:gd name="connsiteX4" fmla="*/ 189082 w 1054024"/>
              <a:gd name="connsiteY4" fmla="*/ 191385 h 524913"/>
              <a:gd name="connsiteX5" fmla="*/ 197852 w 1054024"/>
              <a:gd name="connsiteY5" fmla="*/ 226158 h 524913"/>
              <a:gd name="connsiteX6" fmla="*/ 234842 w 1054024"/>
              <a:gd name="connsiteY6" fmla="*/ 237045 h 524913"/>
              <a:gd name="connsiteX7" fmla="*/ 321928 w 1054024"/>
              <a:gd name="connsiteY7" fmla="*/ 300244 h 524913"/>
              <a:gd name="connsiteX8" fmla="*/ 387036 w 1054024"/>
              <a:gd name="connsiteY8" fmla="*/ 337235 h 524913"/>
              <a:gd name="connsiteX9" fmla="*/ 450339 w 1054024"/>
              <a:gd name="connsiteY9" fmla="*/ 382995 h 524913"/>
              <a:gd name="connsiteX10" fmla="*/ 485214 w 1054024"/>
              <a:gd name="connsiteY10" fmla="*/ 402548 h 524913"/>
              <a:gd name="connsiteX11" fmla="*/ 520088 w 1054024"/>
              <a:gd name="connsiteY11" fmla="*/ 424319 h 524913"/>
              <a:gd name="connsiteX12" fmla="*/ 552746 w 1054024"/>
              <a:gd name="connsiteY12" fmla="*/ 439538 h 524913"/>
              <a:gd name="connsiteX13" fmla="*/ 591852 w 1054024"/>
              <a:gd name="connsiteY13" fmla="*/ 461311 h 524913"/>
              <a:gd name="connsiteX14" fmla="*/ 708030 w 1054024"/>
              <a:gd name="connsiteY14" fmla="*/ 524895 h 524913"/>
              <a:gd name="connsiteX15" fmla="*/ 759884 w 1054024"/>
              <a:gd name="connsiteY15" fmla="*/ 454654 h 524913"/>
              <a:gd name="connsiteX16" fmla="*/ 829532 w 1054024"/>
              <a:gd name="connsiteY16" fmla="*/ 356787 h 524913"/>
              <a:gd name="connsiteX17" fmla="*/ 925182 w 1054024"/>
              <a:gd name="connsiteY17" fmla="*/ 195616 h 524913"/>
              <a:gd name="connsiteX18" fmla="*/ 1003497 w 1054024"/>
              <a:gd name="connsiteY18" fmla="*/ 67103 h 524913"/>
              <a:gd name="connsiteX19" fmla="*/ 1040385 w 1054024"/>
              <a:gd name="connsiteY19" fmla="*/ 10545 h 524913"/>
              <a:gd name="connsiteX20" fmla="*/ 929828 w 1054024"/>
              <a:gd name="connsiteY20" fmla="*/ 0 h 524913"/>
              <a:gd name="connsiteX21" fmla="*/ 0 w 1054024"/>
              <a:gd name="connsiteY21" fmla="*/ 1788 h 524913"/>
              <a:gd name="connsiteX0" fmla="*/ 6242 w 1054024"/>
              <a:gd name="connsiteY0" fmla="*/ 6122 h 524996"/>
              <a:gd name="connsiteX1" fmla="*/ 43337 w 1054024"/>
              <a:gd name="connsiteY1" fmla="*/ 49665 h 524996"/>
              <a:gd name="connsiteX2" fmla="*/ 67326 w 1054024"/>
              <a:gd name="connsiteY2" fmla="*/ 71437 h 524996"/>
              <a:gd name="connsiteX3" fmla="*/ 110869 w 1054024"/>
              <a:gd name="connsiteY3" fmla="*/ 136751 h 524996"/>
              <a:gd name="connsiteX4" fmla="*/ 189082 w 1054024"/>
              <a:gd name="connsiteY4" fmla="*/ 191385 h 524996"/>
              <a:gd name="connsiteX5" fmla="*/ 197852 w 1054024"/>
              <a:gd name="connsiteY5" fmla="*/ 226158 h 524996"/>
              <a:gd name="connsiteX6" fmla="*/ 234842 w 1054024"/>
              <a:gd name="connsiteY6" fmla="*/ 237045 h 524996"/>
              <a:gd name="connsiteX7" fmla="*/ 321928 w 1054024"/>
              <a:gd name="connsiteY7" fmla="*/ 300244 h 524996"/>
              <a:gd name="connsiteX8" fmla="*/ 387036 w 1054024"/>
              <a:gd name="connsiteY8" fmla="*/ 337235 h 524996"/>
              <a:gd name="connsiteX9" fmla="*/ 450339 w 1054024"/>
              <a:gd name="connsiteY9" fmla="*/ 382995 h 524996"/>
              <a:gd name="connsiteX10" fmla="*/ 485214 w 1054024"/>
              <a:gd name="connsiteY10" fmla="*/ 402548 h 524996"/>
              <a:gd name="connsiteX11" fmla="*/ 520088 w 1054024"/>
              <a:gd name="connsiteY11" fmla="*/ 424319 h 524996"/>
              <a:gd name="connsiteX12" fmla="*/ 552746 w 1054024"/>
              <a:gd name="connsiteY12" fmla="*/ 439538 h 524996"/>
              <a:gd name="connsiteX13" fmla="*/ 708030 w 1054024"/>
              <a:gd name="connsiteY13" fmla="*/ 524895 h 524996"/>
              <a:gd name="connsiteX14" fmla="*/ 759884 w 1054024"/>
              <a:gd name="connsiteY14" fmla="*/ 454654 h 524996"/>
              <a:gd name="connsiteX15" fmla="*/ 829532 w 1054024"/>
              <a:gd name="connsiteY15" fmla="*/ 356787 h 524996"/>
              <a:gd name="connsiteX16" fmla="*/ 925182 w 1054024"/>
              <a:gd name="connsiteY16" fmla="*/ 195616 h 524996"/>
              <a:gd name="connsiteX17" fmla="*/ 1003497 w 1054024"/>
              <a:gd name="connsiteY17" fmla="*/ 67103 h 524996"/>
              <a:gd name="connsiteX18" fmla="*/ 1040385 w 1054024"/>
              <a:gd name="connsiteY18" fmla="*/ 10545 h 524996"/>
              <a:gd name="connsiteX19" fmla="*/ 929828 w 1054024"/>
              <a:gd name="connsiteY19" fmla="*/ 0 h 524996"/>
              <a:gd name="connsiteX20" fmla="*/ 0 w 1054024"/>
              <a:gd name="connsiteY20" fmla="*/ 1788 h 524996"/>
              <a:gd name="connsiteX0" fmla="*/ 6242 w 1054024"/>
              <a:gd name="connsiteY0" fmla="*/ 6122 h 525269"/>
              <a:gd name="connsiteX1" fmla="*/ 43337 w 1054024"/>
              <a:gd name="connsiteY1" fmla="*/ 49665 h 525269"/>
              <a:gd name="connsiteX2" fmla="*/ 67326 w 1054024"/>
              <a:gd name="connsiteY2" fmla="*/ 71437 h 525269"/>
              <a:gd name="connsiteX3" fmla="*/ 110869 w 1054024"/>
              <a:gd name="connsiteY3" fmla="*/ 136751 h 525269"/>
              <a:gd name="connsiteX4" fmla="*/ 189082 w 1054024"/>
              <a:gd name="connsiteY4" fmla="*/ 191385 h 525269"/>
              <a:gd name="connsiteX5" fmla="*/ 197852 w 1054024"/>
              <a:gd name="connsiteY5" fmla="*/ 226158 h 525269"/>
              <a:gd name="connsiteX6" fmla="*/ 234842 w 1054024"/>
              <a:gd name="connsiteY6" fmla="*/ 237045 h 525269"/>
              <a:gd name="connsiteX7" fmla="*/ 321928 w 1054024"/>
              <a:gd name="connsiteY7" fmla="*/ 300244 h 525269"/>
              <a:gd name="connsiteX8" fmla="*/ 387036 w 1054024"/>
              <a:gd name="connsiteY8" fmla="*/ 337235 h 525269"/>
              <a:gd name="connsiteX9" fmla="*/ 450339 w 1054024"/>
              <a:gd name="connsiteY9" fmla="*/ 382995 h 525269"/>
              <a:gd name="connsiteX10" fmla="*/ 485214 w 1054024"/>
              <a:gd name="connsiteY10" fmla="*/ 402548 h 525269"/>
              <a:gd name="connsiteX11" fmla="*/ 520088 w 1054024"/>
              <a:gd name="connsiteY11" fmla="*/ 424319 h 525269"/>
              <a:gd name="connsiteX12" fmla="*/ 708030 w 1054024"/>
              <a:gd name="connsiteY12" fmla="*/ 524895 h 525269"/>
              <a:gd name="connsiteX13" fmla="*/ 759884 w 1054024"/>
              <a:gd name="connsiteY13" fmla="*/ 454654 h 525269"/>
              <a:gd name="connsiteX14" fmla="*/ 829532 w 1054024"/>
              <a:gd name="connsiteY14" fmla="*/ 356787 h 525269"/>
              <a:gd name="connsiteX15" fmla="*/ 925182 w 1054024"/>
              <a:gd name="connsiteY15" fmla="*/ 195616 h 525269"/>
              <a:gd name="connsiteX16" fmla="*/ 1003497 w 1054024"/>
              <a:gd name="connsiteY16" fmla="*/ 67103 h 525269"/>
              <a:gd name="connsiteX17" fmla="*/ 1040385 w 1054024"/>
              <a:gd name="connsiteY17" fmla="*/ 10545 h 525269"/>
              <a:gd name="connsiteX18" fmla="*/ 929828 w 1054024"/>
              <a:gd name="connsiteY18" fmla="*/ 0 h 525269"/>
              <a:gd name="connsiteX19" fmla="*/ 0 w 1054024"/>
              <a:gd name="connsiteY19" fmla="*/ 1788 h 525269"/>
              <a:gd name="connsiteX0" fmla="*/ 6242 w 1054024"/>
              <a:gd name="connsiteY0" fmla="*/ 6122 h 525878"/>
              <a:gd name="connsiteX1" fmla="*/ 43337 w 1054024"/>
              <a:gd name="connsiteY1" fmla="*/ 49665 h 525878"/>
              <a:gd name="connsiteX2" fmla="*/ 67326 w 1054024"/>
              <a:gd name="connsiteY2" fmla="*/ 71437 h 525878"/>
              <a:gd name="connsiteX3" fmla="*/ 110869 w 1054024"/>
              <a:gd name="connsiteY3" fmla="*/ 136751 h 525878"/>
              <a:gd name="connsiteX4" fmla="*/ 189082 w 1054024"/>
              <a:gd name="connsiteY4" fmla="*/ 191385 h 525878"/>
              <a:gd name="connsiteX5" fmla="*/ 197852 w 1054024"/>
              <a:gd name="connsiteY5" fmla="*/ 226158 h 525878"/>
              <a:gd name="connsiteX6" fmla="*/ 234842 w 1054024"/>
              <a:gd name="connsiteY6" fmla="*/ 237045 h 525878"/>
              <a:gd name="connsiteX7" fmla="*/ 321928 w 1054024"/>
              <a:gd name="connsiteY7" fmla="*/ 300244 h 525878"/>
              <a:gd name="connsiteX8" fmla="*/ 387036 w 1054024"/>
              <a:gd name="connsiteY8" fmla="*/ 337235 h 525878"/>
              <a:gd name="connsiteX9" fmla="*/ 450339 w 1054024"/>
              <a:gd name="connsiteY9" fmla="*/ 382995 h 525878"/>
              <a:gd name="connsiteX10" fmla="*/ 485214 w 1054024"/>
              <a:gd name="connsiteY10" fmla="*/ 402548 h 525878"/>
              <a:gd name="connsiteX11" fmla="*/ 708030 w 1054024"/>
              <a:gd name="connsiteY11" fmla="*/ 524895 h 525878"/>
              <a:gd name="connsiteX12" fmla="*/ 759884 w 1054024"/>
              <a:gd name="connsiteY12" fmla="*/ 454654 h 525878"/>
              <a:gd name="connsiteX13" fmla="*/ 829532 w 1054024"/>
              <a:gd name="connsiteY13" fmla="*/ 356787 h 525878"/>
              <a:gd name="connsiteX14" fmla="*/ 925182 w 1054024"/>
              <a:gd name="connsiteY14" fmla="*/ 195616 h 525878"/>
              <a:gd name="connsiteX15" fmla="*/ 1003497 w 1054024"/>
              <a:gd name="connsiteY15" fmla="*/ 67103 h 525878"/>
              <a:gd name="connsiteX16" fmla="*/ 1040385 w 1054024"/>
              <a:gd name="connsiteY16" fmla="*/ 10545 h 525878"/>
              <a:gd name="connsiteX17" fmla="*/ 929828 w 1054024"/>
              <a:gd name="connsiteY17" fmla="*/ 0 h 525878"/>
              <a:gd name="connsiteX18" fmla="*/ 0 w 1054024"/>
              <a:gd name="connsiteY18" fmla="*/ 1788 h 525878"/>
              <a:gd name="connsiteX0" fmla="*/ 6242 w 1054024"/>
              <a:gd name="connsiteY0" fmla="*/ 6122 h 526588"/>
              <a:gd name="connsiteX1" fmla="*/ 43337 w 1054024"/>
              <a:gd name="connsiteY1" fmla="*/ 49665 h 526588"/>
              <a:gd name="connsiteX2" fmla="*/ 67326 w 1054024"/>
              <a:gd name="connsiteY2" fmla="*/ 71437 h 526588"/>
              <a:gd name="connsiteX3" fmla="*/ 110869 w 1054024"/>
              <a:gd name="connsiteY3" fmla="*/ 136751 h 526588"/>
              <a:gd name="connsiteX4" fmla="*/ 189082 w 1054024"/>
              <a:gd name="connsiteY4" fmla="*/ 191385 h 526588"/>
              <a:gd name="connsiteX5" fmla="*/ 197852 w 1054024"/>
              <a:gd name="connsiteY5" fmla="*/ 226158 h 526588"/>
              <a:gd name="connsiteX6" fmla="*/ 234842 w 1054024"/>
              <a:gd name="connsiteY6" fmla="*/ 237045 h 526588"/>
              <a:gd name="connsiteX7" fmla="*/ 321928 w 1054024"/>
              <a:gd name="connsiteY7" fmla="*/ 300244 h 526588"/>
              <a:gd name="connsiteX8" fmla="*/ 387036 w 1054024"/>
              <a:gd name="connsiteY8" fmla="*/ 337235 h 526588"/>
              <a:gd name="connsiteX9" fmla="*/ 450339 w 1054024"/>
              <a:gd name="connsiteY9" fmla="*/ 382995 h 526588"/>
              <a:gd name="connsiteX10" fmla="*/ 708030 w 1054024"/>
              <a:gd name="connsiteY10" fmla="*/ 524895 h 526588"/>
              <a:gd name="connsiteX11" fmla="*/ 759884 w 1054024"/>
              <a:gd name="connsiteY11" fmla="*/ 454654 h 526588"/>
              <a:gd name="connsiteX12" fmla="*/ 829532 w 1054024"/>
              <a:gd name="connsiteY12" fmla="*/ 356787 h 526588"/>
              <a:gd name="connsiteX13" fmla="*/ 925182 w 1054024"/>
              <a:gd name="connsiteY13" fmla="*/ 195616 h 526588"/>
              <a:gd name="connsiteX14" fmla="*/ 1003497 w 1054024"/>
              <a:gd name="connsiteY14" fmla="*/ 67103 h 526588"/>
              <a:gd name="connsiteX15" fmla="*/ 1040385 w 1054024"/>
              <a:gd name="connsiteY15" fmla="*/ 10545 h 526588"/>
              <a:gd name="connsiteX16" fmla="*/ 929828 w 1054024"/>
              <a:gd name="connsiteY16" fmla="*/ 0 h 526588"/>
              <a:gd name="connsiteX17" fmla="*/ 0 w 1054024"/>
              <a:gd name="connsiteY17" fmla="*/ 1788 h 526588"/>
              <a:gd name="connsiteX0" fmla="*/ 6242 w 1054024"/>
              <a:gd name="connsiteY0" fmla="*/ 6122 h 528656"/>
              <a:gd name="connsiteX1" fmla="*/ 43337 w 1054024"/>
              <a:gd name="connsiteY1" fmla="*/ 49665 h 528656"/>
              <a:gd name="connsiteX2" fmla="*/ 67326 w 1054024"/>
              <a:gd name="connsiteY2" fmla="*/ 71437 h 528656"/>
              <a:gd name="connsiteX3" fmla="*/ 110869 w 1054024"/>
              <a:gd name="connsiteY3" fmla="*/ 136751 h 528656"/>
              <a:gd name="connsiteX4" fmla="*/ 189082 w 1054024"/>
              <a:gd name="connsiteY4" fmla="*/ 191385 h 528656"/>
              <a:gd name="connsiteX5" fmla="*/ 197852 w 1054024"/>
              <a:gd name="connsiteY5" fmla="*/ 226158 h 528656"/>
              <a:gd name="connsiteX6" fmla="*/ 234842 w 1054024"/>
              <a:gd name="connsiteY6" fmla="*/ 237045 h 528656"/>
              <a:gd name="connsiteX7" fmla="*/ 321928 w 1054024"/>
              <a:gd name="connsiteY7" fmla="*/ 300244 h 528656"/>
              <a:gd name="connsiteX8" fmla="*/ 387036 w 1054024"/>
              <a:gd name="connsiteY8" fmla="*/ 337235 h 528656"/>
              <a:gd name="connsiteX9" fmla="*/ 708030 w 1054024"/>
              <a:gd name="connsiteY9" fmla="*/ 524895 h 528656"/>
              <a:gd name="connsiteX10" fmla="*/ 759884 w 1054024"/>
              <a:gd name="connsiteY10" fmla="*/ 454654 h 528656"/>
              <a:gd name="connsiteX11" fmla="*/ 829532 w 1054024"/>
              <a:gd name="connsiteY11" fmla="*/ 356787 h 528656"/>
              <a:gd name="connsiteX12" fmla="*/ 925182 w 1054024"/>
              <a:gd name="connsiteY12" fmla="*/ 195616 h 528656"/>
              <a:gd name="connsiteX13" fmla="*/ 1003497 w 1054024"/>
              <a:gd name="connsiteY13" fmla="*/ 67103 h 528656"/>
              <a:gd name="connsiteX14" fmla="*/ 1040385 w 1054024"/>
              <a:gd name="connsiteY14" fmla="*/ 10545 h 528656"/>
              <a:gd name="connsiteX15" fmla="*/ 929828 w 1054024"/>
              <a:gd name="connsiteY15" fmla="*/ 0 h 528656"/>
              <a:gd name="connsiteX16" fmla="*/ 0 w 1054024"/>
              <a:gd name="connsiteY16" fmla="*/ 1788 h 528656"/>
              <a:gd name="connsiteX0" fmla="*/ 6242 w 1054024"/>
              <a:gd name="connsiteY0" fmla="*/ 6122 h 530606"/>
              <a:gd name="connsiteX1" fmla="*/ 43337 w 1054024"/>
              <a:gd name="connsiteY1" fmla="*/ 49665 h 530606"/>
              <a:gd name="connsiteX2" fmla="*/ 67326 w 1054024"/>
              <a:gd name="connsiteY2" fmla="*/ 71437 h 530606"/>
              <a:gd name="connsiteX3" fmla="*/ 110869 w 1054024"/>
              <a:gd name="connsiteY3" fmla="*/ 136751 h 530606"/>
              <a:gd name="connsiteX4" fmla="*/ 189082 w 1054024"/>
              <a:gd name="connsiteY4" fmla="*/ 191385 h 530606"/>
              <a:gd name="connsiteX5" fmla="*/ 197852 w 1054024"/>
              <a:gd name="connsiteY5" fmla="*/ 226158 h 530606"/>
              <a:gd name="connsiteX6" fmla="*/ 234842 w 1054024"/>
              <a:gd name="connsiteY6" fmla="*/ 237045 h 530606"/>
              <a:gd name="connsiteX7" fmla="*/ 321928 w 1054024"/>
              <a:gd name="connsiteY7" fmla="*/ 300244 h 530606"/>
              <a:gd name="connsiteX8" fmla="*/ 708030 w 1054024"/>
              <a:gd name="connsiteY8" fmla="*/ 524895 h 530606"/>
              <a:gd name="connsiteX9" fmla="*/ 759884 w 1054024"/>
              <a:gd name="connsiteY9" fmla="*/ 454654 h 530606"/>
              <a:gd name="connsiteX10" fmla="*/ 829532 w 1054024"/>
              <a:gd name="connsiteY10" fmla="*/ 356787 h 530606"/>
              <a:gd name="connsiteX11" fmla="*/ 925182 w 1054024"/>
              <a:gd name="connsiteY11" fmla="*/ 195616 h 530606"/>
              <a:gd name="connsiteX12" fmla="*/ 1003497 w 1054024"/>
              <a:gd name="connsiteY12" fmla="*/ 67103 h 530606"/>
              <a:gd name="connsiteX13" fmla="*/ 1040385 w 1054024"/>
              <a:gd name="connsiteY13" fmla="*/ 10545 h 530606"/>
              <a:gd name="connsiteX14" fmla="*/ 929828 w 1054024"/>
              <a:gd name="connsiteY14" fmla="*/ 0 h 530606"/>
              <a:gd name="connsiteX15" fmla="*/ 0 w 1054024"/>
              <a:gd name="connsiteY15" fmla="*/ 1788 h 530606"/>
              <a:gd name="connsiteX0" fmla="*/ 6242 w 1054024"/>
              <a:gd name="connsiteY0" fmla="*/ 6122 h 534289"/>
              <a:gd name="connsiteX1" fmla="*/ 43337 w 1054024"/>
              <a:gd name="connsiteY1" fmla="*/ 49665 h 534289"/>
              <a:gd name="connsiteX2" fmla="*/ 67326 w 1054024"/>
              <a:gd name="connsiteY2" fmla="*/ 71437 h 534289"/>
              <a:gd name="connsiteX3" fmla="*/ 110869 w 1054024"/>
              <a:gd name="connsiteY3" fmla="*/ 136751 h 534289"/>
              <a:gd name="connsiteX4" fmla="*/ 189082 w 1054024"/>
              <a:gd name="connsiteY4" fmla="*/ 191385 h 534289"/>
              <a:gd name="connsiteX5" fmla="*/ 197852 w 1054024"/>
              <a:gd name="connsiteY5" fmla="*/ 226158 h 534289"/>
              <a:gd name="connsiteX6" fmla="*/ 234842 w 1054024"/>
              <a:gd name="connsiteY6" fmla="*/ 237045 h 534289"/>
              <a:gd name="connsiteX7" fmla="*/ 708030 w 1054024"/>
              <a:gd name="connsiteY7" fmla="*/ 524895 h 534289"/>
              <a:gd name="connsiteX8" fmla="*/ 759884 w 1054024"/>
              <a:gd name="connsiteY8" fmla="*/ 454654 h 534289"/>
              <a:gd name="connsiteX9" fmla="*/ 829532 w 1054024"/>
              <a:gd name="connsiteY9" fmla="*/ 356787 h 534289"/>
              <a:gd name="connsiteX10" fmla="*/ 925182 w 1054024"/>
              <a:gd name="connsiteY10" fmla="*/ 195616 h 534289"/>
              <a:gd name="connsiteX11" fmla="*/ 1003497 w 1054024"/>
              <a:gd name="connsiteY11" fmla="*/ 67103 h 534289"/>
              <a:gd name="connsiteX12" fmla="*/ 1040385 w 1054024"/>
              <a:gd name="connsiteY12" fmla="*/ 10545 h 534289"/>
              <a:gd name="connsiteX13" fmla="*/ 929828 w 1054024"/>
              <a:gd name="connsiteY13" fmla="*/ 0 h 534289"/>
              <a:gd name="connsiteX14" fmla="*/ 0 w 1054024"/>
              <a:gd name="connsiteY14" fmla="*/ 1788 h 534289"/>
              <a:gd name="connsiteX0" fmla="*/ 6242 w 1054024"/>
              <a:gd name="connsiteY0" fmla="*/ 6122 h 534956"/>
              <a:gd name="connsiteX1" fmla="*/ 43337 w 1054024"/>
              <a:gd name="connsiteY1" fmla="*/ 49665 h 534956"/>
              <a:gd name="connsiteX2" fmla="*/ 67326 w 1054024"/>
              <a:gd name="connsiteY2" fmla="*/ 71437 h 534956"/>
              <a:gd name="connsiteX3" fmla="*/ 110869 w 1054024"/>
              <a:gd name="connsiteY3" fmla="*/ 136751 h 534956"/>
              <a:gd name="connsiteX4" fmla="*/ 189082 w 1054024"/>
              <a:gd name="connsiteY4" fmla="*/ 191385 h 534956"/>
              <a:gd name="connsiteX5" fmla="*/ 197852 w 1054024"/>
              <a:gd name="connsiteY5" fmla="*/ 226158 h 534956"/>
              <a:gd name="connsiteX6" fmla="*/ 708030 w 1054024"/>
              <a:gd name="connsiteY6" fmla="*/ 524895 h 534956"/>
              <a:gd name="connsiteX7" fmla="*/ 759884 w 1054024"/>
              <a:gd name="connsiteY7" fmla="*/ 454654 h 534956"/>
              <a:gd name="connsiteX8" fmla="*/ 829532 w 1054024"/>
              <a:gd name="connsiteY8" fmla="*/ 356787 h 534956"/>
              <a:gd name="connsiteX9" fmla="*/ 925182 w 1054024"/>
              <a:gd name="connsiteY9" fmla="*/ 195616 h 534956"/>
              <a:gd name="connsiteX10" fmla="*/ 1003497 w 1054024"/>
              <a:gd name="connsiteY10" fmla="*/ 67103 h 534956"/>
              <a:gd name="connsiteX11" fmla="*/ 1040385 w 1054024"/>
              <a:gd name="connsiteY11" fmla="*/ 10545 h 534956"/>
              <a:gd name="connsiteX12" fmla="*/ 929828 w 1054024"/>
              <a:gd name="connsiteY12" fmla="*/ 0 h 534956"/>
              <a:gd name="connsiteX13" fmla="*/ 0 w 1054024"/>
              <a:gd name="connsiteY13" fmla="*/ 1788 h 534956"/>
              <a:gd name="connsiteX0" fmla="*/ 6242 w 1054024"/>
              <a:gd name="connsiteY0" fmla="*/ 6122 h 534956"/>
              <a:gd name="connsiteX1" fmla="*/ 43337 w 1054024"/>
              <a:gd name="connsiteY1" fmla="*/ 49665 h 534956"/>
              <a:gd name="connsiteX2" fmla="*/ 67326 w 1054024"/>
              <a:gd name="connsiteY2" fmla="*/ 71437 h 534956"/>
              <a:gd name="connsiteX3" fmla="*/ 110869 w 1054024"/>
              <a:gd name="connsiteY3" fmla="*/ 136751 h 534956"/>
              <a:gd name="connsiteX4" fmla="*/ 197852 w 1054024"/>
              <a:gd name="connsiteY4" fmla="*/ 226158 h 534956"/>
              <a:gd name="connsiteX5" fmla="*/ 708030 w 1054024"/>
              <a:gd name="connsiteY5" fmla="*/ 524895 h 534956"/>
              <a:gd name="connsiteX6" fmla="*/ 759884 w 1054024"/>
              <a:gd name="connsiteY6" fmla="*/ 454654 h 534956"/>
              <a:gd name="connsiteX7" fmla="*/ 829532 w 1054024"/>
              <a:gd name="connsiteY7" fmla="*/ 356787 h 534956"/>
              <a:gd name="connsiteX8" fmla="*/ 925182 w 1054024"/>
              <a:gd name="connsiteY8" fmla="*/ 195616 h 534956"/>
              <a:gd name="connsiteX9" fmla="*/ 1003497 w 1054024"/>
              <a:gd name="connsiteY9" fmla="*/ 67103 h 534956"/>
              <a:gd name="connsiteX10" fmla="*/ 1040385 w 1054024"/>
              <a:gd name="connsiteY10" fmla="*/ 10545 h 534956"/>
              <a:gd name="connsiteX11" fmla="*/ 929828 w 1054024"/>
              <a:gd name="connsiteY11" fmla="*/ 0 h 534956"/>
              <a:gd name="connsiteX12" fmla="*/ 0 w 1054024"/>
              <a:gd name="connsiteY12" fmla="*/ 1788 h 534956"/>
              <a:gd name="connsiteX0" fmla="*/ 6242 w 1054024"/>
              <a:gd name="connsiteY0" fmla="*/ 6122 h 534956"/>
              <a:gd name="connsiteX1" fmla="*/ 43337 w 1054024"/>
              <a:gd name="connsiteY1" fmla="*/ 49665 h 534956"/>
              <a:gd name="connsiteX2" fmla="*/ 67326 w 1054024"/>
              <a:gd name="connsiteY2" fmla="*/ 71437 h 534956"/>
              <a:gd name="connsiteX3" fmla="*/ 197852 w 1054024"/>
              <a:gd name="connsiteY3" fmla="*/ 226158 h 534956"/>
              <a:gd name="connsiteX4" fmla="*/ 708030 w 1054024"/>
              <a:gd name="connsiteY4" fmla="*/ 524895 h 534956"/>
              <a:gd name="connsiteX5" fmla="*/ 759884 w 1054024"/>
              <a:gd name="connsiteY5" fmla="*/ 454654 h 534956"/>
              <a:gd name="connsiteX6" fmla="*/ 829532 w 1054024"/>
              <a:gd name="connsiteY6" fmla="*/ 356787 h 534956"/>
              <a:gd name="connsiteX7" fmla="*/ 925182 w 1054024"/>
              <a:gd name="connsiteY7" fmla="*/ 195616 h 534956"/>
              <a:gd name="connsiteX8" fmla="*/ 1003497 w 1054024"/>
              <a:gd name="connsiteY8" fmla="*/ 67103 h 534956"/>
              <a:gd name="connsiteX9" fmla="*/ 1040385 w 1054024"/>
              <a:gd name="connsiteY9" fmla="*/ 10545 h 534956"/>
              <a:gd name="connsiteX10" fmla="*/ 929828 w 1054024"/>
              <a:gd name="connsiteY10" fmla="*/ 0 h 534956"/>
              <a:gd name="connsiteX11" fmla="*/ 0 w 1054024"/>
              <a:gd name="connsiteY11" fmla="*/ 1788 h 534956"/>
              <a:gd name="connsiteX0" fmla="*/ 6242 w 1054024"/>
              <a:gd name="connsiteY0" fmla="*/ 6122 h 534956"/>
              <a:gd name="connsiteX1" fmla="*/ 43337 w 1054024"/>
              <a:gd name="connsiteY1" fmla="*/ 49665 h 534956"/>
              <a:gd name="connsiteX2" fmla="*/ 197852 w 1054024"/>
              <a:gd name="connsiteY2" fmla="*/ 226158 h 534956"/>
              <a:gd name="connsiteX3" fmla="*/ 708030 w 1054024"/>
              <a:gd name="connsiteY3" fmla="*/ 524895 h 534956"/>
              <a:gd name="connsiteX4" fmla="*/ 759884 w 1054024"/>
              <a:gd name="connsiteY4" fmla="*/ 454654 h 534956"/>
              <a:gd name="connsiteX5" fmla="*/ 829532 w 1054024"/>
              <a:gd name="connsiteY5" fmla="*/ 356787 h 534956"/>
              <a:gd name="connsiteX6" fmla="*/ 925182 w 1054024"/>
              <a:gd name="connsiteY6" fmla="*/ 195616 h 534956"/>
              <a:gd name="connsiteX7" fmla="*/ 1003497 w 1054024"/>
              <a:gd name="connsiteY7" fmla="*/ 67103 h 534956"/>
              <a:gd name="connsiteX8" fmla="*/ 1040385 w 1054024"/>
              <a:gd name="connsiteY8" fmla="*/ 10545 h 534956"/>
              <a:gd name="connsiteX9" fmla="*/ 929828 w 1054024"/>
              <a:gd name="connsiteY9" fmla="*/ 0 h 534956"/>
              <a:gd name="connsiteX10" fmla="*/ 0 w 1054024"/>
              <a:gd name="connsiteY10" fmla="*/ 1788 h 534956"/>
              <a:gd name="connsiteX0" fmla="*/ 21303 w 1069085"/>
              <a:gd name="connsiteY0" fmla="*/ 6122 h 546494"/>
              <a:gd name="connsiteX1" fmla="*/ 58398 w 1069085"/>
              <a:gd name="connsiteY1" fmla="*/ 49665 h 546494"/>
              <a:gd name="connsiteX2" fmla="*/ 723091 w 1069085"/>
              <a:gd name="connsiteY2" fmla="*/ 524895 h 546494"/>
              <a:gd name="connsiteX3" fmla="*/ 774945 w 1069085"/>
              <a:gd name="connsiteY3" fmla="*/ 454654 h 546494"/>
              <a:gd name="connsiteX4" fmla="*/ 844593 w 1069085"/>
              <a:gd name="connsiteY4" fmla="*/ 356787 h 546494"/>
              <a:gd name="connsiteX5" fmla="*/ 940243 w 1069085"/>
              <a:gd name="connsiteY5" fmla="*/ 195616 h 546494"/>
              <a:gd name="connsiteX6" fmla="*/ 1018558 w 1069085"/>
              <a:gd name="connsiteY6" fmla="*/ 67103 h 546494"/>
              <a:gd name="connsiteX7" fmla="*/ 1055446 w 1069085"/>
              <a:gd name="connsiteY7" fmla="*/ 10545 h 546494"/>
              <a:gd name="connsiteX8" fmla="*/ 944889 w 1069085"/>
              <a:gd name="connsiteY8" fmla="*/ 0 h 546494"/>
              <a:gd name="connsiteX9" fmla="*/ 15061 w 1069085"/>
              <a:gd name="connsiteY9" fmla="*/ 1788 h 546494"/>
              <a:gd name="connsiteX0" fmla="*/ 15611 w 1063393"/>
              <a:gd name="connsiteY0" fmla="*/ 6122 h 513737"/>
              <a:gd name="connsiteX1" fmla="*/ 52706 w 1063393"/>
              <a:gd name="connsiteY1" fmla="*/ 49665 h 513737"/>
              <a:gd name="connsiteX2" fmla="*/ 638818 w 1063393"/>
              <a:gd name="connsiteY2" fmla="*/ 486795 h 513737"/>
              <a:gd name="connsiteX3" fmla="*/ 769253 w 1063393"/>
              <a:gd name="connsiteY3" fmla="*/ 454654 h 513737"/>
              <a:gd name="connsiteX4" fmla="*/ 838901 w 1063393"/>
              <a:gd name="connsiteY4" fmla="*/ 356787 h 513737"/>
              <a:gd name="connsiteX5" fmla="*/ 934551 w 1063393"/>
              <a:gd name="connsiteY5" fmla="*/ 195616 h 513737"/>
              <a:gd name="connsiteX6" fmla="*/ 1012866 w 1063393"/>
              <a:gd name="connsiteY6" fmla="*/ 67103 h 513737"/>
              <a:gd name="connsiteX7" fmla="*/ 1049754 w 1063393"/>
              <a:gd name="connsiteY7" fmla="*/ 10545 h 513737"/>
              <a:gd name="connsiteX8" fmla="*/ 939197 w 1063393"/>
              <a:gd name="connsiteY8" fmla="*/ 0 h 513737"/>
              <a:gd name="connsiteX9" fmla="*/ 9369 w 1063393"/>
              <a:gd name="connsiteY9" fmla="*/ 1788 h 513737"/>
              <a:gd name="connsiteX0" fmla="*/ 15611 w 1063393"/>
              <a:gd name="connsiteY0" fmla="*/ 6122 h 519280"/>
              <a:gd name="connsiteX1" fmla="*/ 52706 w 1063393"/>
              <a:gd name="connsiteY1" fmla="*/ 49665 h 519280"/>
              <a:gd name="connsiteX2" fmla="*/ 638818 w 1063393"/>
              <a:gd name="connsiteY2" fmla="*/ 486795 h 519280"/>
              <a:gd name="connsiteX3" fmla="*/ 769253 w 1063393"/>
              <a:gd name="connsiteY3" fmla="*/ 454654 h 519280"/>
              <a:gd name="connsiteX4" fmla="*/ 934551 w 1063393"/>
              <a:gd name="connsiteY4" fmla="*/ 195616 h 519280"/>
              <a:gd name="connsiteX5" fmla="*/ 1012866 w 1063393"/>
              <a:gd name="connsiteY5" fmla="*/ 67103 h 519280"/>
              <a:gd name="connsiteX6" fmla="*/ 1049754 w 1063393"/>
              <a:gd name="connsiteY6" fmla="*/ 10545 h 519280"/>
              <a:gd name="connsiteX7" fmla="*/ 939197 w 1063393"/>
              <a:gd name="connsiteY7" fmla="*/ 0 h 519280"/>
              <a:gd name="connsiteX8" fmla="*/ 9369 w 1063393"/>
              <a:gd name="connsiteY8" fmla="*/ 1788 h 519280"/>
              <a:gd name="connsiteX0" fmla="*/ 15611 w 1063393"/>
              <a:gd name="connsiteY0" fmla="*/ 6122 h 508259"/>
              <a:gd name="connsiteX1" fmla="*/ 52706 w 1063393"/>
              <a:gd name="connsiteY1" fmla="*/ 49665 h 508259"/>
              <a:gd name="connsiteX2" fmla="*/ 254418 w 1063393"/>
              <a:gd name="connsiteY2" fmla="*/ 198661 h 508259"/>
              <a:gd name="connsiteX3" fmla="*/ 638818 w 1063393"/>
              <a:gd name="connsiteY3" fmla="*/ 486795 h 508259"/>
              <a:gd name="connsiteX4" fmla="*/ 769253 w 1063393"/>
              <a:gd name="connsiteY4" fmla="*/ 454654 h 508259"/>
              <a:gd name="connsiteX5" fmla="*/ 934551 w 1063393"/>
              <a:gd name="connsiteY5" fmla="*/ 195616 h 508259"/>
              <a:gd name="connsiteX6" fmla="*/ 1012866 w 1063393"/>
              <a:gd name="connsiteY6" fmla="*/ 67103 h 508259"/>
              <a:gd name="connsiteX7" fmla="*/ 1049754 w 1063393"/>
              <a:gd name="connsiteY7" fmla="*/ 10545 h 508259"/>
              <a:gd name="connsiteX8" fmla="*/ 939197 w 1063393"/>
              <a:gd name="connsiteY8" fmla="*/ 0 h 508259"/>
              <a:gd name="connsiteX9" fmla="*/ 9369 w 1063393"/>
              <a:gd name="connsiteY9" fmla="*/ 1788 h 508259"/>
              <a:gd name="connsiteX0" fmla="*/ 6242 w 1054024"/>
              <a:gd name="connsiteY0" fmla="*/ 6122 h 508259"/>
              <a:gd name="connsiteX1" fmla="*/ 43337 w 1054024"/>
              <a:gd name="connsiteY1" fmla="*/ 49665 h 508259"/>
              <a:gd name="connsiteX2" fmla="*/ 233143 w 1054024"/>
              <a:gd name="connsiteY2" fmla="*/ 222473 h 508259"/>
              <a:gd name="connsiteX3" fmla="*/ 629449 w 1054024"/>
              <a:gd name="connsiteY3" fmla="*/ 486795 h 508259"/>
              <a:gd name="connsiteX4" fmla="*/ 759884 w 1054024"/>
              <a:gd name="connsiteY4" fmla="*/ 454654 h 508259"/>
              <a:gd name="connsiteX5" fmla="*/ 925182 w 1054024"/>
              <a:gd name="connsiteY5" fmla="*/ 195616 h 508259"/>
              <a:gd name="connsiteX6" fmla="*/ 1003497 w 1054024"/>
              <a:gd name="connsiteY6" fmla="*/ 67103 h 508259"/>
              <a:gd name="connsiteX7" fmla="*/ 1040385 w 1054024"/>
              <a:gd name="connsiteY7" fmla="*/ 10545 h 508259"/>
              <a:gd name="connsiteX8" fmla="*/ 929828 w 1054024"/>
              <a:gd name="connsiteY8" fmla="*/ 0 h 508259"/>
              <a:gd name="connsiteX9" fmla="*/ 0 w 1054024"/>
              <a:gd name="connsiteY9" fmla="*/ 1788 h 508259"/>
              <a:gd name="connsiteX0" fmla="*/ 43337 w 1054024"/>
              <a:gd name="connsiteY0" fmla="*/ 49665 h 508259"/>
              <a:gd name="connsiteX1" fmla="*/ 233143 w 1054024"/>
              <a:gd name="connsiteY1" fmla="*/ 222473 h 508259"/>
              <a:gd name="connsiteX2" fmla="*/ 629449 w 1054024"/>
              <a:gd name="connsiteY2" fmla="*/ 486795 h 508259"/>
              <a:gd name="connsiteX3" fmla="*/ 759884 w 1054024"/>
              <a:gd name="connsiteY3" fmla="*/ 454654 h 508259"/>
              <a:gd name="connsiteX4" fmla="*/ 925182 w 1054024"/>
              <a:gd name="connsiteY4" fmla="*/ 195616 h 508259"/>
              <a:gd name="connsiteX5" fmla="*/ 1003497 w 1054024"/>
              <a:gd name="connsiteY5" fmla="*/ 67103 h 508259"/>
              <a:gd name="connsiteX6" fmla="*/ 1040385 w 1054024"/>
              <a:gd name="connsiteY6" fmla="*/ 10545 h 508259"/>
              <a:gd name="connsiteX7" fmla="*/ 929828 w 1054024"/>
              <a:gd name="connsiteY7" fmla="*/ 0 h 508259"/>
              <a:gd name="connsiteX8" fmla="*/ 0 w 1054024"/>
              <a:gd name="connsiteY8" fmla="*/ 1788 h 508259"/>
              <a:gd name="connsiteX0" fmla="*/ 0 w 1055931"/>
              <a:gd name="connsiteY0" fmla="*/ 4422 h 508259"/>
              <a:gd name="connsiteX1" fmla="*/ 235050 w 1055931"/>
              <a:gd name="connsiteY1" fmla="*/ 222473 h 508259"/>
              <a:gd name="connsiteX2" fmla="*/ 631356 w 1055931"/>
              <a:gd name="connsiteY2" fmla="*/ 486795 h 508259"/>
              <a:gd name="connsiteX3" fmla="*/ 761791 w 1055931"/>
              <a:gd name="connsiteY3" fmla="*/ 454654 h 508259"/>
              <a:gd name="connsiteX4" fmla="*/ 927089 w 1055931"/>
              <a:gd name="connsiteY4" fmla="*/ 195616 h 508259"/>
              <a:gd name="connsiteX5" fmla="*/ 1005404 w 1055931"/>
              <a:gd name="connsiteY5" fmla="*/ 67103 h 508259"/>
              <a:gd name="connsiteX6" fmla="*/ 1042292 w 1055931"/>
              <a:gd name="connsiteY6" fmla="*/ 10545 h 508259"/>
              <a:gd name="connsiteX7" fmla="*/ 931735 w 1055931"/>
              <a:gd name="connsiteY7" fmla="*/ 0 h 508259"/>
              <a:gd name="connsiteX8" fmla="*/ 1907 w 1055931"/>
              <a:gd name="connsiteY8" fmla="*/ 1788 h 508259"/>
              <a:gd name="connsiteX0" fmla="*/ 0 w 1055931"/>
              <a:gd name="connsiteY0" fmla="*/ 4422 h 476703"/>
              <a:gd name="connsiteX1" fmla="*/ 235050 w 1055931"/>
              <a:gd name="connsiteY1" fmla="*/ 222473 h 476703"/>
              <a:gd name="connsiteX2" fmla="*/ 637662 w 1055931"/>
              <a:gd name="connsiteY2" fmla="*/ 433632 h 476703"/>
              <a:gd name="connsiteX3" fmla="*/ 761791 w 1055931"/>
              <a:gd name="connsiteY3" fmla="*/ 454654 h 476703"/>
              <a:gd name="connsiteX4" fmla="*/ 927089 w 1055931"/>
              <a:gd name="connsiteY4" fmla="*/ 195616 h 476703"/>
              <a:gd name="connsiteX5" fmla="*/ 1005404 w 1055931"/>
              <a:gd name="connsiteY5" fmla="*/ 67103 h 476703"/>
              <a:gd name="connsiteX6" fmla="*/ 1042292 w 1055931"/>
              <a:gd name="connsiteY6" fmla="*/ 10545 h 476703"/>
              <a:gd name="connsiteX7" fmla="*/ 931735 w 1055931"/>
              <a:gd name="connsiteY7" fmla="*/ 0 h 476703"/>
              <a:gd name="connsiteX8" fmla="*/ 1907 w 1055931"/>
              <a:gd name="connsiteY8" fmla="*/ 1788 h 476703"/>
              <a:gd name="connsiteX0" fmla="*/ 0 w 1055931"/>
              <a:gd name="connsiteY0" fmla="*/ 4422 h 435973"/>
              <a:gd name="connsiteX1" fmla="*/ 235050 w 1055931"/>
              <a:gd name="connsiteY1" fmla="*/ 222473 h 435973"/>
              <a:gd name="connsiteX2" fmla="*/ 637662 w 1055931"/>
              <a:gd name="connsiteY2" fmla="*/ 433632 h 435973"/>
              <a:gd name="connsiteX3" fmla="*/ 818547 w 1055931"/>
              <a:gd name="connsiteY3" fmla="*/ 327064 h 435973"/>
              <a:gd name="connsiteX4" fmla="*/ 927089 w 1055931"/>
              <a:gd name="connsiteY4" fmla="*/ 195616 h 435973"/>
              <a:gd name="connsiteX5" fmla="*/ 1005404 w 1055931"/>
              <a:gd name="connsiteY5" fmla="*/ 67103 h 435973"/>
              <a:gd name="connsiteX6" fmla="*/ 1042292 w 1055931"/>
              <a:gd name="connsiteY6" fmla="*/ 10545 h 435973"/>
              <a:gd name="connsiteX7" fmla="*/ 931735 w 1055931"/>
              <a:gd name="connsiteY7" fmla="*/ 0 h 435973"/>
              <a:gd name="connsiteX8" fmla="*/ 1907 w 1055931"/>
              <a:gd name="connsiteY8" fmla="*/ 1788 h 435973"/>
              <a:gd name="connsiteX0" fmla="*/ 0 w 1055931"/>
              <a:gd name="connsiteY0" fmla="*/ 4422 h 394753"/>
              <a:gd name="connsiteX1" fmla="*/ 235050 w 1055931"/>
              <a:gd name="connsiteY1" fmla="*/ 222473 h 394753"/>
              <a:gd name="connsiteX2" fmla="*/ 662887 w 1055931"/>
              <a:gd name="connsiteY2" fmla="*/ 391102 h 394753"/>
              <a:gd name="connsiteX3" fmla="*/ 818547 w 1055931"/>
              <a:gd name="connsiteY3" fmla="*/ 327064 h 394753"/>
              <a:gd name="connsiteX4" fmla="*/ 927089 w 1055931"/>
              <a:gd name="connsiteY4" fmla="*/ 195616 h 394753"/>
              <a:gd name="connsiteX5" fmla="*/ 1005404 w 1055931"/>
              <a:gd name="connsiteY5" fmla="*/ 67103 h 394753"/>
              <a:gd name="connsiteX6" fmla="*/ 1042292 w 1055931"/>
              <a:gd name="connsiteY6" fmla="*/ 10545 h 394753"/>
              <a:gd name="connsiteX7" fmla="*/ 931735 w 1055931"/>
              <a:gd name="connsiteY7" fmla="*/ 0 h 394753"/>
              <a:gd name="connsiteX8" fmla="*/ 1907 w 1055931"/>
              <a:gd name="connsiteY8" fmla="*/ 1788 h 394753"/>
              <a:gd name="connsiteX0" fmla="*/ 0 w 1055931"/>
              <a:gd name="connsiteY0" fmla="*/ 4422 h 394753"/>
              <a:gd name="connsiteX1" fmla="*/ 235050 w 1055931"/>
              <a:gd name="connsiteY1" fmla="*/ 222473 h 394753"/>
              <a:gd name="connsiteX2" fmla="*/ 662887 w 1055931"/>
              <a:gd name="connsiteY2" fmla="*/ 391102 h 394753"/>
              <a:gd name="connsiteX3" fmla="*/ 818547 w 1055931"/>
              <a:gd name="connsiteY3" fmla="*/ 327064 h 394753"/>
              <a:gd name="connsiteX4" fmla="*/ 927089 w 1055931"/>
              <a:gd name="connsiteY4" fmla="*/ 195616 h 394753"/>
              <a:gd name="connsiteX5" fmla="*/ 1005404 w 1055931"/>
              <a:gd name="connsiteY5" fmla="*/ 67103 h 394753"/>
              <a:gd name="connsiteX6" fmla="*/ 1042292 w 1055931"/>
              <a:gd name="connsiteY6" fmla="*/ 10545 h 394753"/>
              <a:gd name="connsiteX7" fmla="*/ 931735 w 1055931"/>
              <a:gd name="connsiteY7" fmla="*/ 0 h 394753"/>
              <a:gd name="connsiteX8" fmla="*/ 1907 w 1055931"/>
              <a:gd name="connsiteY8" fmla="*/ 1788 h 394753"/>
              <a:gd name="connsiteX0" fmla="*/ 0 w 1055931"/>
              <a:gd name="connsiteY0" fmla="*/ 4422 h 394753"/>
              <a:gd name="connsiteX1" fmla="*/ 235050 w 1055931"/>
              <a:gd name="connsiteY1" fmla="*/ 222473 h 394753"/>
              <a:gd name="connsiteX2" fmla="*/ 662887 w 1055931"/>
              <a:gd name="connsiteY2" fmla="*/ 391102 h 394753"/>
              <a:gd name="connsiteX3" fmla="*/ 818547 w 1055931"/>
              <a:gd name="connsiteY3" fmla="*/ 327064 h 394753"/>
              <a:gd name="connsiteX4" fmla="*/ 927089 w 1055931"/>
              <a:gd name="connsiteY4" fmla="*/ 195616 h 394753"/>
              <a:gd name="connsiteX5" fmla="*/ 1005404 w 1055931"/>
              <a:gd name="connsiteY5" fmla="*/ 67103 h 394753"/>
              <a:gd name="connsiteX6" fmla="*/ 1042292 w 1055931"/>
              <a:gd name="connsiteY6" fmla="*/ 10545 h 394753"/>
              <a:gd name="connsiteX7" fmla="*/ 931735 w 1055931"/>
              <a:gd name="connsiteY7" fmla="*/ 0 h 394753"/>
              <a:gd name="connsiteX8" fmla="*/ 1907 w 1055931"/>
              <a:gd name="connsiteY8" fmla="*/ 1788 h 394753"/>
              <a:gd name="connsiteX0" fmla="*/ 0 w 1055931"/>
              <a:gd name="connsiteY0" fmla="*/ 4422 h 391102"/>
              <a:gd name="connsiteX1" fmla="*/ 235050 w 1055931"/>
              <a:gd name="connsiteY1" fmla="*/ 222473 h 391102"/>
              <a:gd name="connsiteX2" fmla="*/ 662887 w 1055931"/>
              <a:gd name="connsiteY2" fmla="*/ 391102 h 391102"/>
              <a:gd name="connsiteX3" fmla="*/ 818547 w 1055931"/>
              <a:gd name="connsiteY3" fmla="*/ 327064 h 391102"/>
              <a:gd name="connsiteX4" fmla="*/ 927089 w 1055931"/>
              <a:gd name="connsiteY4" fmla="*/ 195616 h 391102"/>
              <a:gd name="connsiteX5" fmla="*/ 1005404 w 1055931"/>
              <a:gd name="connsiteY5" fmla="*/ 67103 h 391102"/>
              <a:gd name="connsiteX6" fmla="*/ 1042292 w 1055931"/>
              <a:gd name="connsiteY6" fmla="*/ 10545 h 391102"/>
              <a:gd name="connsiteX7" fmla="*/ 931735 w 1055931"/>
              <a:gd name="connsiteY7" fmla="*/ 0 h 391102"/>
              <a:gd name="connsiteX8" fmla="*/ 1907 w 1055931"/>
              <a:gd name="connsiteY8" fmla="*/ 1788 h 391102"/>
              <a:gd name="connsiteX0" fmla="*/ 0 w 1055931"/>
              <a:gd name="connsiteY0" fmla="*/ 4422 h 391102"/>
              <a:gd name="connsiteX1" fmla="*/ 235050 w 1055931"/>
              <a:gd name="connsiteY1" fmla="*/ 222473 h 391102"/>
              <a:gd name="connsiteX2" fmla="*/ 420911 w 1055931"/>
              <a:gd name="connsiteY2" fmla="*/ 319837 h 391102"/>
              <a:gd name="connsiteX3" fmla="*/ 662887 w 1055931"/>
              <a:gd name="connsiteY3" fmla="*/ 391102 h 391102"/>
              <a:gd name="connsiteX4" fmla="*/ 818547 w 1055931"/>
              <a:gd name="connsiteY4" fmla="*/ 327064 h 391102"/>
              <a:gd name="connsiteX5" fmla="*/ 927089 w 1055931"/>
              <a:gd name="connsiteY5" fmla="*/ 195616 h 391102"/>
              <a:gd name="connsiteX6" fmla="*/ 1005404 w 1055931"/>
              <a:gd name="connsiteY6" fmla="*/ 67103 h 391102"/>
              <a:gd name="connsiteX7" fmla="*/ 1042292 w 1055931"/>
              <a:gd name="connsiteY7" fmla="*/ 10545 h 391102"/>
              <a:gd name="connsiteX8" fmla="*/ 931735 w 1055931"/>
              <a:gd name="connsiteY8" fmla="*/ 0 h 391102"/>
              <a:gd name="connsiteX9" fmla="*/ 1907 w 1055931"/>
              <a:gd name="connsiteY9" fmla="*/ 1788 h 391102"/>
              <a:gd name="connsiteX0" fmla="*/ 0 w 1055931"/>
              <a:gd name="connsiteY0" fmla="*/ 4422 h 391102"/>
              <a:gd name="connsiteX1" fmla="*/ 235050 w 1055931"/>
              <a:gd name="connsiteY1" fmla="*/ 222473 h 391102"/>
              <a:gd name="connsiteX2" fmla="*/ 420911 w 1055931"/>
              <a:gd name="connsiteY2" fmla="*/ 319837 h 391102"/>
              <a:gd name="connsiteX3" fmla="*/ 662887 w 1055931"/>
              <a:gd name="connsiteY3" fmla="*/ 391102 h 391102"/>
              <a:gd name="connsiteX4" fmla="*/ 818547 w 1055931"/>
              <a:gd name="connsiteY4" fmla="*/ 327064 h 391102"/>
              <a:gd name="connsiteX5" fmla="*/ 927089 w 1055931"/>
              <a:gd name="connsiteY5" fmla="*/ 195616 h 391102"/>
              <a:gd name="connsiteX6" fmla="*/ 1005404 w 1055931"/>
              <a:gd name="connsiteY6" fmla="*/ 67103 h 391102"/>
              <a:gd name="connsiteX7" fmla="*/ 1042292 w 1055931"/>
              <a:gd name="connsiteY7" fmla="*/ 10545 h 391102"/>
              <a:gd name="connsiteX8" fmla="*/ 931735 w 1055931"/>
              <a:gd name="connsiteY8" fmla="*/ 0 h 391102"/>
              <a:gd name="connsiteX9" fmla="*/ 1907 w 1055931"/>
              <a:gd name="connsiteY9" fmla="*/ 1788 h 391102"/>
              <a:gd name="connsiteX0" fmla="*/ 0 w 1055931"/>
              <a:gd name="connsiteY0" fmla="*/ 4422 h 392550"/>
              <a:gd name="connsiteX1" fmla="*/ 235050 w 1055931"/>
              <a:gd name="connsiteY1" fmla="*/ 222473 h 392550"/>
              <a:gd name="connsiteX2" fmla="*/ 420911 w 1055931"/>
              <a:gd name="connsiteY2" fmla="*/ 319837 h 392550"/>
              <a:gd name="connsiteX3" fmla="*/ 662887 w 1055931"/>
              <a:gd name="connsiteY3" fmla="*/ 391102 h 392550"/>
              <a:gd name="connsiteX4" fmla="*/ 818547 w 1055931"/>
              <a:gd name="connsiteY4" fmla="*/ 327064 h 392550"/>
              <a:gd name="connsiteX5" fmla="*/ 927089 w 1055931"/>
              <a:gd name="connsiteY5" fmla="*/ 195616 h 392550"/>
              <a:gd name="connsiteX6" fmla="*/ 1005404 w 1055931"/>
              <a:gd name="connsiteY6" fmla="*/ 67103 h 392550"/>
              <a:gd name="connsiteX7" fmla="*/ 1042292 w 1055931"/>
              <a:gd name="connsiteY7" fmla="*/ 10545 h 392550"/>
              <a:gd name="connsiteX8" fmla="*/ 931735 w 1055931"/>
              <a:gd name="connsiteY8" fmla="*/ 0 h 392550"/>
              <a:gd name="connsiteX9" fmla="*/ 1907 w 1055931"/>
              <a:gd name="connsiteY9" fmla="*/ 1788 h 392550"/>
              <a:gd name="connsiteX0" fmla="*/ 0 w 1055931"/>
              <a:gd name="connsiteY0" fmla="*/ 4422 h 405631"/>
              <a:gd name="connsiteX1" fmla="*/ 235050 w 1055931"/>
              <a:gd name="connsiteY1" fmla="*/ 222473 h 405631"/>
              <a:gd name="connsiteX2" fmla="*/ 414605 w 1055931"/>
              <a:gd name="connsiteY2" fmla="*/ 351735 h 405631"/>
              <a:gd name="connsiteX3" fmla="*/ 662887 w 1055931"/>
              <a:gd name="connsiteY3" fmla="*/ 391102 h 405631"/>
              <a:gd name="connsiteX4" fmla="*/ 818547 w 1055931"/>
              <a:gd name="connsiteY4" fmla="*/ 327064 h 405631"/>
              <a:gd name="connsiteX5" fmla="*/ 927089 w 1055931"/>
              <a:gd name="connsiteY5" fmla="*/ 195616 h 405631"/>
              <a:gd name="connsiteX6" fmla="*/ 1005404 w 1055931"/>
              <a:gd name="connsiteY6" fmla="*/ 67103 h 405631"/>
              <a:gd name="connsiteX7" fmla="*/ 1042292 w 1055931"/>
              <a:gd name="connsiteY7" fmla="*/ 10545 h 405631"/>
              <a:gd name="connsiteX8" fmla="*/ 931735 w 1055931"/>
              <a:gd name="connsiteY8" fmla="*/ 0 h 405631"/>
              <a:gd name="connsiteX9" fmla="*/ 1907 w 1055931"/>
              <a:gd name="connsiteY9" fmla="*/ 1788 h 405631"/>
              <a:gd name="connsiteX0" fmla="*/ 0 w 1055931"/>
              <a:gd name="connsiteY0" fmla="*/ 4422 h 401458"/>
              <a:gd name="connsiteX1" fmla="*/ 235050 w 1055931"/>
              <a:gd name="connsiteY1" fmla="*/ 222473 h 401458"/>
              <a:gd name="connsiteX2" fmla="*/ 414605 w 1055931"/>
              <a:gd name="connsiteY2" fmla="*/ 351735 h 401458"/>
              <a:gd name="connsiteX3" fmla="*/ 662887 w 1055931"/>
              <a:gd name="connsiteY3" fmla="*/ 391102 h 401458"/>
              <a:gd name="connsiteX4" fmla="*/ 818547 w 1055931"/>
              <a:gd name="connsiteY4" fmla="*/ 327064 h 401458"/>
              <a:gd name="connsiteX5" fmla="*/ 927089 w 1055931"/>
              <a:gd name="connsiteY5" fmla="*/ 195616 h 401458"/>
              <a:gd name="connsiteX6" fmla="*/ 1005404 w 1055931"/>
              <a:gd name="connsiteY6" fmla="*/ 67103 h 401458"/>
              <a:gd name="connsiteX7" fmla="*/ 1042292 w 1055931"/>
              <a:gd name="connsiteY7" fmla="*/ 10545 h 401458"/>
              <a:gd name="connsiteX8" fmla="*/ 931735 w 1055931"/>
              <a:gd name="connsiteY8" fmla="*/ 0 h 401458"/>
              <a:gd name="connsiteX9" fmla="*/ 1907 w 1055931"/>
              <a:gd name="connsiteY9" fmla="*/ 1788 h 401458"/>
              <a:gd name="connsiteX0" fmla="*/ 0 w 1055931"/>
              <a:gd name="connsiteY0" fmla="*/ 4422 h 389605"/>
              <a:gd name="connsiteX1" fmla="*/ 235050 w 1055931"/>
              <a:gd name="connsiteY1" fmla="*/ 222473 h 389605"/>
              <a:gd name="connsiteX2" fmla="*/ 414605 w 1055931"/>
              <a:gd name="connsiteY2" fmla="*/ 351735 h 389605"/>
              <a:gd name="connsiteX3" fmla="*/ 688113 w 1055931"/>
              <a:gd name="connsiteY3" fmla="*/ 359204 h 389605"/>
              <a:gd name="connsiteX4" fmla="*/ 818547 w 1055931"/>
              <a:gd name="connsiteY4" fmla="*/ 327064 h 389605"/>
              <a:gd name="connsiteX5" fmla="*/ 927089 w 1055931"/>
              <a:gd name="connsiteY5" fmla="*/ 195616 h 389605"/>
              <a:gd name="connsiteX6" fmla="*/ 1005404 w 1055931"/>
              <a:gd name="connsiteY6" fmla="*/ 67103 h 389605"/>
              <a:gd name="connsiteX7" fmla="*/ 1042292 w 1055931"/>
              <a:gd name="connsiteY7" fmla="*/ 10545 h 389605"/>
              <a:gd name="connsiteX8" fmla="*/ 931735 w 1055931"/>
              <a:gd name="connsiteY8" fmla="*/ 0 h 389605"/>
              <a:gd name="connsiteX9" fmla="*/ 1907 w 1055931"/>
              <a:gd name="connsiteY9" fmla="*/ 1788 h 389605"/>
              <a:gd name="connsiteX0" fmla="*/ 0 w 1055931"/>
              <a:gd name="connsiteY0" fmla="*/ 4422 h 387163"/>
              <a:gd name="connsiteX1" fmla="*/ 235050 w 1055931"/>
              <a:gd name="connsiteY1" fmla="*/ 222473 h 387163"/>
              <a:gd name="connsiteX2" fmla="*/ 414605 w 1055931"/>
              <a:gd name="connsiteY2" fmla="*/ 351735 h 387163"/>
              <a:gd name="connsiteX3" fmla="*/ 688113 w 1055931"/>
              <a:gd name="connsiteY3" fmla="*/ 359204 h 387163"/>
              <a:gd name="connsiteX4" fmla="*/ 818547 w 1055931"/>
              <a:gd name="connsiteY4" fmla="*/ 327064 h 387163"/>
              <a:gd name="connsiteX5" fmla="*/ 927089 w 1055931"/>
              <a:gd name="connsiteY5" fmla="*/ 195616 h 387163"/>
              <a:gd name="connsiteX6" fmla="*/ 1005404 w 1055931"/>
              <a:gd name="connsiteY6" fmla="*/ 67103 h 387163"/>
              <a:gd name="connsiteX7" fmla="*/ 1042292 w 1055931"/>
              <a:gd name="connsiteY7" fmla="*/ 10545 h 387163"/>
              <a:gd name="connsiteX8" fmla="*/ 931735 w 1055931"/>
              <a:gd name="connsiteY8" fmla="*/ 0 h 387163"/>
              <a:gd name="connsiteX9" fmla="*/ 1907 w 1055931"/>
              <a:gd name="connsiteY9" fmla="*/ 1788 h 387163"/>
              <a:gd name="connsiteX0" fmla="*/ 0 w 1055931"/>
              <a:gd name="connsiteY0" fmla="*/ 4422 h 387163"/>
              <a:gd name="connsiteX1" fmla="*/ 235050 w 1055931"/>
              <a:gd name="connsiteY1" fmla="*/ 222473 h 387163"/>
              <a:gd name="connsiteX2" fmla="*/ 414605 w 1055931"/>
              <a:gd name="connsiteY2" fmla="*/ 351735 h 387163"/>
              <a:gd name="connsiteX3" fmla="*/ 688113 w 1055931"/>
              <a:gd name="connsiteY3" fmla="*/ 359204 h 387163"/>
              <a:gd name="connsiteX4" fmla="*/ 818547 w 1055931"/>
              <a:gd name="connsiteY4" fmla="*/ 327064 h 387163"/>
              <a:gd name="connsiteX5" fmla="*/ 927089 w 1055931"/>
              <a:gd name="connsiteY5" fmla="*/ 195616 h 387163"/>
              <a:gd name="connsiteX6" fmla="*/ 1005404 w 1055931"/>
              <a:gd name="connsiteY6" fmla="*/ 67103 h 387163"/>
              <a:gd name="connsiteX7" fmla="*/ 1042292 w 1055931"/>
              <a:gd name="connsiteY7" fmla="*/ 10545 h 387163"/>
              <a:gd name="connsiteX8" fmla="*/ 931735 w 1055931"/>
              <a:gd name="connsiteY8" fmla="*/ 0 h 387163"/>
              <a:gd name="connsiteX9" fmla="*/ 1907 w 1055931"/>
              <a:gd name="connsiteY9" fmla="*/ 1788 h 387163"/>
              <a:gd name="connsiteX0" fmla="*/ 0 w 1055931"/>
              <a:gd name="connsiteY0" fmla="*/ 4422 h 387163"/>
              <a:gd name="connsiteX1" fmla="*/ 235050 w 1055931"/>
              <a:gd name="connsiteY1" fmla="*/ 222473 h 387163"/>
              <a:gd name="connsiteX2" fmla="*/ 414605 w 1055931"/>
              <a:gd name="connsiteY2" fmla="*/ 351735 h 387163"/>
              <a:gd name="connsiteX3" fmla="*/ 688113 w 1055931"/>
              <a:gd name="connsiteY3" fmla="*/ 359204 h 387163"/>
              <a:gd name="connsiteX4" fmla="*/ 818547 w 1055931"/>
              <a:gd name="connsiteY4" fmla="*/ 295166 h 387163"/>
              <a:gd name="connsiteX5" fmla="*/ 927089 w 1055931"/>
              <a:gd name="connsiteY5" fmla="*/ 195616 h 387163"/>
              <a:gd name="connsiteX6" fmla="*/ 1005404 w 1055931"/>
              <a:gd name="connsiteY6" fmla="*/ 67103 h 387163"/>
              <a:gd name="connsiteX7" fmla="*/ 1042292 w 1055931"/>
              <a:gd name="connsiteY7" fmla="*/ 10545 h 387163"/>
              <a:gd name="connsiteX8" fmla="*/ 931735 w 1055931"/>
              <a:gd name="connsiteY8" fmla="*/ 0 h 387163"/>
              <a:gd name="connsiteX9" fmla="*/ 1907 w 1055931"/>
              <a:gd name="connsiteY9" fmla="*/ 1788 h 3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5931" h="387163">
                <a:moveTo>
                  <a:pt x="0" y="4422"/>
                </a:moveTo>
                <a:cubicBezTo>
                  <a:pt x="37817" y="40481"/>
                  <a:pt x="165949" y="164588"/>
                  <a:pt x="235050" y="222473"/>
                </a:cubicBezTo>
                <a:cubicBezTo>
                  <a:pt x="304151" y="280358"/>
                  <a:pt x="236093" y="259835"/>
                  <a:pt x="414605" y="351735"/>
                </a:cubicBezTo>
                <a:cubicBezTo>
                  <a:pt x="656179" y="433002"/>
                  <a:pt x="438960" y="347367"/>
                  <a:pt x="688113" y="359204"/>
                </a:cubicBezTo>
                <a:cubicBezTo>
                  <a:pt x="835812" y="302208"/>
                  <a:pt x="778718" y="322431"/>
                  <a:pt x="818547" y="295166"/>
                </a:cubicBezTo>
                <a:cubicBezTo>
                  <a:pt x="858376" y="267901"/>
                  <a:pt x="895946" y="233627"/>
                  <a:pt x="927089" y="195616"/>
                </a:cubicBezTo>
                <a:cubicBezTo>
                  <a:pt x="958232" y="157605"/>
                  <a:pt x="986204" y="97948"/>
                  <a:pt x="1005404" y="67103"/>
                </a:cubicBezTo>
                <a:cubicBezTo>
                  <a:pt x="1024604" y="36258"/>
                  <a:pt x="1036314" y="22919"/>
                  <a:pt x="1042292" y="10545"/>
                </a:cubicBezTo>
                <a:cubicBezTo>
                  <a:pt x="1048270" y="-1829"/>
                  <a:pt x="1105133" y="1460"/>
                  <a:pt x="931735" y="0"/>
                </a:cubicBezTo>
                <a:lnTo>
                  <a:pt x="1907" y="1788"/>
                </a:lnTo>
              </a:path>
            </a:pathLst>
          </a:custGeom>
          <a:pattFill prst="dkUpDiag">
            <a:fgClr>
              <a:srgbClr val="FF0000"/>
            </a:fgClr>
            <a:bgClr>
              <a:schemeClr val="bg1"/>
            </a:bgClr>
          </a:patt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7" name="textruta 26"/>
          <p:cNvSpPr txBox="1"/>
          <p:nvPr/>
        </p:nvSpPr>
        <p:spPr>
          <a:xfrm>
            <a:off x="5380290" y="1731261"/>
            <a:ext cx="2382768" cy="307777"/>
          </a:xfrm>
          <a:prstGeom prst="rect">
            <a:avLst/>
          </a:prstGeom>
          <a:noFill/>
        </p:spPr>
        <p:txBody>
          <a:bodyPr wrap="none" rtlCol="0">
            <a:spAutoFit/>
          </a:bodyPr>
          <a:lstStyle/>
          <a:p>
            <a:r>
              <a:rPr lang="sv-SE" sz="1400" dirty="0"/>
              <a:t>Antikroppsproduktion i kalven</a:t>
            </a:r>
          </a:p>
        </p:txBody>
      </p:sp>
      <p:sp>
        <p:nvSpPr>
          <p:cNvPr id="28" name="textruta 27"/>
          <p:cNvSpPr txBox="1"/>
          <p:nvPr/>
        </p:nvSpPr>
        <p:spPr>
          <a:xfrm>
            <a:off x="1603636" y="1706162"/>
            <a:ext cx="1982594" cy="307777"/>
          </a:xfrm>
          <a:prstGeom prst="rect">
            <a:avLst/>
          </a:prstGeom>
          <a:noFill/>
        </p:spPr>
        <p:txBody>
          <a:bodyPr wrap="none" rtlCol="0">
            <a:spAutoFit/>
          </a:bodyPr>
          <a:lstStyle/>
          <a:p>
            <a:r>
              <a:rPr lang="sv-SE" sz="1400" dirty="0"/>
              <a:t>Antikroppar från råmjölk</a:t>
            </a:r>
          </a:p>
        </p:txBody>
      </p:sp>
      <p:sp>
        <p:nvSpPr>
          <p:cNvPr id="29" name="Frihandsfigur 28"/>
          <p:cNvSpPr/>
          <p:nvPr/>
        </p:nvSpPr>
        <p:spPr>
          <a:xfrm>
            <a:off x="1547664" y="2326770"/>
            <a:ext cx="4412859" cy="2649535"/>
          </a:xfrm>
          <a:custGeom>
            <a:avLst/>
            <a:gdLst>
              <a:gd name="connsiteX0" fmla="*/ 32472 w 4321443"/>
              <a:gd name="connsiteY0" fmla="*/ 2745095 h 2966773"/>
              <a:gd name="connsiteX1" fmla="*/ 32472 w 4321443"/>
              <a:gd name="connsiteY1" fmla="*/ 2690666 h 2966773"/>
              <a:gd name="connsiteX2" fmla="*/ 369929 w 4321443"/>
              <a:gd name="connsiteY2" fmla="*/ 12781 h 2966773"/>
              <a:gd name="connsiteX3" fmla="*/ 1371414 w 4321443"/>
              <a:gd name="connsiteY3" fmla="*/ 1721838 h 2966773"/>
              <a:gd name="connsiteX4" fmla="*/ 4321443 w 4321443"/>
              <a:gd name="connsiteY4" fmla="*/ 2755981 h 2966773"/>
              <a:gd name="connsiteX0" fmla="*/ 32472 w 4397643"/>
              <a:gd name="connsiteY0" fmla="*/ 2745444 h 3006702"/>
              <a:gd name="connsiteX1" fmla="*/ 32472 w 4397643"/>
              <a:gd name="connsiteY1" fmla="*/ 2691015 h 3006702"/>
              <a:gd name="connsiteX2" fmla="*/ 369929 w 4397643"/>
              <a:gd name="connsiteY2" fmla="*/ 13130 h 3006702"/>
              <a:gd name="connsiteX3" fmla="*/ 1371414 w 4397643"/>
              <a:gd name="connsiteY3" fmla="*/ 1722187 h 3006702"/>
              <a:gd name="connsiteX4" fmla="*/ 4397643 w 4397643"/>
              <a:gd name="connsiteY4" fmla="*/ 3006702 h 3006702"/>
              <a:gd name="connsiteX0" fmla="*/ 32472 w 4397643"/>
              <a:gd name="connsiteY0" fmla="*/ 2763839 h 3025097"/>
              <a:gd name="connsiteX1" fmla="*/ 32472 w 4397643"/>
              <a:gd name="connsiteY1" fmla="*/ 2709410 h 3025097"/>
              <a:gd name="connsiteX2" fmla="*/ 369929 w 4397643"/>
              <a:gd name="connsiteY2" fmla="*/ 31525 h 3025097"/>
              <a:gd name="connsiteX3" fmla="*/ 1011989 w 4397643"/>
              <a:gd name="connsiteY3" fmla="*/ 1272047 h 3025097"/>
              <a:gd name="connsiteX4" fmla="*/ 1371414 w 4397643"/>
              <a:gd name="connsiteY4" fmla="*/ 1740582 h 3025097"/>
              <a:gd name="connsiteX5" fmla="*/ 4397643 w 4397643"/>
              <a:gd name="connsiteY5" fmla="*/ 3025097 h 3025097"/>
              <a:gd name="connsiteX0" fmla="*/ 32472 w 4397643"/>
              <a:gd name="connsiteY0" fmla="*/ 2745445 h 3006703"/>
              <a:gd name="connsiteX1" fmla="*/ 32472 w 4397643"/>
              <a:gd name="connsiteY1" fmla="*/ 2691016 h 3006703"/>
              <a:gd name="connsiteX2" fmla="*/ 369929 w 4397643"/>
              <a:gd name="connsiteY2" fmla="*/ 13131 h 3006703"/>
              <a:gd name="connsiteX3" fmla="*/ 1371414 w 4397643"/>
              <a:gd name="connsiteY3" fmla="*/ 1722188 h 3006703"/>
              <a:gd name="connsiteX4" fmla="*/ 4397643 w 4397643"/>
              <a:gd name="connsiteY4" fmla="*/ 3006703 h 3006703"/>
              <a:gd name="connsiteX0" fmla="*/ 32472 w 4397643"/>
              <a:gd name="connsiteY0" fmla="*/ 2750514 h 3011772"/>
              <a:gd name="connsiteX1" fmla="*/ 32472 w 4397643"/>
              <a:gd name="connsiteY1" fmla="*/ 2696085 h 3011772"/>
              <a:gd name="connsiteX2" fmla="*/ 369929 w 4397643"/>
              <a:gd name="connsiteY2" fmla="*/ 18200 h 3011772"/>
              <a:gd name="connsiteX3" fmla="*/ 1150212 w 4397643"/>
              <a:gd name="connsiteY3" fmla="*/ 1529581 h 3011772"/>
              <a:gd name="connsiteX4" fmla="*/ 1371414 w 4397643"/>
              <a:gd name="connsiteY4" fmla="*/ 1727257 h 3011772"/>
              <a:gd name="connsiteX5" fmla="*/ 4397643 w 4397643"/>
              <a:gd name="connsiteY5" fmla="*/ 3011772 h 3011772"/>
              <a:gd name="connsiteX0" fmla="*/ 32472 w 4397643"/>
              <a:gd name="connsiteY0" fmla="*/ 2764588 h 3025846"/>
              <a:gd name="connsiteX1" fmla="*/ 32472 w 4397643"/>
              <a:gd name="connsiteY1" fmla="*/ 2710159 h 3025846"/>
              <a:gd name="connsiteX2" fmla="*/ 369929 w 4397643"/>
              <a:gd name="connsiteY2" fmla="*/ 32274 h 3025846"/>
              <a:gd name="connsiteX3" fmla="*/ 1182109 w 4397643"/>
              <a:gd name="connsiteY3" fmla="*/ 1260484 h 3025846"/>
              <a:gd name="connsiteX4" fmla="*/ 1371414 w 4397643"/>
              <a:gd name="connsiteY4" fmla="*/ 1741331 h 3025846"/>
              <a:gd name="connsiteX5" fmla="*/ 4397643 w 4397643"/>
              <a:gd name="connsiteY5" fmla="*/ 3025846 h 3025846"/>
              <a:gd name="connsiteX0" fmla="*/ 32472 w 4397643"/>
              <a:gd name="connsiteY0" fmla="*/ 2807755 h 3069013"/>
              <a:gd name="connsiteX1" fmla="*/ 32472 w 4397643"/>
              <a:gd name="connsiteY1" fmla="*/ 2753326 h 3069013"/>
              <a:gd name="connsiteX2" fmla="*/ 369929 w 4397643"/>
              <a:gd name="connsiteY2" fmla="*/ 75441 h 3069013"/>
              <a:gd name="connsiteX3" fmla="*/ 958826 w 4397643"/>
              <a:gd name="connsiteY3" fmla="*/ 786556 h 3069013"/>
              <a:gd name="connsiteX4" fmla="*/ 1182109 w 4397643"/>
              <a:gd name="connsiteY4" fmla="*/ 1303651 h 3069013"/>
              <a:gd name="connsiteX5" fmla="*/ 1371414 w 4397643"/>
              <a:gd name="connsiteY5" fmla="*/ 1784498 h 3069013"/>
              <a:gd name="connsiteX6" fmla="*/ 4397643 w 4397643"/>
              <a:gd name="connsiteY6" fmla="*/ 3069013 h 3069013"/>
              <a:gd name="connsiteX0" fmla="*/ 32472 w 4397643"/>
              <a:gd name="connsiteY0" fmla="*/ 2801781 h 3063039"/>
              <a:gd name="connsiteX1" fmla="*/ 32472 w 4397643"/>
              <a:gd name="connsiteY1" fmla="*/ 2747352 h 3063039"/>
              <a:gd name="connsiteX2" fmla="*/ 369929 w 4397643"/>
              <a:gd name="connsiteY2" fmla="*/ 69467 h 3063039"/>
              <a:gd name="connsiteX3" fmla="*/ 788705 w 4397643"/>
              <a:gd name="connsiteY3" fmla="*/ 829829 h 3063039"/>
              <a:gd name="connsiteX4" fmla="*/ 1182109 w 4397643"/>
              <a:gd name="connsiteY4" fmla="*/ 1297677 h 3063039"/>
              <a:gd name="connsiteX5" fmla="*/ 1371414 w 4397643"/>
              <a:gd name="connsiteY5" fmla="*/ 1778524 h 3063039"/>
              <a:gd name="connsiteX6" fmla="*/ 4397643 w 4397643"/>
              <a:gd name="connsiteY6" fmla="*/ 3063039 h 3063039"/>
              <a:gd name="connsiteX0" fmla="*/ 29497 w 4394668"/>
              <a:gd name="connsiteY0" fmla="*/ 2778720 h 3039978"/>
              <a:gd name="connsiteX1" fmla="*/ 29497 w 4394668"/>
              <a:gd name="connsiteY1" fmla="*/ 2724291 h 3039978"/>
              <a:gd name="connsiteX2" fmla="*/ 324423 w 4394668"/>
              <a:gd name="connsiteY2" fmla="*/ 71029 h 3039978"/>
              <a:gd name="connsiteX3" fmla="*/ 785730 w 4394668"/>
              <a:gd name="connsiteY3" fmla="*/ 806768 h 3039978"/>
              <a:gd name="connsiteX4" fmla="*/ 1179134 w 4394668"/>
              <a:gd name="connsiteY4" fmla="*/ 1274616 h 3039978"/>
              <a:gd name="connsiteX5" fmla="*/ 1368439 w 4394668"/>
              <a:gd name="connsiteY5" fmla="*/ 1755463 h 3039978"/>
              <a:gd name="connsiteX6" fmla="*/ 4394668 w 4394668"/>
              <a:gd name="connsiteY6" fmla="*/ 3039978 h 3039978"/>
              <a:gd name="connsiteX0" fmla="*/ 29497 w 4394668"/>
              <a:gd name="connsiteY0" fmla="*/ 2720344 h 2981602"/>
              <a:gd name="connsiteX1" fmla="*/ 29497 w 4394668"/>
              <a:gd name="connsiteY1" fmla="*/ 2665915 h 2981602"/>
              <a:gd name="connsiteX2" fmla="*/ 324423 w 4394668"/>
              <a:gd name="connsiteY2" fmla="*/ 12653 h 2981602"/>
              <a:gd name="connsiteX3" fmla="*/ 785730 w 4394668"/>
              <a:gd name="connsiteY3" fmla="*/ 748392 h 2981602"/>
              <a:gd name="connsiteX4" fmla="*/ 1179134 w 4394668"/>
              <a:gd name="connsiteY4" fmla="*/ 1216240 h 2981602"/>
              <a:gd name="connsiteX5" fmla="*/ 1368439 w 4394668"/>
              <a:gd name="connsiteY5" fmla="*/ 1697087 h 2981602"/>
              <a:gd name="connsiteX6" fmla="*/ 4394668 w 4394668"/>
              <a:gd name="connsiteY6" fmla="*/ 2981602 h 2981602"/>
              <a:gd name="connsiteX0" fmla="*/ 29497 w 4394668"/>
              <a:gd name="connsiteY0" fmla="*/ 2720344 h 2981602"/>
              <a:gd name="connsiteX1" fmla="*/ 29497 w 4394668"/>
              <a:gd name="connsiteY1" fmla="*/ 2665915 h 2981602"/>
              <a:gd name="connsiteX2" fmla="*/ 324423 w 4394668"/>
              <a:gd name="connsiteY2" fmla="*/ 12653 h 2981602"/>
              <a:gd name="connsiteX3" fmla="*/ 785730 w 4394668"/>
              <a:gd name="connsiteY3" fmla="*/ 748392 h 2981602"/>
              <a:gd name="connsiteX4" fmla="*/ 1179134 w 4394668"/>
              <a:gd name="connsiteY4" fmla="*/ 1216240 h 2981602"/>
              <a:gd name="connsiteX5" fmla="*/ 1368439 w 4394668"/>
              <a:gd name="connsiteY5" fmla="*/ 1697087 h 2981602"/>
              <a:gd name="connsiteX6" fmla="*/ 4394668 w 4394668"/>
              <a:gd name="connsiteY6" fmla="*/ 2981602 h 2981602"/>
              <a:gd name="connsiteX0" fmla="*/ 29497 w 4394668"/>
              <a:gd name="connsiteY0" fmla="*/ 2720344 h 2981602"/>
              <a:gd name="connsiteX1" fmla="*/ 29497 w 4394668"/>
              <a:gd name="connsiteY1" fmla="*/ 2665915 h 2981602"/>
              <a:gd name="connsiteX2" fmla="*/ 324423 w 4394668"/>
              <a:gd name="connsiteY2" fmla="*/ 12653 h 2981602"/>
              <a:gd name="connsiteX3" fmla="*/ 785730 w 4394668"/>
              <a:gd name="connsiteY3" fmla="*/ 748392 h 2981602"/>
              <a:gd name="connsiteX4" fmla="*/ 1179134 w 4394668"/>
              <a:gd name="connsiteY4" fmla="*/ 1216240 h 2981602"/>
              <a:gd name="connsiteX5" fmla="*/ 1368439 w 4394668"/>
              <a:gd name="connsiteY5" fmla="*/ 1697087 h 2981602"/>
              <a:gd name="connsiteX6" fmla="*/ 4394668 w 4394668"/>
              <a:gd name="connsiteY6" fmla="*/ 2981602 h 2981602"/>
              <a:gd name="connsiteX0" fmla="*/ 29497 w 4394668"/>
              <a:gd name="connsiteY0" fmla="*/ 2707691 h 2968949"/>
              <a:gd name="connsiteX1" fmla="*/ 29497 w 4394668"/>
              <a:gd name="connsiteY1" fmla="*/ 2653262 h 2968949"/>
              <a:gd name="connsiteX2" fmla="*/ 324423 w 4394668"/>
              <a:gd name="connsiteY2" fmla="*/ 0 h 2968949"/>
              <a:gd name="connsiteX3" fmla="*/ 785730 w 4394668"/>
              <a:gd name="connsiteY3" fmla="*/ 735739 h 2968949"/>
              <a:gd name="connsiteX4" fmla="*/ 1179134 w 4394668"/>
              <a:gd name="connsiteY4" fmla="*/ 1203587 h 2968949"/>
              <a:gd name="connsiteX5" fmla="*/ 1368439 w 4394668"/>
              <a:gd name="connsiteY5" fmla="*/ 1684434 h 2968949"/>
              <a:gd name="connsiteX6" fmla="*/ 4394668 w 4394668"/>
              <a:gd name="connsiteY6" fmla="*/ 2968949 h 2968949"/>
              <a:gd name="connsiteX0" fmla="*/ 29497 w 4394668"/>
              <a:gd name="connsiteY0" fmla="*/ 2707691 h 2968949"/>
              <a:gd name="connsiteX1" fmla="*/ 29497 w 4394668"/>
              <a:gd name="connsiteY1" fmla="*/ 2653262 h 2968949"/>
              <a:gd name="connsiteX2" fmla="*/ 324423 w 4394668"/>
              <a:gd name="connsiteY2" fmla="*/ 0 h 2968949"/>
              <a:gd name="connsiteX3" fmla="*/ 668772 w 4394668"/>
              <a:gd name="connsiteY3" fmla="*/ 674180 h 2968949"/>
              <a:gd name="connsiteX4" fmla="*/ 1179134 w 4394668"/>
              <a:gd name="connsiteY4" fmla="*/ 1203587 h 2968949"/>
              <a:gd name="connsiteX5" fmla="*/ 1368439 w 4394668"/>
              <a:gd name="connsiteY5" fmla="*/ 1684434 h 2968949"/>
              <a:gd name="connsiteX6" fmla="*/ 4394668 w 4394668"/>
              <a:gd name="connsiteY6" fmla="*/ 2968949 h 2968949"/>
              <a:gd name="connsiteX0" fmla="*/ 29497 w 4394668"/>
              <a:gd name="connsiteY0" fmla="*/ 2707691 h 2968949"/>
              <a:gd name="connsiteX1" fmla="*/ 29497 w 4394668"/>
              <a:gd name="connsiteY1" fmla="*/ 2653262 h 2968949"/>
              <a:gd name="connsiteX2" fmla="*/ 324423 w 4394668"/>
              <a:gd name="connsiteY2" fmla="*/ 0 h 2968949"/>
              <a:gd name="connsiteX3" fmla="*/ 668772 w 4394668"/>
              <a:gd name="connsiteY3" fmla="*/ 674180 h 2968949"/>
              <a:gd name="connsiteX4" fmla="*/ 1179134 w 4394668"/>
              <a:gd name="connsiteY4" fmla="*/ 1203587 h 2968949"/>
              <a:gd name="connsiteX5" fmla="*/ 1368439 w 4394668"/>
              <a:gd name="connsiteY5" fmla="*/ 1684434 h 2968949"/>
              <a:gd name="connsiteX6" fmla="*/ 4394668 w 4394668"/>
              <a:gd name="connsiteY6" fmla="*/ 2968949 h 2968949"/>
              <a:gd name="connsiteX0" fmla="*/ 29497 w 4394668"/>
              <a:gd name="connsiteY0" fmla="*/ 2707691 h 2968949"/>
              <a:gd name="connsiteX1" fmla="*/ 29497 w 4394668"/>
              <a:gd name="connsiteY1" fmla="*/ 2653262 h 2968949"/>
              <a:gd name="connsiteX2" fmla="*/ 324423 w 4394668"/>
              <a:gd name="connsiteY2" fmla="*/ 0 h 2968949"/>
              <a:gd name="connsiteX3" fmla="*/ 668772 w 4394668"/>
              <a:gd name="connsiteY3" fmla="*/ 674180 h 2968949"/>
              <a:gd name="connsiteX4" fmla="*/ 1179134 w 4394668"/>
              <a:gd name="connsiteY4" fmla="*/ 1203587 h 2968949"/>
              <a:gd name="connsiteX5" fmla="*/ 1368439 w 4394668"/>
              <a:gd name="connsiteY5" fmla="*/ 1684434 h 2968949"/>
              <a:gd name="connsiteX6" fmla="*/ 4394668 w 4394668"/>
              <a:gd name="connsiteY6" fmla="*/ 2968949 h 2968949"/>
              <a:gd name="connsiteX0" fmla="*/ 29497 w 4394668"/>
              <a:gd name="connsiteY0" fmla="*/ 2871494 h 3132752"/>
              <a:gd name="connsiteX1" fmla="*/ 29497 w 4394668"/>
              <a:gd name="connsiteY1" fmla="*/ 2817065 h 3132752"/>
              <a:gd name="connsiteX2" fmla="*/ 324423 w 4394668"/>
              <a:gd name="connsiteY2" fmla="*/ 163803 h 3132752"/>
              <a:gd name="connsiteX3" fmla="*/ 466753 w 4394668"/>
              <a:gd name="connsiteY3" fmla="*/ 345510 h 3132752"/>
              <a:gd name="connsiteX4" fmla="*/ 668772 w 4394668"/>
              <a:gd name="connsiteY4" fmla="*/ 837983 h 3132752"/>
              <a:gd name="connsiteX5" fmla="*/ 1179134 w 4394668"/>
              <a:gd name="connsiteY5" fmla="*/ 1367390 h 3132752"/>
              <a:gd name="connsiteX6" fmla="*/ 1368439 w 4394668"/>
              <a:gd name="connsiteY6" fmla="*/ 1848237 h 3132752"/>
              <a:gd name="connsiteX7" fmla="*/ 4394668 w 4394668"/>
              <a:gd name="connsiteY7" fmla="*/ 3132752 h 3132752"/>
              <a:gd name="connsiteX0" fmla="*/ 29497 w 4394668"/>
              <a:gd name="connsiteY0" fmla="*/ 2874037 h 3135295"/>
              <a:gd name="connsiteX1" fmla="*/ 29497 w 4394668"/>
              <a:gd name="connsiteY1" fmla="*/ 2819608 h 3135295"/>
              <a:gd name="connsiteX2" fmla="*/ 324423 w 4394668"/>
              <a:gd name="connsiteY2" fmla="*/ 166346 h 3135295"/>
              <a:gd name="connsiteX3" fmla="*/ 498651 w 4394668"/>
              <a:gd name="connsiteY3" fmla="*/ 335742 h 3135295"/>
              <a:gd name="connsiteX4" fmla="*/ 668772 w 4394668"/>
              <a:gd name="connsiteY4" fmla="*/ 840526 h 3135295"/>
              <a:gd name="connsiteX5" fmla="*/ 1179134 w 4394668"/>
              <a:gd name="connsiteY5" fmla="*/ 1369933 h 3135295"/>
              <a:gd name="connsiteX6" fmla="*/ 1368439 w 4394668"/>
              <a:gd name="connsiteY6" fmla="*/ 1850780 h 3135295"/>
              <a:gd name="connsiteX7" fmla="*/ 4394668 w 4394668"/>
              <a:gd name="connsiteY7" fmla="*/ 3135295 h 3135295"/>
              <a:gd name="connsiteX0" fmla="*/ 24434 w 4389605"/>
              <a:gd name="connsiteY0" fmla="*/ 2685780 h 2947038"/>
              <a:gd name="connsiteX1" fmla="*/ 24434 w 4389605"/>
              <a:gd name="connsiteY1" fmla="*/ 2631351 h 2947038"/>
              <a:gd name="connsiteX2" fmla="*/ 244932 w 4389605"/>
              <a:gd name="connsiteY2" fmla="*/ 248948 h 2947038"/>
              <a:gd name="connsiteX3" fmla="*/ 493588 w 4389605"/>
              <a:gd name="connsiteY3" fmla="*/ 147485 h 2947038"/>
              <a:gd name="connsiteX4" fmla="*/ 663709 w 4389605"/>
              <a:gd name="connsiteY4" fmla="*/ 652269 h 2947038"/>
              <a:gd name="connsiteX5" fmla="*/ 1174071 w 4389605"/>
              <a:gd name="connsiteY5" fmla="*/ 1181676 h 2947038"/>
              <a:gd name="connsiteX6" fmla="*/ 1363376 w 4389605"/>
              <a:gd name="connsiteY6" fmla="*/ 1662523 h 2947038"/>
              <a:gd name="connsiteX7" fmla="*/ 4389605 w 4389605"/>
              <a:gd name="connsiteY7"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1155722 w 4371256"/>
              <a:gd name="connsiteY5" fmla="*/ 1181676 h 2947038"/>
              <a:gd name="connsiteX6" fmla="*/ 1345027 w 4371256"/>
              <a:gd name="connsiteY6" fmla="*/ 1662523 h 2947038"/>
              <a:gd name="connsiteX7" fmla="*/ 4371256 w 4371256"/>
              <a:gd name="connsiteY7"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345027 w 4371256"/>
              <a:gd name="connsiteY6" fmla="*/ 1662523 h 2947038"/>
              <a:gd name="connsiteX7" fmla="*/ 4371256 w 4371256"/>
              <a:gd name="connsiteY7"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345027 w 4371256"/>
              <a:gd name="connsiteY6" fmla="*/ 1662523 h 2947038"/>
              <a:gd name="connsiteX7" fmla="*/ 4371256 w 4371256"/>
              <a:gd name="connsiteY7"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345027 w 4371256"/>
              <a:gd name="connsiteY6" fmla="*/ 1662523 h 2947038"/>
              <a:gd name="connsiteX7" fmla="*/ 4371256 w 4371256"/>
              <a:gd name="connsiteY7"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4371256 w 4371256"/>
              <a:gd name="connsiteY7"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4371256 w 4371256"/>
              <a:gd name="connsiteY7"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4371256 w 4371256"/>
              <a:gd name="connsiteY7"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2346568 w 4371256"/>
              <a:gd name="connsiteY7" fmla="*/ 1637211 h 2947038"/>
              <a:gd name="connsiteX8" fmla="*/ 4371256 w 4371256"/>
              <a:gd name="connsiteY8"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2357200 w 4371256"/>
              <a:gd name="connsiteY7" fmla="*/ 787698 h 2947038"/>
              <a:gd name="connsiteX8" fmla="*/ 4371256 w 4371256"/>
              <a:gd name="connsiteY8"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2357200 w 4371256"/>
              <a:gd name="connsiteY7" fmla="*/ 787698 h 2947038"/>
              <a:gd name="connsiteX8" fmla="*/ 4371256 w 4371256"/>
              <a:gd name="connsiteY8"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2357200 w 4371256"/>
              <a:gd name="connsiteY7" fmla="*/ 787698 h 2947038"/>
              <a:gd name="connsiteX8" fmla="*/ 4371256 w 4371256"/>
              <a:gd name="connsiteY8"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2080753 w 4371256"/>
              <a:gd name="connsiteY7" fmla="*/ 873880 h 2947038"/>
              <a:gd name="connsiteX8" fmla="*/ 4371256 w 4371256"/>
              <a:gd name="connsiteY8"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2080753 w 4371256"/>
              <a:gd name="connsiteY7" fmla="*/ 873880 h 2947038"/>
              <a:gd name="connsiteX8" fmla="*/ 4371256 w 4371256"/>
              <a:gd name="connsiteY8" fmla="*/ 2947038 h 2947038"/>
              <a:gd name="connsiteX0" fmla="*/ 6085 w 4371256"/>
              <a:gd name="connsiteY0" fmla="*/ 2685780 h 2947038"/>
              <a:gd name="connsiteX1" fmla="*/ 91145 w 4371256"/>
              <a:gd name="connsiteY1" fmla="*/ 1387861 h 2947038"/>
              <a:gd name="connsiteX2" fmla="*/ 226583 w 4371256"/>
              <a:gd name="connsiteY2" fmla="*/ 248948 h 2947038"/>
              <a:gd name="connsiteX3" fmla="*/ 475239 w 4371256"/>
              <a:gd name="connsiteY3" fmla="*/ 147485 h 2947038"/>
              <a:gd name="connsiteX4" fmla="*/ 645360 w 4371256"/>
              <a:gd name="connsiteY4" fmla="*/ 652269 h 2947038"/>
              <a:gd name="connsiteX5" fmla="*/ 900541 w 4371256"/>
              <a:gd name="connsiteY5" fmla="*/ 1107805 h 2947038"/>
              <a:gd name="connsiteX6" fmla="*/ 1536413 w 4371256"/>
              <a:gd name="connsiteY6" fmla="*/ 1330104 h 2947038"/>
              <a:gd name="connsiteX7" fmla="*/ 2080753 w 4371256"/>
              <a:gd name="connsiteY7" fmla="*/ 873880 h 2947038"/>
              <a:gd name="connsiteX8" fmla="*/ 4371256 w 4371256"/>
              <a:gd name="connsiteY8" fmla="*/ 2947038 h 2947038"/>
              <a:gd name="connsiteX0" fmla="*/ 6085 w 4392521"/>
              <a:gd name="connsiteY0" fmla="*/ 2788487 h 2812821"/>
              <a:gd name="connsiteX1" fmla="*/ 91145 w 4392521"/>
              <a:gd name="connsiteY1" fmla="*/ 1490568 h 2812821"/>
              <a:gd name="connsiteX2" fmla="*/ 226583 w 4392521"/>
              <a:gd name="connsiteY2" fmla="*/ 351655 h 2812821"/>
              <a:gd name="connsiteX3" fmla="*/ 475239 w 4392521"/>
              <a:gd name="connsiteY3" fmla="*/ 250192 h 2812821"/>
              <a:gd name="connsiteX4" fmla="*/ 645360 w 4392521"/>
              <a:gd name="connsiteY4" fmla="*/ 754976 h 2812821"/>
              <a:gd name="connsiteX5" fmla="*/ 900541 w 4392521"/>
              <a:gd name="connsiteY5" fmla="*/ 1210512 h 2812821"/>
              <a:gd name="connsiteX6" fmla="*/ 1536413 w 4392521"/>
              <a:gd name="connsiteY6" fmla="*/ 1432811 h 2812821"/>
              <a:gd name="connsiteX7" fmla="*/ 2080753 w 4392521"/>
              <a:gd name="connsiteY7" fmla="*/ 976587 h 2812821"/>
              <a:gd name="connsiteX8" fmla="*/ 4392521 w 4392521"/>
              <a:gd name="connsiteY8" fmla="*/ 45670 h 2812821"/>
              <a:gd name="connsiteX0" fmla="*/ 6085 w 4392521"/>
              <a:gd name="connsiteY0" fmla="*/ 2788488 h 2812821"/>
              <a:gd name="connsiteX1" fmla="*/ 91145 w 4392521"/>
              <a:gd name="connsiteY1" fmla="*/ 1490569 h 2812821"/>
              <a:gd name="connsiteX2" fmla="*/ 226583 w 4392521"/>
              <a:gd name="connsiteY2" fmla="*/ 351656 h 2812821"/>
              <a:gd name="connsiteX3" fmla="*/ 475239 w 4392521"/>
              <a:gd name="connsiteY3" fmla="*/ 250193 h 2812821"/>
              <a:gd name="connsiteX4" fmla="*/ 645360 w 4392521"/>
              <a:gd name="connsiteY4" fmla="*/ 754977 h 2812821"/>
              <a:gd name="connsiteX5" fmla="*/ 900541 w 4392521"/>
              <a:gd name="connsiteY5" fmla="*/ 1210513 h 2812821"/>
              <a:gd name="connsiteX6" fmla="*/ 1345027 w 4392521"/>
              <a:gd name="connsiteY6" fmla="*/ 1383565 h 2812821"/>
              <a:gd name="connsiteX7" fmla="*/ 2080753 w 4392521"/>
              <a:gd name="connsiteY7" fmla="*/ 976588 h 2812821"/>
              <a:gd name="connsiteX8" fmla="*/ 4392521 w 4392521"/>
              <a:gd name="connsiteY8" fmla="*/ 45671 h 2812821"/>
              <a:gd name="connsiteX0" fmla="*/ 6085 w 4392521"/>
              <a:gd name="connsiteY0" fmla="*/ 2788488 h 2812821"/>
              <a:gd name="connsiteX1" fmla="*/ 91145 w 4392521"/>
              <a:gd name="connsiteY1" fmla="*/ 1490569 h 2812821"/>
              <a:gd name="connsiteX2" fmla="*/ 226583 w 4392521"/>
              <a:gd name="connsiteY2" fmla="*/ 351656 h 2812821"/>
              <a:gd name="connsiteX3" fmla="*/ 475239 w 4392521"/>
              <a:gd name="connsiteY3" fmla="*/ 250193 h 2812821"/>
              <a:gd name="connsiteX4" fmla="*/ 645360 w 4392521"/>
              <a:gd name="connsiteY4" fmla="*/ 754977 h 2812821"/>
              <a:gd name="connsiteX5" fmla="*/ 900541 w 4392521"/>
              <a:gd name="connsiteY5" fmla="*/ 1210513 h 2812821"/>
              <a:gd name="connsiteX6" fmla="*/ 1345027 w 4392521"/>
              <a:gd name="connsiteY6" fmla="*/ 1383565 h 2812821"/>
              <a:gd name="connsiteX7" fmla="*/ 2080753 w 4392521"/>
              <a:gd name="connsiteY7" fmla="*/ 976588 h 2812821"/>
              <a:gd name="connsiteX8" fmla="*/ 4392521 w 4392521"/>
              <a:gd name="connsiteY8" fmla="*/ 45671 h 2812821"/>
              <a:gd name="connsiteX0" fmla="*/ 6085 w 4392521"/>
              <a:gd name="connsiteY0" fmla="*/ 2806296 h 2830629"/>
              <a:gd name="connsiteX1" fmla="*/ 91145 w 4392521"/>
              <a:gd name="connsiteY1" fmla="*/ 1508377 h 2830629"/>
              <a:gd name="connsiteX2" fmla="*/ 226583 w 4392521"/>
              <a:gd name="connsiteY2" fmla="*/ 369464 h 2830629"/>
              <a:gd name="connsiteX3" fmla="*/ 475239 w 4392521"/>
              <a:gd name="connsiteY3" fmla="*/ 268001 h 2830629"/>
              <a:gd name="connsiteX4" fmla="*/ 645360 w 4392521"/>
              <a:gd name="connsiteY4" fmla="*/ 772785 h 2830629"/>
              <a:gd name="connsiteX5" fmla="*/ 900541 w 4392521"/>
              <a:gd name="connsiteY5" fmla="*/ 1228321 h 2830629"/>
              <a:gd name="connsiteX6" fmla="*/ 1345027 w 4392521"/>
              <a:gd name="connsiteY6" fmla="*/ 1401373 h 2830629"/>
              <a:gd name="connsiteX7" fmla="*/ 2165813 w 4392521"/>
              <a:gd name="connsiteY7" fmla="*/ 760472 h 2830629"/>
              <a:gd name="connsiteX8" fmla="*/ 4392521 w 4392521"/>
              <a:gd name="connsiteY8" fmla="*/ 63479 h 2830629"/>
              <a:gd name="connsiteX0" fmla="*/ 6085 w 4392521"/>
              <a:gd name="connsiteY0" fmla="*/ 2800858 h 2825191"/>
              <a:gd name="connsiteX1" fmla="*/ 91145 w 4392521"/>
              <a:gd name="connsiteY1" fmla="*/ 1502939 h 2825191"/>
              <a:gd name="connsiteX2" fmla="*/ 226583 w 4392521"/>
              <a:gd name="connsiteY2" fmla="*/ 364026 h 2825191"/>
              <a:gd name="connsiteX3" fmla="*/ 475239 w 4392521"/>
              <a:gd name="connsiteY3" fmla="*/ 262563 h 2825191"/>
              <a:gd name="connsiteX4" fmla="*/ 645360 w 4392521"/>
              <a:gd name="connsiteY4" fmla="*/ 767347 h 2825191"/>
              <a:gd name="connsiteX5" fmla="*/ 900541 w 4392521"/>
              <a:gd name="connsiteY5" fmla="*/ 1222883 h 2825191"/>
              <a:gd name="connsiteX6" fmla="*/ 1345027 w 4392521"/>
              <a:gd name="connsiteY6" fmla="*/ 1395935 h 2825191"/>
              <a:gd name="connsiteX7" fmla="*/ 2165813 w 4392521"/>
              <a:gd name="connsiteY7" fmla="*/ 755034 h 2825191"/>
              <a:gd name="connsiteX8" fmla="*/ 4392521 w 4392521"/>
              <a:gd name="connsiteY8" fmla="*/ 58041 h 2825191"/>
              <a:gd name="connsiteX0" fmla="*/ 6085 w 4392521"/>
              <a:gd name="connsiteY0" fmla="*/ 2800858 h 2825191"/>
              <a:gd name="connsiteX1" fmla="*/ 91145 w 4392521"/>
              <a:gd name="connsiteY1" fmla="*/ 1502939 h 2825191"/>
              <a:gd name="connsiteX2" fmla="*/ 226583 w 4392521"/>
              <a:gd name="connsiteY2" fmla="*/ 364026 h 2825191"/>
              <a:gd name="connsiteX3" fmla="*/ 475239 w 4392521"/>
              <a:gd name="connsiteY3" fmla="*/ 262563 h 2825191"/>
              <a:gd name="connsiteX4" fmla="*/ 645360 w 4392521"/>
              <a:gd name="connsiteY4" fmla="*/ 767347 h 2825191"/>
              <a:gd name="connsiteX5" fmla="*/ 900541 w 4392521"/>
              <a:gd name="connsiteY5" fmla="*/ 1222883 h 2825191"/>
              <a:gd name="connsiteX6" fmla="*/ 1345027 w 4392521"/>
              <a:gd name="connsiteY6" fmla="*/ 1395935 h 2825191"/>
              <a:gd name="connsiteX7" fmla="*/ 2165813 w 4392521"/>
              <a:gd name="connsiteY7" fmla="*/ 755034 h 2825191"/>
              <a:gd name="connsiteX8" fmla="*/ 4392521 w 4392521"/>
              <a:gd name="connsiteY8" fmla="*/ 58041 h 2825191"/>
              <a:gd name="connsiteX0" fmla="*/ 5158 w 4412859"/>
              <a:gd name="connsiteY0" fmla="*/ 3047094 h 3067983"/>
              <a:gd name="connsiteX1" fmla="*/ 111483 w 4412859"/>
              <a:gd name="connsiteY1" fmla="*/ 1502939 h 3067983"/>
              <a:gd name="connsiteX2" fmla="*/ 246921 w 4412859"/>
              <a:gd name="connsiteY2" fmla="*/ 364026 h 3067983"/>
              <a:gd name="connsiteX3" fmla="*/ 495577 w 4412859"/>
              <a:gd name="connsiteY3" fmla="*/ 262563 h 3067983"/>
              <a:gd name="connsiteX4" fmla="*/ 665698 w 4412859"/>
              <a:gd name="connsiteY4" fmla="*/ 767347 h 3067983"/>
              <a:gd name="connsiteX5" fmla="*/ 920879 w 4412859"/>
              <a:gd name="connsiteY5" fmla="*/ 1222883 h 3067983"/>
              <a:gd name="connsiteX6" fmla="*/ 1365365 w 4412859"/>
              <a:gd name="connsiteY6" fmla="*/ 1395935 h 3067983"/>
              <a:gd name="connsiteX7" fmla="*/ 2186151 w 4412859"/>
              <a:gd name="connsiteY7" fmla="*/ 755034 h 3067983"/>
              <a:gd name="connsiteX8" fmla="*/ 4412859 w 4412859"/>
              <a:gd name="connsiteY8" fmla="*/ 58041 h 3067983"/>
              <a:gd name="connsiteX0" fmla="*/ 5158 w 4412859"/>
              <a:gd name="connsiteY0" fmla="*/ 3047094 h 3067983"/>
              <a:gd name="connsiteX1" fmla="*/ 111483 w 4412859"/>
              <a:gd name="connsiteY1" fmla="*/ 1502939 h 3067983"/>
              <a:gd name="connsiteX2" fmla="*/ 246921 w 4412859"/>
              <a:gd name="connsiteY2" fmla="*/ 364026 h 3067983"/>
              <a:gd name="connsiteX3" fmla="*/ 495577 w 4412859"/>
              <a:gd name="connsiteY3" fmla="*/ 262563 h 3067983"/>
              <a:gd name="connsiteX4" fmla="*/ 665698 w 4412859"/>
              <a:gd name="connsiteY4" fmla="*/ 767347 h 3067983"/>
              <a:gd name="connsiteX5" fmla="*/ 920879 w 4412859"/>
              <a:gd name="connsiteY5" fmla="*/ 1222883 h 3067983"/>
              <a:gd name="connsiteX6" fmla="*/ 1365365 w 4412859"/>
              <a:gd name="connsiteY6" fmla="*/ 1395935 h 3067983"/>
              <a:gd name="connsiteX7" fmla="*/ 2186151 w 4412859"/>
              <a:gd name="connsiteY7" fmla="*/ 755034 h 3067983"/>
              <a:gd name="connsiteX8" fmla="*/ 4412859 w 4412859"/>
              <a:gd name="connsiteY8" fmla="*/ 58041 h 3067983"/>
              <a:gd name="connsiteX0" fmla="*/ 5158 w 4412859"/>
              <a:gd name="connsiteY0" fmla="*/ 3047094 h 3067983"/>
              <a:gd name="connsiteX1" fmla="*/ 111483 w 4412859"/>
              <a:gd name="connsiteY1" fmla="*/ 1502939 h 3067983"/>
              <a:gd name="connsiteX2" fmla="*/ 246921 w 4412859"/>
              <a:gd name="connsiteY2" fmla="*/ 364026 h 3067983"/>
              <a:gd name="connsiteX3" fmla="*/ 495577 w 4412859"/>
              <a:gd name="connsiteY3" fmla="*/ 262563 h 3067983"/>
              <a:gd name="connsiteX4" fmla="*/ 665698 w 4412859"/>
              <a:gd name="connsiteY4" fmla="*/ 767347 h 3067983"/>
              <a:gd name="connsiteX5" fmla="*/ 920879 w 4412859"/>
              <a:gd name="connsiteY5" fmla="*/ 1222883 h 3067983"/>
              <a:gd name="connsiteX6" fmla="*/ 1365365 w 4412859"/>
              <a:gd name="connsiteY6" fmla="*/ 1395935 h 3067983"/>
              <a:gd name="connsiteX7" fmla="*/ 2186151 w 4412859"/>
              <a:gd name="connsiteY7" fmla="*/ 755034 h 3067983"/>
              <a:gd name="connsiteX8" fmla="*/ 4412859 w 4412859"/>
              <a:gd name="connsiteY8" fmla="*/ 58041 h 3067983"/>
              <a:gd name="connsiteX0" fmla="*/ 5158 w 4412859"/>
              <a:gd name="connsiteY0" fmla="*/ 3047094 h 3067983"/>
              <a:gd name="connsiteX1" fmla="*/ 111483 w 4412859"/>
              <a:gd name="connsiteY1" fmla="*/ 1502939 h 3067983"/>
              <a:gd name="connsiteX2" fmla="*/ 246921 w 4412859"/>
              <a:gd name="connsiteY2" fmla="*/ 364026 h 3067983"/>
              <a:gd name="connsiteX3" fmla="*/ 495577 w 4412859"/>
              <a:gd name="connsiteY3" fmla="*/ 262563 h 3067983"/>
              <a:gd name="connsiteX4" fmla="*/ 665698 w 4412859"/>
              <a:gd name="connsiteY4" fmla="*/ 767347 h 3067983"/>
              <a:gd name="connsiteX5" fmla="*/ 920879 w 4412859"/>
              <a:gd name="connsiteY5" fmla="*/ 1222883 h 3067983"/>
              <a:gd name="connsiteX6" fmla="*/ 1365365 w 4412859"/>
              <a:gd name="connsiteY6" fmla="*/ 1395935 h 3067983"/>
              <a:gd name="connsiteX7" fmla="*/ 2186151 w 4412859"/>
              <a:gd name="connsiteY7" fmla="*/ 755034 h 3067983"/>
              <a:gd name="connsiteX8" fmla="*/ 4412859 w 4412859"/>
              <a:gd name="connsiteY8" fmla="*/ 58041 h 3067983"/>
              <a:gd name="connsiteX0" fmla="*/ 5158 w 4412859"/>
              <a:gd name="connsiteY0" fmla="*/ 3047094 h 3067983"/>
              <a:gd name="connsiteX1" fmla="*/ 111483 w 4412859"/>
              <a:gd name="connsiteY1" fmla="*/ 1502939 h 3067983"/>
              <a:gd name="connsiteX2" fmla="*/ 246921 w 4412859"/>
              <a:gd name="connsiteY2" fmla="*/ 364026 h 3067983"/>
              <a:gd name="connsiteX3" fmla="*/ 495577 w 4412859"/>
              <a:gd name="connsiteY3" fmla="*/ 262563 h 3067983"/>
              <a:gd name="connsiteX4" fmla="*/ 665698 w 4412859"/>
              <a:gd name="connsiteY4" fmla="*/ 767347 h 3067983"/>
              <a:gd name="connsiteX5" fmla="*/ 920879 w 4412859"/>
              <a:gd name="connsiteY5" fmla="*/ 1222883 h 3067983"/>
              <a:gd name="connsiteX6" fmla="*/ 1365365 w 4412859"/>
              <a:gd name="connsiteY6" fmla="*/ 1395935 h 3067983"/>
              <a:gd name="connsiteX7" fmla="*/ 2186151 w 4412859"/>
              <a:gd name="connsiteY7" fmla="*/ 755034 h 3067983"/>
              <a:gd name="connsiteX8" fmla="*/ 4412859 w 4412859"/>
              <a:gd name="connsiteY8" fmla="*/ 58041 h 306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2859" h="3067983">
                <a:moveTo>
                  <a:pt x="5158" y="3047094"/>
                </a:moveTo>
                <a:cubicBezTo>
                  <a:pt x="-22964" y="3247572"/>
                  <a:pt x="71189" y="1950117"/>
                  <a:pt x="111483" y="1502939"/>
                </a:cubicBezTo>
                <a:cubicBezTo>
                  <a:pt x="151777" y="1055761"/>
                  <a:pt x="174045" y="775952"/>
                  <a:pt x="246921" y="364026"/>
                </a:cubicBezTo>
                <a:cubicBezTo>
                  <a:pt x="319797" y="-47900"/>
                  <a:pt x="438186" y="150200"/>
                  <a:pt x="495577" y="262563"/>
                </a:cubicBezTo>
                <a:cubicBezTo>
                  <a:pt x="552968" y="374926"/>
                  <a:pt x="557600" y="424668"/>
                  <a:pt x="665698" y="767347"/>
                </a:cubicBezTo>
                <a:cubicBezTo>
                  <a:pt x="854224" y="1205974"/>
                  <a:pt x="788319" y="1056558"/>
                  <a:pt x="920879" y="1222883"/>
                </a:cubicBezTo>
                <a:cubicBezTo>
                  <a:pt x="1181029" y="1364585"/>
                  <a:pt x="1015513" y="1308957"/>
                  <a:pt x="1365365" y="1395935"/>
                </a:cubicBezTo>
                <a:cubicBezTo>
                  <a:pt x="1787123" y="1311804"/>
                  <a:pt x="1745576" y="1199630"/>
                  <a:pt x="2186151" y="755034"/>
                </a:cubicBezTo>
                <a:cubicBezTo>
                  <a:pt x="2637360" y="273503"/>
                  <a:pt x="4075411" y="-160263"/>
                  <a:pt x="4412859" y="58041"/>
                </a:cubicBezTo>
              </a:path>
            </a:pathLst>
          </a:custGeom>
          <a:noFill/>
          <a:ln w="28575">
            <a:solidFill>
              <a:srgbClr val="00B05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0" name="Frihandsfigur 29"/>
          <p:cNvSpPr/>
          <p:nvPr/>
        </p:nvSpPr>
        <p:spPr>
          <a:xfrm>
            <a:off x="1477640" y="2404455"/>
            <a:ext cx="4479091" cy="2544190"/>
          </a:xfrm>
          <a:custGeom>
            <a:avLst/>
            <a:gdLst>
              <a:gd name="connsiteX0" fmla="*/ 0 w 3320143"/>
              <a:gd name="connsiteY0" fmla="*/ 2058592 h 2080363"/>
              <a:gd name="connsiteX1" fmla="*/ 348343 w 3320143"/>
              <a:gd name="connsiteY1" fmla="*/ 33849 h 2080363"/>
              <a:gd name="connsiteX2" fmla="*/ 990600 w 3320143"/>
              <a:gd name="connsiteY2" fmla="*/ 882935 h 2080363"/>
              <a:gd name="connsiteX3" fmla="*/ 3320143 w 3320143"/>
              <a:gd name="connsiteY3" fmla="*/ 2080363 h 2080363"/>
              <a:gd name="connsiteX4" fmla="*/ 3320143 w 3320143"/>
              <a:gd name="connsiteY4" fmla="*/ 2080363 h 2080363"/>
              <a:gd name="connsiteX0" fmla="*/ 0 w 3320143"/>
              <a:gd name="connsiteY0" fmla="*/ 2102237 h 2124008"/>
              <a:gd name="connsiteX1" fmla="*/ 348343 w 3320143"/>
              <a:gd name="connsiteY1" fmla="*/ 77494 h 2124008"/>
              <a:gd name="connsiteX2" fmla="*/ 990600 w 3320143"/>
              <a:gd name="connsiteY2" fmla="*/ 584220 h 2124008"/>
              <a:gd name="connsiteX3" fmla="*/ 3320143 w 3320143"/>
              <a:gd name="connsiteY3" fmla="*/ 2124008 h 2124008"/>
              <a:gd name="connsiteX4" fmla="*/ 3320143 w 3320143"/>
              <a:gd name="connsiteY4" fmla="*/ 2124008 h 2124008"/>
              <a:gd name="connsiteX0" fmla="*/ 0 w 3320143"/>
              <a:gd name="connsiteY0" fmla="*/ 2123370 h 2145141"/>
              <a:gd name="connsiteX1" fmla="*/ 348343 w 3320143"/>
              <a:gd name="connsiteY1" fmla="*/ 98627 h 2145141"/>
              <a:gd name="connsiteX2" fmla="*/ 735721 w 3320143"/>
              <a:gd name="connsiteY2" fmla="*/ 344837 h 2145141"/>
              <a:gd name="connsiteX3" fmla="*/ 990600 w 3320143"/>
              <a:gd name="connsiteY3" fmla="*/ 605353 h 2145141"/>
              <a:gd name="connsiteX4" fmla="*/ 3320143 w 3320143"/>
              <a:gd name="connsiteY4" fmla="*/ 2145141 h 2145141"/>
              <a:gd name="connsiteX5" fmla="*/ 3320143 w 3320143"/>
              <a:gd name="connsiteY5" fmla="*/ 2145141 h 2145141"/>
              <a:gd name="connsiteX0" fmla="*/ 0 w 3320143"/>
              <a:gd name="connsiteY0" fmla="*/ 2095879 h 2117650"/>
              <a:gd name="connsiteX1" fmla="*/ 348343 w 3320143"/>
              <a:gd name="connsiteY1" fmla="*/ 71136 h 2117650"/>
              <a:gd name="connsiteX2" fmla="*/ 650660 w 3320143"/>
              <a:gd name="connsiteY2" fmla="*/ 469506 h 2117650"/>
              <a:gd name="connsiteX3" fmla="*/ 990600 w 3320143"/>
              <a:gd name="connsiteY3" fmla="*/ 577862 h 2117650"/>
              <a:gd name="connsiteX4" fmla="*/ 3320143 w 3320143"/>
              <a:gd name="connsiteY4" fmla="*/ 2117650 h 2117650"/>
              <a:gd name="connsiteX5" fmla="*/ 3320143 w 3320143"/>
              <a:gd name="connsiteY5" fmla="*/ 2117650 h 2117650"/>
              <a:gd name="connsiteX0" fmla="*/ 0 w 3320143"/>
              <a:gd name="connsiteY0" fmla="*/ 2095879 h 2117650"/>
              <a:gd name="connsiteX1" fmla="*/ 348343 w 3320143"/>
              <a:gd name="connsiteY1" fmla="*/ 71136 h 2117650"/>
              <a:gd name="connsiteX2" fmla="*/ 650660 w 3320143"/>
              <a:gd name="connsiteY2" fmla="*/ 469506 h 2117650"/>
              <a:gd name="connsiteX3" fmla="*/ 990600 w 3320143"/>
              <a:gd name="connsiteY3" fmla="*/ 577862 h 2117650"/>
              <a:gd name="connsiteX4" fmla="*/ 3320143 w 3320143"/>
              <a:gd name="connsiteY4" fmla="*/ 2117650 h 2117650"/>
              <a:gd name="connsiteX5" fmla="*/ 3320143 w 3320143"/>
              <a:gd name="connsiteY5" fmla="*/ 2117650 h 2117650"/>
              <a:gd name="connsiteX0" fmla="*/ 0 w 3320143"/>
              <a:gd name="connsiteY0" fmla="*/ 2095879 h 2117650"/>
              <a:gd name="connsiteX1" fmla="*/ 348343 w 3320143"/>
              <a:gd name="connsiteY1" fmla="*/ 71136 h 2117650"/>
              <a:gd name="connsiteX2" fmla="*/ 650660 w 3320143"/>
              <a:gd name="connsiteY2" fmla="*/ 469506 h 2117650"/>
              <a:gd name="connsiteX3" fmla="*/ 990600 w 3320143"/>
              <a:gd name="connsiteY3" fmla="*/ 577862 h 2117650"/>
              <a:gd name="connsiteX4" fmla="*/ 3320143 w 3320143"/>
              <a:gd name="connsiteY4" fmla="*/ 2117650 h 2117650"/>
              <a:gd name="connsiteX5" fmla="*/ 3320143 w 3320143"/>
              <a:gd name="connsiteY5" fmla="*/ 2117650 h 2117650"/>
              <a:gd name="connsiteX0" fmla="*/ 0 w 3320143"/>
              <a:gd name="connsiteY0" fmla="*/ 2108463 h 2130234"/>
              <a:gd name="connsiteX1" fmla="*/ 348343 w 3320143"/>
              <a:gd name="connsiteY1" fmla="*/ 83720 h 2130234"/>
              <a:gd name="connsiteX2" fmla="*/ 608130 w 3320143"/>
              <a:gd name="connsiteY2" fmla="*/ 406010 h 2130234"/>
              <a:gd name="connsiteX3" fmla="*/ 990600 w 3320143"/>
              <a:gd name="connsiteY3" fmla="*/ 590446 h 2130234"/>
              <a:gd name="connsiteX4" fmla="*/ 3320143 w 3320143"/>
              <a:gd name="connsiteY4" fmla="*/ 2130234 h 2130234"/>
              <a:gd name="connsiteX5" fmla="*/ 3320143 w 3320143"/>
              <a:gd name="connsiteY5" fmla="*/ 2130234 h 2130234"/>
              <a:gd name="connsiteX0" fmla="*/ 0 w 3320143"/>
              <a:gd name="connsiteY0" fmla="*/ 2125588 h 2147359"/>
              <a:gd name="connsiteX1" fmla="*/ 348343 w 3320143"/>
              <a:gd name="connsiteY1" fmla="*/ 100845 h 2147359"/>
              <a:gd name="connsiteX2" fmla="*/ 608130 w 3320143"/>
              <a:gd name="connsiteY2" fmla="*/ 423135 h 2147359"/>
              <a:gd name="connsiteX3" fmla="*/ 990600 w 3320143"/>
              <a:gd name="connsiteY3" fmla="*/ 607571 h 2147359"/>
              <a:gd name="connsiteX4" fmla="*/ 3320143 w 3320143"/>
              <a:gd name="connsiteY4" fmla="*/ 2147359 h 2147359"/>
              <a:gd name="connsiteX5" fmla="*/ 3320143 w 3320143"/>
              <a:gd name="connsiteY5" fmla="*/ 2147359 h 2147359"/>
              <a:gd name="connsiteX0" fmla="*/ 0 w 3320143"/>
              <a:gd name="connsiteY0" fmla="*/ 1985803 h 2007574"/>
              <a:gd name="connsiteX1" fmla="*/ 305812 w 3320143"/>
              <a:gd name="connsiteY1" fmla="*/ 138580 h 2007574"/>
              <a:gd name="connsiteX2" fmla="*/ 608130 w 3320143"/>
              <a:gd name="connsiteY2" fmla="*/ 283350 h 2007574"/>
              <a:gd name="connsiteX3" fmla="*/ 990600 w 3320143"/>
              <a:gd name="connsiteY3" fmla="*/ 467786 h 2007574"/>
              <a:gd name="connsiteX4" fmla="*/ 3320143 w 3320143"/>
              <a:gd name="connsiteY4" fmla="*/ 2007574 h 2007574"/>
              <a:gd name="connsiteX5" fmla="*/ 3320143 w 3320143"/>
              <a:gd name="connsiteY5" fmla="*/ 2007574 h 2007574"/>
              <a:gd name="connsiteX0" fmla="*/ 0 w 3320143"/>
              <a:gd name="connsiteY0" fmla="*/ 1985803 h 2007574"/>
              <a:gd name="connsiteX1" fmla="*/ 305812 w 3320143"/>
              <a:gd name="connsiteY1" fmla="*/ 138580 h 2007574"/>
              <a:gd name="connsiteX2" fmla="*/ 608130 w 3320143"/>
              <a:gd name="connsiteY2" fmla="*/ 283350 h 2007574"/>
              <a:gd name="connsiteX3" fmla="*/ 990600 w 3320143"/>
              <a:gd name="connsiteY3" fmla="*/ 467786 h 2007574"/>
              <a:gd name="connsiteX4" fmla="*/ 3320143 w 3320143"/>
              <a:gd name="connsiteY4" fmla="*/ 2007574 h 2007574"/>
              <a:gd name="connsiteX5" fmla="*/ 3320143 w 3320143"/>
              <a:gd name="connsiteY5" fmla="*/ 2007574 h 2007574"/>
              <a:gd name="connsiteX0" fmla="*/ 0 w 3320143"/>
              <a:gd name="connsiteY0" fmla="*/ 1985803 h 2007574"/>
              <a:gd name="connsiteX1" fmla="*/ 305812 w 3320143"/>
              <a:gd name="connsiteY1" fmla="*/ 138580 h 2007574"/>
              <a:gd name="connsiteX2" fmla="*/ 608130 w 3320143"/>
              <a:gd name="connsiteY2" fmla="*/ 283350 h 2007574"/>
              <a:gd name="connsiteX3" fmla="*/ 990600 w 3320143"/>
              <a:gd name="connsiteY3" fmla="*/ 467786 h 2007574"/>
              <a:gd name="connsiteX4" fmla="*/ 3320143 w 3320143"/>
              <a:gd name="connsiteY4" fmla="*/ 2007574 h 2007574"/>
              <a:gd name="connsiteX5" fmla="*/ 3277613 w 3320143"/>
              <a:gd name="connsiteY5" fmla="*/ 2007574 h 2007574"/>
              <a:gd name="connsiteX0" fmla="*/ 0 w 3341408"/>
              <a:gd name="connsiteY0" fmla="*/ 1985803 h 2007574"/>
              <a:gd name="connsiteX1" fmla="*/ 305812 w 3341408"/>
              <a:gd name="connsiteY1" fmla="*/ 138580 h 2007574"/>
              <a:gd name="connsiteX2" fmla="*/ 608130 w 3341408"/>
              <a:gd name="connsiteY2" fmla="*/ 283350 h 2007574"/>
              <a:gd name="connsiteX3" fmla="*/ 990600 w 3341408"/>
              <a:gd name="connsiteY3" fmla="*/ 467786 h 2007574"/>
              <a:gd name="connsiteX4" fmla="*/ 3320143 w 3341408"/>
              <a:gd name="connsiteY4" fmla="*/ 2007574 h 2007574"/>
              <a:gd name="connsiteX5" fmla="*/ 3341408 w 3341408"/>
              <a:gd name="connsiteY5" fmla="*/ 1918814 h 2007574"/>
              <a:gd name="connsiteX0" fmla="*/ 0 w 3341408"/>
              <a:gd name="connsiteY0" fmla="*/ 1985803 h 1985803"/>
              <a:gd name="connsiteX1" fmla="*/ 305812 w 3341408"/>
              <a:gd name="connsiteY1" fmla="*/ 138580 h 1985803"/>
              <a:gd name="connsiteX2" fmla="*/ 608130 w 3341408"/>
              <a:gd name="connsiteY2" fmla="*/ 283350 h 1985803"/>
              <a:gd name="connsiteX3" fmla="*/ 990600 w 3341408"/>
              <a:gd name="connsiteY3" fmla="*/ 467786 h 1985803"/>
              <a:gd name="connsiteX4" fmla="*/ 2193092 w 3341408"/>
              <a:gd name="connsiteY4" fmla="*/ 600096 h 1985803"/>
              <a:gd name="connsiteX5" fmla="*/ 3341408 w 3341408"/>
              <a:gd name="connsiteY5" fmla="*/ 1918814 h 1985803"/>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193092 w 3001166"/>
              <a:gd name="connsiteY4" fmla="*/ 1191918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108032 w 3001166"/>
              <a:gd name="connsiteY4" fmla="*/ 1179239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108032 w 3001166"/>
              <a:gd name="connsiteY4" fmla="*/ 1179239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299418 w 3001166"/>
              <a:gd name="connsiteY4" fmla="*/ 1369439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299418 w 3001166"/>
              <a:gd name="connsiteY4" fmla="*/ 1369439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299418 w 3001166"/>
              <a:gd name="connsiteY4" fmla="*/ 1369439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299418 w 3001166"/>
              <a:gd name="connsiteY4" fmla="*/ 1369439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299418 w 3001166"/>
              <a:gd name="connsiteY4" fmla="*/ 1369439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299418 w 3001166"/>
              <a:gd name="connsiteY4" fmla="*/ 1369439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161194 w 3001166"/>
              <a:gd name="connsiteY4" fmla="*/ 1204600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161194 w 3001166"/>
              <a:gd name="connsiteY4" fmla="*/ 1204600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161194 w 3001166"/>
              <a:gd name="connsiteY4" fmla="*/ 1204600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161194 w 3001166"/>
              <a:gd name="connsiteY4" fmla="*/ 1204600 h 2577625"/>
              <a:gd name="connsiteX5" fmla="*/ 3001166 w 3001166"/>
              <a:gd name="connsiteY5" fmla="*/ 0 h 2577625"/>
              <a:gd name="connsiteX0" fmla="*/ 0 w 3001166"/>
              <a:gd name="connsiteY0" fmla="*/ 2577625 h 2577625"/>
              <a:gd name="connsiteX1" fmla="*/ 305812 w 3001166"/>
              <a:gd name="connsiteY1" fmla="*/ 730402 h 2577625"/>
              <a:gd name="connsiteX2" fmla="*/ 608130 w 3001166"/>
              <a:gd name="connsiteY2" fmla="*/ 875172 h 2577625"/>
              <a:gd name="connsiteX3" fmla="*/ 990600 w 3001166"/>
              <a:gd name="connsiteY3" fmla="*/ 1059608 h 2577625"/>
              <a:gd name="connsiteX4" fmla="*/ 2161194 w 3001166"/>
              <a:gd name="connsiteY4" fmla="*/ 1204600 h 2577625"/>
              <a:gd name="connsiteX5" fmla="*/ 3001166 w 3001166"/>
              <a:gd name="connsiteY5" fmla="*/ 0 h 2577625"/>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2161194 w 4479091"/>
              <a:gd name="connsiteY4" fmla="*/ 1661079 h 3034104"/>
              <a:gd name="connsiteX5" fmla="*/ 4479091 w 4479091"/>
              <a:gd name="connsiteY5"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2161194 w 4479091"/>
              <a:gd name="connsiteY4" fmla="*/ 1661079 h 3034104"/>
              <a:gd name="connsiteX5" fmla="*/ 4479091 w 4479091"/>
              <a:gd name="connsiteY5"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2161194 w 4479091"/>
              <a:gd name="connsiteY4" fmla="*/ 1661079 h 3034104"/>
              <a:gd name="connsiteX5" fmla="*/ 3298167 w 4479091"/>
              <a:gd name="connsiteY5" fmla="*/ 583534 h 3034104"/>
              <a:gd name="connsiteX6" fmla="*/ 4479091 w 4479091"/>
              <a:gd name="connsiteY6"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2161194 w 4479091"/>
              <a:gd name="connsiteY4" fmla="*/ 1661079 h 3034104"/>
              <a:gd name="connsiteX5" fmla="*/ 3159944 w 4479091"/>
              <a:gd name="connsiteY5" fmla="*/ 266534 h 3034104"/>
              <a:gd name="connsiteX6" fmla="*/ 4479091 w 4479091"/>
              <a:gd name="connsiteY6"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2161194 w 4479091"/>
              <a:gd name="connsiteY4" fmla="*/ 1661079 h 3034104"/>
              <a:gd name="connsiteX5" fmla="*/ 3159944 w 4479091"/>
              <a:gd name="connsiteY5" fmla="*/ 266534 h 3034104"/>
              <a:gd name="connsiteX6" fmla="*/ 4479091 w 4479091"/>
              <a:gd name="connsiteY6"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2161194 w 4479091"/>
              <a:gd name="connsiteY4" fmla="*/ 1661079 h 3034104"/>
              <a:gd name="connsiteX5" fmla="*/ 3159944 w 4479091"/>
              <a:gd name="connsiteY5" fmla="*/ 266534 h 3034104"/>
              <a:gd name="connsiteX6" fmla="*/ 4479091 w 4479091"/>
              <a:gd name="connsiteY6"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63041 w 4479091"/>
              <a:gd name="connsiteY4" fmla="*/ 1597933 h 3034104"/>
              <a:gd name="connsiteX5" fmla="*/ 2161194 w 4479091"/>
              <a:gd name="connsiteY5" fmla="*/ 166107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648652 h 3034104"/>
              <a:gd name="connsiteX5" fmla="*/ 2161194 w 4479091"/>
              <a:gd name="connsiteY5" fmla="*/ 166107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648652 h 3034104"/>
              <a:gd name="connsiteX5" fmla="*/ 2161194 w 4479091"/>
              <a:gd name="connsiteY5" fmla="*/ 166107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648652 h 3034104"/>
              <a:gd name="connsiteX5" fmla="*/ 2161194 w 4479091"/>
              <a:gd name="connsiteY5" fmla="*/ 166107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648652 h 3034104"/>
              <a:gd name="connsiteX5" fmla="*/ 2161194 w 4479091"/>
              <a:gd name="connsiteY5" fmla="*/ 166107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648652 h 3034104"/>
              <a:gd name="connsiteX5" fmla="*/ 2161194 w 4479091"/>
              <a:gd name="connsiteY5" fmla="*/ 166107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648652 h 3034104"/>
              <a:gd name="connsiteX5" fmla="*/ 2161194 w 4479091"/>
              <a:gd name="connsiteY5" fmla="*/ 166107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64865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990600 w 4479091"/>
              <a:gd name="connsiteY3" fmla="*/ 151608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894907 w 4479091"/>
              <a:gd name="connsiteY3" fmla="*/ 151608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894907 w 4479091"/>
              <a:gd name="connsiteY3" fmla="*/ 151608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894907 w 4479091"/>
              <a:gd name="connsiteY3" fmla="*/ 151608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1033130 w 4479091"/>
              <a:gd name="connsiteY3" fmla="*/ 160484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1033130 w 4479091"/>
              <a:gd name="connsiteY3" fmla="*/ 160484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1033130 w 4479091"/>
              <a:gd name="connsiteY3" fmla="*/ 160484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1033130 w 4479091"/>
              <a:gd name="connsiteY3" fmla="*/ 160484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1096925 w 4479091"/>
              <a:gd name="connsiteY3" fmla="*/ 163020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 name="connsiteX0" fmla="*/ 0 w 4479091"/>
              <a:gd name="connsiteY0" fmla="*/ 3034104 h 3034104"/>
              <a:gd name="connsiteX1" fmla="*/ 305812 w 4479091"/>
              <a:gd name="connsiteY1" fmla="*/ 1186881 h 3034104"/>
              <a:gd name="connsiteX2" fmla="*/ 608130 w 4479091"/>
              <a:gd name="connsiteY2" fmla="*/ 1331651 h 3034104"/>
              <a:gd name="connsiteX3" fmla="*/ 1096925 w 4479091"/>
              <a:gd name="connsiteY3" fmla="*/ 1630207 h 3034104"/>
              <a:gd name="connsiteX4" fmla="*/ 1352408 w 4479091"/>
              <a:gd name="connsiteY4" fmla="*/ 1724732 h 3034104"/>
              <a:gd name="connsiteX5" fmla="*/ 2161194 w 4479091"/>
              <a:gd name="connsiteY5" fmla="*/ 1610359 h 3034104"/>
              <a:gd name="connsiteX6" fmla="*/ 3159944 w 4479091"/>
              <a:gd name="connsiteY6" fmla="*/ 266534 h 3034104"/>
              <a:gd name="connsiteX7" fmla="*/ 4479091 w 4479091"/>
              <a:gd name="connsiteY7" fmla="*/ 0 h 303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9091" h="3034104">
                <a:moveTo>
                  <a:pt x="0" y="3034104"/>
                </a:moveTo>
                <a:cubicBezTo>
                  <a:pt x="91621" y="2119704"/>
                  <a:pt x="204457" y="1470623"/>
                  <a:pt x="305812" y="1186881"/>
                </a:cubicBezTo>
                <a:cubicBezTo>
                  <a:pt x="407167" y="903139"/>
                  <a:pt x="416026" y="1095038"/>
                  <a:pt x="608130" y="1331651"/>
                </a:cubicBezTo>
                <a:cubicBezTo>
                  <a:pt x="1108577" y="1644345"/>
                  <a:pt x="707066" y="1387171"/>
                  <a:pt x="1096925" y="1630207"/>
                </a:cubicBezTo>
                <a:cubicBezTo>
                  <a:pt x="1391091" y="1759123"/>
                  <a:pt x="997821" y="1624488"/>
                  <a:pt x="1352408" y="1724732"/>
                </a:cubicBezTo>
                <a:cubicBezTo>
                  <a:pt x="1855852" y="1774257"/>
                  <a:pt x="1372612" y="1768860"/>
                  <a:pt x="2161194" y="1610359"/>
                </a:cubicBezTo>
                <a:cubicBezTo>
                  <a:pt x="3151844" y="250335"/>
                  <a:pt x="2773628" y="543380"/>
                  <a:pt x="3159944" y="266534"/>
                </a:cubicBezTo>
                <a:cubicBezTo>
                  <a:pt x="3546260" y="-10312"/>
                  <a:pt x="4282270" y="97256"/>
                  <a:pt x="4479091" y="0"/>
                </a:cubicBezTo>
              </a:path>
            </a:pathLst>
          </a:custGeom>
          <a:noFill/>
          <a:ln w="285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1" name="textruta 30"/>
          <p:cNvSpPr txBox="1"/>
          <p:nvPr/>
        </p:nvSpPr>
        <p:spPr>
          <a:xfrm>
            <a:off x="5945307" y="2039038"/>
            <a:ext cx="2753914" cy="523220"/>
          </a:xfrm>
          <a:prstGeom prst="rect">
            <a:avLst/>
          </a:prstGeom>
          <a:noFill/>
        </p:spPr>
        <p:txBody>
          <a:bodyPr wrap="square" rtlCol="0">
            <a:spAutoFit/>
          </a:bodyPr>
          <a:lstStyle/>
          <a:p>
            <a:r>
              <a:rPr lang="sv-SE" sz="1400" dirty="0"/>
              <a:t>Total antikroppsnivå (råmjölk + egen produktion)</a:t>
            </a:r>
          </a:p>
        </p:txBody>
      </p:sp>
      <p:sp>
        <p:nvSpPr>
          <p:cNvPr id="32" name="textruta 31"/>
          <p:cNvSpPr txBox="1"/>
          <p:nvPr/>
        </p:nvSpPr>
        <p:spPr>
          <a:xfrm>
            <a:off x="5025546" y="4177001"/>
            <a:ext cx="2317829" cy="523220"/>
          </a:xfrm>
          <a:prstGeom prst="rect">
            <a:avLst/>
          </a:prstGeom>
          <a:noFill/>
        </p:spPr>
        <p:txBody>
          <a:bodyPr wrap="square" rtlCol="0">
            <a:spAutoFit/>
          </a:bodyPr>
          <a:lstStyle/>
          <a:p>
            <a:r>
              <a:rPr lang="sv-SE" sz="1400" dirty="0"/>
              <a:t>Antikroppar från råmjölken, lågt intag</a:t>
            </a:r>
          </a:p>
        </p:txBody>
      </p:sp>
    </p:spTree>
    <p:extLst>
      <p:ext uri="{BB962C8B-B14F-4D97-AF65-F5344CB8AC3E}">
        <p14:creationId xmlns:p14="http://schemas.microsoft.com/office/powerpoint/2010/main" val="334853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6" grpId="0" animBg="1"/>
      <p:bldP spid="27" grpId="0"/>
      <p:bldP spid="28" grpId="0"/>
      <p:bldP spid="29" grpId="0" animBg="1"/>
      <p:bldP spid="30" grpId="0" animBg="1"/>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467544" y="404664"/>
            <a:ext cx="5029200"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Den viktiga råmjölken</a:t>
            </a:r>
          </a:p>
        </p:txBody>
      </p:sp>
      <p:sp>
        <p:nvSpPr>
          <p:cNvPr id="10" name="textruta 9"/>
          <p:cNvSpPr txBox="1"/>
          <p:nvPr/>
        </p:nvSpPr>
        <p:spPr>
          <a:xfrm>
            <a:off x="2798763" y="3717032"/>
            <a:ext cx="2614811"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sv-SE" sz="1600" dirty="0"/>
              <a:t>Mer än en tredjedel hade dåliga värden (&lt;55 g/l)</a:t>
            </a:r>
          </a:p>
        </p:txBody>
      </p:sp>
      <p:pic>
        <p:nvPicPr>
          <p:cNvPr id="11" name="Bildobjekt 3"/>
          <p:cNvPicPr>
            <a:picLocks noChangeAspect="1"/>
          </p:cNvPicPr>
          <p:nvPr/>
        </p:nvPicPr>
        <p:blipFill>
          <a:blip r:embed="rId3">
            <a:extLst>
              <a:ext uri="{28A0092B-C50C-407E-A947-70E740481C1C}">
                <a14:useLocalDpi xmlns:a14="http://schemas.microsoft.com/office/drawing/2010/main" val="0"/>
              </a:ext>
            </a:extLst>
          </a:blip>
          <a:srcRect t="10829" b="7793"/>
          <a:stretch>
            <a:fillRect/>
          </a:stretch>
        </p:blipFill>
        <p:spPr bwMode="auto">
          <a:xfrm>
            <a:off x="788988" y="1939925"/>
            <a:ext cx="146208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ruta 4"/>
          <p:cNvSpPr txBox="1">
            <a:spLocks noChangeArrowheads="1"/>
          </p:cNvSpPr>
          <p:nvPr/>
        </p:nvSpPr>
        <p:spPr bwMode="auto">
          <a:xfrm>
            <a:off x="360363" y="4035425"/>
            <a:ext cx="231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v-SE" altLang="sv-SE" sz="1400">
                <a:latin typeface="Arial" panose="020B0604020202020204" pitchFamily="34" charset="0"/>
              </a:rPr>
              <a:t>Foto: Catarina Svensson</a:t>
            </a:r>
          </a:p>
        </p:txBody>
      </p:sp>
      <p:sp>
        <p:nvSpPr>
          <p:cNvPr id="14" name="Rektangel 13"/>
          <p:cNvSpPr/>
          <p:nvPr/>
        </p:nvSpPr>
        <p:spPr>
          <a:xfrm>
            <a:off x="2798763" y="1484784"/>
            <a:ext cx="5301629" cy="1323439"/>
          </a:xfrm>
          <a:prstGeom prst="rect">
            <a:avLst/>
          </a:prstGeom>
          <a:noFill/>
        </p:spPr>
        <p:txBody>
          <a:bodyPr wrap="square" lIns="91440" tIns="45720" rIns="91440" bIns="45720">
            <a:spAutoFit/>
          </a:bodyPr>
          <a:lstStyle/>
          <a:p>
            <a:pPr algn="ctr"/>
            <a:r>
              <a:rPr lang="sv-SE"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Råmjölksupptaget brister ofta!</a:t>
            </a:r>
            <a:endParaRPr lang="sv-SE"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graphicFrame>
        <p:nvGraphicFramePr>
          <p:cNvPr id="8" name="Diagram 7"/>
          <p:cNvGraphicFramePr>
            <a:graphicFrameLocks/>
          </p:cNvGraphicFramePr>
          <p:nvPr>
            <p:extLst>
              <p:ext uri="{D42A27DB-BD31-4B8C-83A1-F6EECF244321}">
                <p14:modId xmlns:p14="http://schemas.microsoft.com/office/powerpoint/2010/main" val="1735792722"/>
              </p:ext>
            </p:extLst>
          </p:nvPr>
        </p:nvGraphicFramePr>
        <p:xfrm>
          <a:off x="617220" y="4722164"/>
          <a:ext cx="7909560" cy="1907236"/>
        </p:xfrm>
        <a:graphic>
          <a:graphicData uri="http://schemas.openxmlformats.org/drawingml/2006/chart">
            <c:chart xmlns:c="http://schemas.openxmlformats.org/drawingml/2006/chart" xmlns:r="http://schemas.openxmlformats.org/officeDocument/2006/relationships" r:id="rId4"/>
          </a:graphicData>
        </a:graphic>
      </p:graphicFrame>
      <p:sp>
        <p:nvSpPr>
          <p:cNvPr id="2" name="Rektangel 1"/>
          <p:cNvSpPr/>
          <p:nvPr/>
        </p:nvSpPr>
        <p:spPr>
          <a:xfrm>
            <a:off x="5774410" y="3686253"/>
            <a:ext cx="300608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sv-SE" dirty="0"/>
              <a:t>Bara 17 % av kalvarna hade optimala värden (minst 65 g/l)</a:t>
            </a:r>
          </a:p>
        </p:txBody>
      </p:sp>
      <p:sp>
        <p:nvSpPr>
          <p:cNvPr id="3" name="Rektangel 2"/>
          <p:cNvSpPr/>
          <p:nvPr/>
        </p:nvSpPr>
        <p:spPr>
          <a:xfrm>
            <a:off x="3163577" y="2996952"/>
            <a:ext cx="4572000" cy="369332"/>
          </a:xfrm>
          <a:prstGeom prst="rect">
            <a:avLst/>
          </a:prstGeom>
        </p:spPr>
        <p:txBody>
          <a:bodyPr>
            <a:spAutoFit/>
          </a:bodyPr>
          <a:lstStyle/>
          <a:p>
            <a:pPr algn="ctr">
              <a:defRPr/>
            </a:pPr>
            <a:r>
              <a:rPr lang="sv-SE" dirty="0">
                <a:solidFill>
                  <a:srgbClr val="ADAEAE"/>
                </a:solidFill>
              </a:rPr>
              <a:t>…visar 2242 blodprover inskickade till SVA</a:t>
            </a:r>
          </a:p>
        </p:txBody>
      </p:sp>
    </p:spTree>
    <p:extLst>
      <p:ext uri="{BB962C8B-B14F-4D97-AF65-F5344CB8AC3E}">
        <p14:creationId xmlns:p14="http://schemas.microsoft.com/office/powerpoint/2010/main" val="3514584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467544" y="404664"/>
            <a:ext cx="6768752"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Faktorer som påverkar kalvens upptag</a:t>
            </a:r>
          </a:p>
        </p:txBody>
      </p:sp>
      <p:sp>
        <p:nvSpPr>
          <p:cNvPr id="7" name="Platshållare för innehåll 2"/>
          <p:cNvSpPr txBox="1">
            <a:spLocks/>
          </p:cNvSpPr>
          <p:nvPr/>
        </p:nvSpPr>
        <p:spPr>
          <a:xfrm>
            <a:off x="683568" y="1603612"/>
            <a:ext cx="6120680" cy="448968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Clr>
                <a:srgbClr val="F08A00"/>
              </a:buClr>
              <a:buFont typeface="+mj-lt"/>
              <a:buAutoNum type="arabicPeriod"/>
            </a:pPr>
            <a:r>
              <a:rPr lang="sv-SE" sz="5400" dirty="0"/>
              <a:t>Tid</a:t>
            </a:r>
          </a:p>
          <a:p>
            <a:pPr marL="514350" indent="-514350">
              <a:buClr>
                <a:srgbClr val="F08A00"/>
              </a:buClr>
              <a:buFont typeface="+mj-lt"/>
              <a:buAutoNum type="arabicPeriod"/>
            </a:pPr>
            <a:endParaRPr lang="sv-SE" sz="4800" dirty="0"/>
          </a:p>
          <a:p>
            <a:pPr marL="514350" indent="-514350">
              <a:buClr>
                <a:srgbClr val="F08A00"/>
              </a:buClr>
              <a:buFont typeface="+mj-lt"/>
              <a:buAutoNum type="arabicPeriod"/>
            </a:pPr>
            <a:r>
              <a:rPr lang="sv-SE" sz="5400" dirty="0"/>
              <a:t>Kvalitet</a:t>
            </a:r>
          </a:p>
          <a:p>
            <a:pPr marL="514350" indent="-514350">
              <a:buClr>
                <a:srgbClr val="F08A00"/>
              </a:buClr>
              <a:buFont typeface="+mj-lt"/>
              <a:buAutoNum type="arabicPeriod"/>
            </a:pPr>
            <a:endParaRPr lang="sv-SE" sz="4800" dirty="0"/>
          </a:p>
          <a:p>
            <a:pPr marL="514350" indent="-514350">
              <a:buClr>
                <a:srgbClr val="F08A00"/>
              </a:buClr>
              <a:buFont typeface="+mj-lt"/>
              <a:buAutoNum type="arabicPeriod"/>
            </a:pPr>
            <a:r>
              <a:rPr lang="sv-SE" sz="5400" dirty="0"/>
              <a:t>Volym</a:t>
            </a:r>
          </a:p>
          <a:p>
            <a:pPr marL="514350" indent="-514350">
              <a:buClr>
                <a:srgbClr val="F08A00"/>
              </a:buClr>
              <a:buFont typeface="+mj-lt"/>
              <a:buAutoNum type="arabicPeriod"/>
            </a:pPr>
            <a:endParaRPr lang="sv-SE" sz="5400" dirty="0"/>
          </a:p>
          <a:p>
            <a:pPr marL="514350" indent="-514350">
              <a:buClr>
                <a:srgbClr val="F08A00"/>
              </a:buClr>
              <a:buFont typeface="+mj-lt"/>
              <a:buAutoNum type="arabicPeriod"/>
            </a:pPr>
            <a:r>
              <a:rPr lang="sv-SE" sz="5400" dirty="0"/>
              <a:t>Hygien</a:t>
            </a:r>
            <a:endParaRPr lang="sv-SE" sz="4400" dirty="0"/>
          </a:p>
          <a:p>
            <a:pPr lvl="2">
              <a:buClr>
                <a:srgbClr val="F08A00"/>
              </a:buClr>
            </a:pPr>
            <a:endParaRPr lang="sv-SE" sz="1800" dirty="0"/>
          </a:p>
        </p:txBody>
      </p:sp>
      <p:pic>
        <p:nvPicPr>
          <p:cNvPr id="4" name="Bildobjekt 3"/>
          <p:cNvPicPr>
            <a:picLocks noChangeAspect="1"/>
          </p:cNvPicPr>
          <p:nvPr/>
        </p:nvPicPr>
        <p:blipFill rotWithShape="1">
          <a:blip r:embed="rId3"/>
          <a:srcRect l="21650" t="19201" r="55513" b="54200"/>
          <a:stretch/>
        </p:blipFill>
        <p:spPr>
          <a:xfrm>
            <a:off x="3131840" y="2177551"/>
            <a:ext cx="5646943" cy="3699721"/>
          </a:xfrm>
          <a:prstGeom prst="rect">
            <a:avLst/>
          </a:prstGeom>
        </p:spPr>
      </p:pic>
      <p:sp>
        <p:nvSpPr>
          <p:cNvPr id="5" name="textruta 4"/>
          <p:cNvSpPr txBox="1"/>
          <p:nvPr/>
        </p:nvSpPr>
        <p:spPr>
          <a:xfrm>
            <a:off x="5076056" y="1565700"/>
            <a:ext cx="3096344"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dirty="0"/>
              <a:t>Utfodring direkt efter födseln ger tidigt och effektivt skydd</a:t>
            </a:r>
          </a:p>
        </p:txBody>
      </p:sp>
      <p:cxnSp>
        <p:nvCxnSpPr>
          <p:cNvPr id="9" name="Rak pil 8"/>
          <p:cNvCxnSpPr/>
          <p:nvPr/>
        </p:nvCxnSpPr>
        <p:spPr>
          <a:xfrm flipH="1">
            <a:off x="5580112" y="2212031"/>
            <a:ext cx="1008112" cy="107082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0" name="textruta 9"/>
          <p:cNvSpPr txBox="1"/>
          <p:nvPr/>
        </p:nvSpPr>
        <p:spPr>
          <a:xfrm>
            <a:off x="3732603" y="5893784"/>
            <a:ext cx="4032448" cy="276999"/>
          </a:xfrm>
          <a:prstGeom prst="rect">
            <a:avLst/>
          </a:prstGeom>
          <a:noFill/>
        </p:spPr>
        <p:txBody>
          <a:bodyPr wrap="square" rtlCol="0">
            <a:spAutoFit/>
          </a:bodyPr>
          <a:lstStyle/>
          <a:p>
            <a:r>
              <a:rPr lang="sv-SE" sz="1200" dirty="0"/>
              <a:t>Fisher et al. 2018</a:t>
            </a:r>
          </a:p>
        </p:txBody>
      </p:sp>
    </p:spTree>
    <p:extLst>
      <p:ext uri="{BB962C8B-B14F-4D97-AF65-F5344CB8AC3E}">
        <p14:creationId xmlns:p14="http://schemas.microsoft.com/office/powerpoint/2010/main" val="3861801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467544" y="404664"/>
            <a:ext cx="6120680"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Råmjölksutfodring</a:t>
            </a:r>
          </a:p>
        </p:txBody>
      </p:sp>
      <p:graphicFrame>
        <p:nvGraphicFramePr>
          <p:cNvPr id="3" name="Diagram 2"/>
          <p:cNvGraphicFramePr/>
          <p:nvPr>
            <p:extLst>
              <p:ext uri="{D42A27DB-BD31-4B8C-83A1-F6EECF244321}">
                <p14:modId xmlns:p14="http://schemas.microsoft.com/office/powerpoint/2010/main" val="1552036127"/>
              </p:ext>
            </p:extLst>
          </p:nvPr>
        </p:nvGraphicFramePr>
        <p:xfrm>
          <a:off x="827584" y="404664"/>
          <a:ext cx="7560840" cy="3593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Platshållare för innehåll 2"/>
          <p:cNvSpPr txBox="1">
            <a:spLocks/>
          </p:cNvSpPr>
          <p:nvPr/>
        </p:nvSpPr>
        <p:spPr>
          <a:xfrm>
            <a:off x="683568" y="3200398"/>
            <a:ext cx="7776864" cy="2880320"/>
          </a:xfrm>
          <a:prstGeom prst="rect">
            <a:avLst/>
          </a:prstGeom>
        </p:spPr>
        <p:txBody>
          <a:bodyPr vert="horz" lIns="91440" tIns="45720" rIns="91440" bIns="45720" numCol="2"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1700" u="sng" dirty="0"/>
              <a:t>Första urmjölkningen till hela första dygnet</a:t>
            </a:r>
          </a:p>
          <a:p>
            <a:pPr lvl="1">
              <a:buClr>
                <a:srgbClr val="F08A00"/>
              </a:buClr>
            </a:pPr>
            <a:r>
              <a:rPr lang="sv-SE" sz="1400" dirty="0"/>
              <a:t>Mjölka kon direkt efter kalvning!</a:t>
            </a:r>
          </a:p>
          <a:p>
            <a:pPr lvl="1">
              <a:buClr>
                <a:srgbClr val="F08A00"/>
              </a:buClr>
            </a:pPr>
            <a:r>
              <a:rPr lang="sv-SE" sz="1400" dirty="0"/>
              <a:t>Se till att få minst 10 liter råmjölk</a:t>
            </a:r>
          </a:p>
          <a:p>
            <a:pPr>
              <a:buClr>
                <a:srgbClr val="F08A00"/>
              </a:buClr>
            </a:pPr>
            <a:r>
              <a:rPr lang="sv-SE" sz="1700" dirty="0"/>
              <a:t>Testa råmjölken</a:t>
            </a:r>
          </a:p>
          <a:p>
            <a:pPr lvl="1">
              <a:buClr>
                <a:srgbClr val="F08A00"/>
              </a:buClr>
            </a:pPr>
            <a:r>
              <a:rPr lang="sv-SE" sz="1400" dirty="0"/>
              <a:t>BRIX-mätare</a:t>
            </a:r>
          </a:p>
          <a:p>
            <a:pPr lvl="2">
              <a:buClr>
                <a:srgbClr val="F08A00"/>
              </a:buClr>
            </a:pPr>
            <a:r>
              <a:rPr lang="sv-SE" sz="1100" dirty="0"/>
              <a:t>Färsk råmjölk ≥ 18 %, helst ≥ 22 %</a:t>
            </a:r>
          </a:p>
          <a:p>
            <a:pPr lvl="2">
              <a:buClr>
                <a:srgbClr val="F08A00"/>
              </a:buClr>
            </a:pPr>
            <a:r>
              <a:rPr lang="sv-SE" sz="1100" dirty="0"/>
              <a:t>Råmjölk som ska frysas ≥ 22 % , helst ≥ 25 %</a:t>
            </a:r>
          </a:p>
          <a:p>
            <a:pPr lvl="1">
              <a:buClr>
                <a:srgbClr val="F08A00"/>
              </a:buClr>
            </a:pPr>
            <a:r>
              <a:rPr lang="sv-SE" sz="1400" dirty="0"/>
              <a:t>Använd hellre fryst om dålig kvalitet</a:t>
            </a:r>
            <a:endParaRPr lang="sv-SE" sz="1700" dirty="0"/>
          </a:p>
          <a:p>
            <a:pPr>
              <a:buClr>
                <a:srgbClr val="F08A00"/>
              </a:buClr>
            </a:pPr>
            <a:r>
              <a:rPr lang="sv-SE" sz="1700" dirty="0"/>
              <a:t>Kalven ska ges via nappflaska/napphink</a:t>
            </a:r>
          </a:p>
          <a:p>
            <a:pPr>
              <a:buClr>
                <a:srgbClr val="F08A00"/>
              </a:buClr>
            </a:pPr>
            <a:r>
              <a:rPr lang="sv-SE" sz="1700" dirty="0"/>
              <a:t>Alltid fryst testad råmjölk tillgänglig</a:t>
            </a:r>
          </a:p>
          <a:p>
            <a:pPr lvl="1">
              <a:buClr>
                <a:srgbClr val="F08A00"/>
              </a:buClr>
            </a:pPr>
            <a:r>
              <a:rPr lang="sv-SE" sz="1400" dirty="0"/>
              <a:t>Frys in i platta små behållare</a:t>
            </a:r>
          </a:p>
          <a:p>
            <a:pPr lvl="1">
              <a:buClr>
                <a:srgbClr val="F08A00"/>
              </a:buClr>
            </a:pPr>
            <a:r>
              <a:rPr lang="sv-SE" sz="1400" dirty="0"/>
              <a:t>Tina i vattenbad max 60 grader eller mikro max 350 W</a:t>
            </a:r>
          </a:p>
          <a:p>
            <a:pPr lvl="1">
              <a:buClr>
                <a:srgbClr val="F08A00"/>
              </a:buClr>
            </a:pPr>
            <a:r>
              <a:rPr lang="sv-SE" sz="1400" b="1" u="sng" dirty="0"/>
              <a:t>Viktigt:</a:t>
            </a:r>
            <a:r>
              <a:rPr lang="sv-SE" sz="1400" dirty="0"/>
              <a:t> Häll av tinade fraktioner med jämna mellanrum</a:t>
            </a:r>
          </a:p>
          <a:p>
            <a:pPr>
              <a:buClr>
                <a:srgbClr val="F08A00"/>
              </a:buClr>
            </a:pPr>
            <a:r>
              <a:rPr lang="sv-SE" sz="1700" dirty="0"/>
              <a:t>Kalven får gärna dia </a:t>
            </a:r>
            <a:r>
              <a:rPr lang="sv-SE" sz="1700" u="sng" dirty="0"/>
              <a:t>mellan</a:t>
            </a:r>
            <a:r>
              <a:rPr lang="sv-SE" sz="1700" dirty="0"/>
              <a:t> måltiderna</a:t>
            </a:r>
          </a:p>
          <a:p>
            <a:pPr>
              <a:buClr>
                <a:srgbClr val="F08A00"/>
              </a:buClr>
            </a:pPr>
            <a:r>
              <a:rPr lang="sv-SE" sz="1700" dirty="0" err="1"/>
              <a:t>Sonda</a:t>
            </a:r>
            <a:r>
              <a:rPr lang="sv-SE" sz="1700" dirty="0"/>
              <a:t> endast när kalven inte vill dricka själv</a:t>
            </a:r>
          </a:p>
        </p:txBody>
      </p:sp>
      <p:sp>
        <p:nvSpPr>
          <p:cNvPr id="17" name="textruta 16"/>
          <p:cNvSpPr txBox="1"/>
          <p:nvPr/>
        </p:nvSpPr>
        <p:spPr>
          <a:xfrm>
            <a:off x="467544" y="6243141"/>
            <a:ext cx="4032448" cy="276999"/>
          </a:xfrm>
          <a:prstGeom prst="rect">
            <a:avLst/>
          </a:prstGeom>
          <a:noFill/>
        </p:spPr>
        <p:txBody>
          <a:bodyPr wrap="square" rtlCol="0">
            <a:spAutoFit/>
          </a:bodyPr>
          <a:lstStyle/>
          <a:p>
            <a:r>
              <a:rPr lang="sv-SE" sz="1200" dirty="0"/>
              <a:t>*Så mycket kalven orkar dricka</a:t>
            </a:r>
          </a:p>
        </p:txBody>
      </p:sp>
      <p:sp>
        <p:nvSpPr>
          <p:cNvPr id="21" name="textruta 20"/>
          <p:cNvSpPr txBox="1"/>
          <p:nvPr/>
        </p:nvSpPr>
        <p:spPr>
          <a:xfrm>
            <a:off x="827584" y="1118260"/>
            <a:ext cx="7560840" cy="369332"/>
          </a:xfrm>
          <a:prstGeom prst="rect">
            <a:avLst/>
          </a:prstGeom>
          <a:noFill/>
        </p:spPr>
        <p:txBody>
          <a:bodyPr wrap="square" rtlCol="0">
            <a:spAutoFit/>
          </a:bodyPr>
          <a:lstStyle/>
          <a:p>
            <a:pPr algn="ctr"/>
            <a:r>
              <a:rPr lang="sv-SE" dirty="0"/>
              <a:t>Måste förvaras i kyl mellan måltider, ej rumstemperatur</a:t>
            </a:r>
          </a:p>
        </p:txBody>
      </p:sp>
    </p:spTree>
    <p:extLst>
      <p:ext uri="{BB962C8B-B14F-4D97-AF65-F5344CB8AC3E}">
        <p14:creationId xmlns:p14="http://schemas.microsoft.com/office/powerpoint/2010/main" val="3352640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67544" y="404664"/>
            <a:ext cx="6120680"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Rätt utfodring ger friska kalvar</a:t>
            </a:r>
          </a:p>
        </p:txBody>
      </p:sp>
      <p:sp>
        <p:nvSpPr>
          <p:cNvPr id="9" name="Platshållare för innehåll 2"/>
          <p:cNvSpPr txBox="1">
            <a:spLocks/>
          </p:cNvSpPr>
          <p:nvPr/>
        </p:nvSpPr>
        <p:spPr>
          <a:xfrm>
            <a:off x="683567" y="1340768"/>
            <a:ext cx="8208913" cy="2081416"/>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3100" dirty="0"/>
              <a:t>Vad är viktigt?</a:t>
            </a:r>
          </a:p>
          <a:p>
            <a:pPr lvl="1">
              <a:buClr>
                <a:srgbClr val="F08A00"/>
              </a:buClr>
            </a:pPr>
            <a:r>
              <a:rPr lang="sv-SE" sz="2200" dirty="0"/>
              <a:t>Tillräckligt med mjölk till kalven </a:t>
            </a:r>
          </a:p>
          <a:p>
            <a:pPr lvl="2">
              <a:buClr>
                <a:srgbClr val="F08A00"/>
              </a:buClr>
            </a:pPr>
            <a:r>
              <a:rPr lang="sv-SE" sz="1800" dirty="0"/>
              <a:t>Friskare kalv, tidigare </a:t>
            </a:r>
            <a:r>
              <a:rPr lang="sv-SE" sz="1800" dirty="0" err="1"/>
              <a:t>inkalvning</a:t>
            </a:r>
            <a:r>
              <a:rPr lang="sv-SE" sz="1800" dirty="0"/>
              <a:t>, mer mjölk från framtida kon</a:t>
            </a:r>
          </a:p>
          <a:p>
            <a:pPr lvl="1">
              <a:buClr>
                <a:srgbClr val="F08A00"/>
              </a:buClr>
            </a:pPr>
            <a:r>
              <a:rPr lang="sv-SE" sz="2200" dirty="0"/>
              <a:t>Fri tillgång till vatten, kraftfoder och grovfoder </a:t>
            </a:r>
          </a:p>
          <a:p>
            <a:pPr lvl="2">
              <a:buClr>
                <a:srgbClr val="F08A00"/>
              </a:buClr>
            </a:pPr>
            <a:r>
              <a:rPr lang="sv-SE" sz="1800" dirty="0"/>
              <a:t>Kalven ska äta duktigt med grov- och kraftfoder innan den vänjs av mjölken</a:t>
            </a:r>
          </a:p>
        </p:txBody>
      </p:sp>
      <p:pic>
        <p:nvPicPr>
          <p:cNvPr id="2" name="Bildobjekt 1"/>
          <p:cNvPicPr>
            <a:picLocks noChangeAspect="1"/>
          </p:cNvPicPr>
          <p:nvPr/>
        </p:nvPicPr>
        <p:blipFill rotWithShape="1">
          <a:blip r:embed="rId3"/>
          <a:srcRect l="42913" t="39145" r="35038" b="45800"/>
          <a:stretch/>
        </p:blipFill>
        <p:spPr>
          <a:xfrm>
            <a:off x="107504" y="4437112"/>
            <a:ext cx="5719249" cy="1947694"/>
          </a:xfrm>
          <a:prstGeom prst="rect">
            <a:avLst/>
          </a:prstGeom>
        </p:spPr>
      </p:pic>
      <p:cxnSp>
        <p:nvCxnSpPr>
          <p:cNvPr id="10" name="Rak 9"/>
          <p:cNvCxnSpPr/>
          <p:nvPr/>
        </p:nvCxnSpPr>
        <p:spPr>
          <a:xfrm>
            <a:off x="1902505" y="5157192"/>
            <a:ext cx="0" cy="7748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Rak 12"/>
          <p:cNvCxnSpPr/>
          <p:nvPr/>
        </p:nvCxnSpPr>
        <p:spPr>
          <a:xfrm flipH="1">
            <a:off x="640501" y="5157190"/>
            <a:ext cx="1271889"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Rak 17"/>
          <p:cNvCxnSpPr/>
          <p:nvPr/>
        </p:nvCxnSpPr>
        <p:spPr>
          <a:xfrm>
            <a:off x="1912390" y="5390464"/>
            <a:ext cx="9885" cy="541568"/>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Rak 18"/>
          <p:cNvCxnSpPr/>
          <p:nvPr/>
        </p:nvCxnSpPr>
        <p:spPr>
          <a:xfrm flipH="1">
            <a:off x="650386" y="5390903"/>
            <a:ext cx="1271890" cy="2"/>
          </a:xfrm>
          <a:prstGeom prst="line">
            <a:avLst/>
          </a:prstGeom>
        </p:spPr>
        <p:style>
          <a:lnRef idx="2">
            <a:schemeClr val="accent2"/>
          </a:lnRef>
          <a:fillRef idx="0">
            <a:schemeClr val="accent2"/>
          </a:fillRef>
          <a:effectRef idx="1">
            <a:schemeClr val="accent2"/>
          </a:effectRef>
          <a:fontRef idx="minor">
            <a:schemeClr val="tx1"/>
          </a:fontRef>
        </p:style>
      </p:cxnSp>
      <p:pic>
        <p:nvPicPr>
          <p:cNvPr id="22" name="Bildobjekt 21"/>
          <p:cNvPicPr>
            <a:picLocks noChangeAspect="1"/>
          </p:cNvPicPr>
          <p:nvPr/>
        </p:nvPicPr>
        <p:blipFill rotWithShape="1">
          <a:blip r:embed="rId4"/>
          <a:srcRect l="42912" t="37222" r="34250" b="43000"/>
          <a:stretch/>
        </p:blipFill>
        <p:spPr>
          <a:xfrm>
            <a:off x="5826753" y="4416085"/>
            <a:ext cx="3220952" cy="1884783"/>
          </a:xfrm>
          <a:prstGeom prst="rect">
            <a:avLst/>
          </a:prstGeom>
        </p:spPr>
      </p:pic>
      <p:sp>
        <p:nvSpPr>
          <p:cNvPr id="23" name="textruta 22"/>
          <p:cNvSpPr txBox="1"/>
          <p:nvPr/>
        </p:nvSpPr>
        <p:spPr>
          <a:xfrm>
            <a:off x="6128774" y="3520143"/>
            <a:ext cx="276370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sv-SE" dirty="0"/>
              <a:t>Lika stort kraftfoderintag efter avvänjning</a:t>
            </a:r>
          </a:p>
        </p:txBody>
      </p:sp>
      <p:cxnSp>
        <p:nvCxnSpPr>
          <p:cNvPr id="24" name="Rak pil 23"/>
          <p:cNvCxnSpPr>
            <a:stCxn id="23" idx="2"/>
          </p:cNvCxnSpPr>
          <p:nvPr/>
        </p:nvCxnSpPr>
        <p:spPr>
          <a:xfrm>
            <a:off x="7510627" y="4166474"/>
            <a:ext cx="1021813" cy="46895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8" name="textruta 27"/>
          <p:cNvSpPr txBox="1"/>
          <p:nvPr/>
        </p:nvSpPr>
        <p:spPr>
          <a:xfrm>
            <a:off x="3090449" y="3682670"/>
            <a:ext cx="237626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sv-SE" dirty="0"/>
              <a:t>Kalvarna svälter</a:t>
            </a:r>
          </a:p>
        </p:txBody>
      </p:sp>
      <p:cxnSp>
        <p:nvCxnSpPr>
          <p:cNvPr id="29" name="Rak pil 28"/>
          <p:cNvCxnSpPr>
            <a:stCxn id="28" idx="2"/>
          </p:cNvCxnSpPr>
          <p:nvPr/>
        </p:nvCxnSpPr>
        <p:spPr>
          <a:xfrm flipH="1">
            <a:off x="4120441" y="4052002"/>
            <a:ext cx="158140" cy="136186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2" name="textruta 31"/>
          <p:cNvSpPr txBox="1"/>
          <p:nvPr/>
        </p:nvSpPr>
        <p:spPr>
          <a:xfrm>
            <a:off x="3504590" y="4606439"/>
            <a:ext cx="720080" cy="276999"/>
          </a:xfrm>
          <a:prstGeom prst="rect">
            <a:avLst/>
          </a:prstGeom>
          <a:noFill/>
        </p:spPr>
        <p:txBody>
          <a:bodyPr wrap="square" rtlCol="0">
            <a:spAutoFit/>
          </a:bodyPr>
          <a:lstStyle/>
          <a:p>
            <a:r>
              <a:rPr lang="sv-SE" sz="1200" dirty="0"/>
              <a:t>Hull</a:t>
            </a:r>
          </a:p>
        </p:txBody>
      </p:sp>
      <p:sp>
        <p:nvSpPr>
          <p:cNvPr id="33" name="textruta 32"/>
          <p:cNvSpPr txBox="1"/>
          <p:nvPr/>
        </p:nvSpPr>
        <p:spPr>
          <a:xfrm>
            <a:off x="755388" y="4606440"/>
            <a:ext cx="720080" cy="276999"/>
          </a:xfrm>
          <a:prstGeom prst="rect">
            <a:avLst/>
          </a:prstGeom>
          <a:noFill/>
        </p:spPr>
        <p:txBody>
          <a:bodyPr wrap="square" rtlCol="0">
            <a:spAutoFit/>
          </a:bodyPr>
          <a:lstStyle/>
          <a:p>
            <a:r>
              <a:rPr lang="sv-SE" sz="1200" dirty="0"/>
              <a:t>Vikt</a:t>
            </a:r>
          </a:p>
        </p:txBody>
      </p:sp>
      <p:sp>
        <p:nvSpPr>
          <p:cNvPr id="34" name="textruta 33"/>
          <p:cNvSpPr txBox="1"/>
          <p:nvPr/>
        </p:nvSpPr>
        <p:spPr>
          <a:xfrm>
            <a:off x="6413098" y="4645876"/>
            <a:ext cx="1297506" cy="276999"/>
          </a:xfrm>
          <a:prstGeom prst="rect">
            <a:avLst/>
          </a:prstGeom>
          <a:noFill/>
        </p:spPr>
        <p:txBody>
          <a:bodyPr wrap="square" rtlCol="0">
            <a:spAutoFit/>
          </a:bodyPr>
          <a:lstStyle/>
          <a:p>
            <a:r>
              <a:rPr lang="sv-SE" sz="1200" dirty="0"/>
              <a:t>Kraftfoderintag</a:t>
            </a:r>
          </a:p>
        </p:txBody>
      </p:sp>
      <p:sp>
        <p:nvSpPr>
          <p:cNvPr id="37" name="textruta 36"/>
          <p:cNvSpPr txBox="1"/>
          <p:nvPr/>
        </p:nvSpPr>
        <p:spPr>
          <a:xfrm>
            <a:off x="467544" y="3614037"/>
            <a:ext cx="237626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sv-SE" dirty="0"/>
              <a:t>Når inte </a:t>
            </a:r>
            <a:r>
              <a:rPr lang="sv-SE" dirty="0" err="1"/>
              <a:t>målvikt</a:t>
            </a:r>
            <a:endParaRPr lang="sv-SE" dirty="0"/>
          </a:p>
        </p:txBody>
      </p:sp>
      <p:cxnSp>
        <p:nvCxnSpPr>
          <p:cNvPr id="38" name="Rak pil 37"/>
          <p:cNvCxnSpPr>
            <a:stCxn id="37" idx="2"/>
          </p:cNvCxnSpPr>
          <p:nvPr/>
        </p:nvCxnSpPr>
        <p:spPr>
          <a:xfrm flipH="1">
            <a:off x="1497536" y="3983369"/>
            <a:ext cx="158140" cy="136186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9" name="textruta 38"/>
          <p:cNvSpPr txBox="1"/>
          <p:nvPr/>
        </p:nvSpPr>
        <p:spPr>
          <a:xfrm>
            <a:off x="2699791" y="6305666"/>
            <a:ext cx="4176464" cy="307777"/>
          </a:xfrm>
          <a:prstGeom prst="rect">
            <a:avLst/>
          </a:prstGeom>
          <a:noFill/>
        </p:spPr>
        <p:txBody>
          <a:bodyPr wrap="square" rtlCol="0">
            <a:spAutoFit/>
          </a:bodyPr>
          <a:lstStyle/>
          <a:p>
            <a:pPr algn="ctr"/>
            <a:r>
              <a:rPr lang="sv-SE" sz="1400" dirty="0">
                <a:solidFill>
                  <a:srgbClr val="C00000"/>
                </a:solidFill>
              </a:rPr>
              <a:t>Röd = 5-6 liter/dag		</a:t>
            </a:r>
            <a:r>
              <a:rPr lang="sv-SE" sz="1400" dirty="0">
                <a:solidFill>
                  <a:srgbClr val="002060"/>
                </a:solidFill>
              </a:rPr>
              <a:t>Blå = fri tillgång</a:t>
            </a:r>
          </a:p>
        </p:txBody>
      </p:sp>
      <p:sp>
        <p:nvSpPr>
          <p:cNvPr id="40" name="textruta 39"/>
          <p:cNvSpPr txBox="1"/>
          <p:nvPr/>
        </p:nvSpPr>
        <p:spPr>
          <a:xfrm>
            <a:off x="477294" y="6340327"/>
            <a:ext cx="4032448" cy="276999"/>
          </a:xfrm>
          <a:prstGeom prst="rect">
            <a:avLst/>
          </a:prstGeom>
          <a:noFill/>
        </p:spPr>
        <p:txBody>
          <a:bodyPr wrap="square" rtlCol="0">
            <a:spAutoFit/>
          </a:bodyPr>
          <a:lstStyle/>
          <a:p>
            <a:r>
              <a:rPr lang="sv-SE" sz="1200" dirty="0"/>
              <a:t>Curtis et al. 2018</a:t>
            </a:r>
          </a:p>
        </p:txBody>
      </p:sp>
    </p:spTree>
    <p:extLst>
      <p:ext uri="{BB962C8B-B14F-4D97-AF65-F5344CB8AC3E}">
        <p14:creationId xmlns:p14="http://schemas.microsoft.com/office/powerpoint/2010/main" val="2152589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467544" y="6330805"/>
            <a:ext cx="3402173" cy="338554"/>
          </a:xfrm>
          <a:prstGeom prst="rect">
            <a:avLst/>
          </a:prstGeom>
          <a:noFill/>
        </p:spPr>
        <p:txBody>
          <a:bodyPr wrap="square" rtlCol="0">
            <a:spAutoFit/>
          </a:bodyPr>
          <a:lstStyle/>
          <a:p>
            <a:r>
              <a:rPr lang="sv-SE" sz="1600" dirty="0">
                <a:solidFill>
                  <a:schemeClr val="bg1"/>
                </a:solidFill>
                <a:latin typeface="+mn-lt"/>
              </a:rPr>
              <a:t>Foto: Bengt Ekberg SVA</a:t>
            </a:r>
          </a:p>
        </p:txBody>
      </p:sp>
      <p:sp>
        <p:nvSpPr>
          <p:cNvPr id="6" name="Platshållare för innehåll 2"/>
          <p:cNvSpPr txBox="1">
            <a:spLocks/>
          </p:cNvSpPr>
          <p:nvPr/>
        </p:nvSpPr>
        <p:spPr>
          <a:xfrm>
            <a:off x="827584" y="4077072"/>
            <a:ext cx="3744416" cy="2165487"/>
          </a:xfrm>
          <a:prstGeom prst="rect">
            <a:avLst/>
          </a:prstGeom>
        </p:spPr>
        <p:txBody>
          <a:bodyPr vert="horz" lIns="91440" tIns="45720" rIns="91440" bIns="45720" numCol="1"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2000" dirty="0"/>
              <a:t>Ge mjölken fördelat på 2-3 mål</a:t>
            </a:r>
          </a:p>
          <a:p>
            <a:pPr lvl="1">
              <a:buClr>
                <a:srgbClr val="F08A00"/>
              </a:buClr>
            </a:pPr>
            <a:r>
              <a:rPr lang="sv-SE" sz="1800" dirty="0"/>
              <a:t>Serveras vid 40-42 grader </a:t>
            </a:r>
          </a:p>
          <a:p>
            <a:pPr lvl="1">
              <a:buClr>
                <a:srgbClr val="F08A00"/>
              </a:buClr>
            </a:pPr>
            <a:r>
              <a:rPr lang="sv-SE" sz="1800" u="sng" dirty="0"/>
              <a:t>Ges via napp</a:t>
            </a:r>
          </a:p>
          <a:p>
            <a:pPr>
              <a:buClr>
                <a:srgbClr val="F08A00"/>
              </a:buClr>
            </a:pPr>
            <a:r>
              <a:rPr lang="sv-SE" sz="2000" dirty="0"/>
              <a:t>Se till att kalven dricker upp vid varje mål</a:t>
            </a:r>
          </a:p>
          <a:p>
            <a:pPr>
              <a:buClr>
                <a:srgbClr val="F08A00"/>
              </a:buClr>
            </a:pPr>
            <a:endParaRPr lang="sv-SE" sz="2600" dirty="0"/>
          </a:p>
          <a:p>
            <a:pPr>
              <a:buClr>
                <a:srgbClr val="F08A00"/>
              </a:buClr>
            </a:pPr>
            <a:endParaRPr lang="sv-SE" sz="2600" dirty="0"/>
          </a:p>
          <a:p>
            <a:pPr lvl="1">
              <a:buClr>
                <a:srgbClr val="F08A00"/>
              </a:buClr>
            </a:pPr>
            <a:endParaRPr lang="sv-SE" sz="2200" dirty="0"/>
          </a:p>
          <a:p>
            <a:pPr lvl="1">
              <a:buClr>
                <a:srgbClr val="F08A00"/>
              </a:buClr>
            </a:pPr>
            <a:endParaRPr lang="sv-SE" sz="2200" dirty="0"/>
          </a:p>
          <a:p>
            <a:pPr lvl="2">
              <a:buClr>
                <a:srgbClr val="F08A00"/>
              </a:buClr>
            </a:pPr>
            <a:endParaRPr lang="sv-SE" sz="1400" dirty="0"/>
          </a:p>
        </p:txBody>
      </p:sp>
      <p:sp>
        <p:nvSpPr>
          <p:cNvPr id="8" name="textruta 7"/>
          <p:cNvSpPr txBox="1"/>
          <p:nvPr/>
        </p:nvSpPr>
        <p:spPr>
          <a:xfrm>
            <a:off x="467544" y="404664"/>
            <a:ext cx="6048672"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Mjölkutfodring</a:t>
            </a:r>
          </a:p>
        </p:txBody>
      </p:sp>
      <p:graphicFrame>
        <p:nvGraphicFramePr>
          <p:cNvPr id="9" name="Diagram 8"/>
          <p:cNvGraphicFramePr/>
          <p:nvPr>
            <p:extLst>
              <p:ext uri="{D42A27DB-BD31-4B8C-83A1-F6EECF244321}">
                <p14:modId xmlns:p14="http://schemas.microsoft.com/office/powerpoint/2010/main" val="3251837028"/>
              </p:ext>
            </p:extLst>
          </p:nvPr>
        </p:nvGraphicFramePr>
        <p:xfrm>
          <a:off x="827584" y="836712"/>
          <a:ext cx="7560840" cy="3593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ruta 11"/>
          <p:cNvSpPr txBox="1"/>
          <p:nvPr/>
        </p:nvSpPr>
        <p:spPr>
          <a:xfrm>
            <a:off x="467544" y="6243141"/>
            <a:ext cx="4032448" cy="276999"/>
          </a:xfrm>
          <a:prstGeom prst="rect">
            <a:avLst/>
          </a:prstGeom>
          <a:noFill/>
        </p:spPr>
        <p:txBody>
          <a:bodyPr wrap="square" rtlCol="0">
            <a:spAutoFit/>
          </a:bodyPr>
          <a:lstStyle/>
          <a:p>
            <a:r>
              <a:rPr lang="sv-SE" sz="1200" dirty="0"/>
              <a:t>*Om det inte finns övergångsmjölk = ge helmjölk </a:t>
            </a:r>
          </a:p>
        </p:txBody>
      </p:sp>
      <p:sp>
        <p:nvSpPr>
          <p:cNvPr id="2" name="Rektangel 1">
            <a:extLst>
              <a:ext uri="{FF2B5EF4-FFF2-40B4-BE49-F238E27FC236}">
                <a16:creationId xmlns:a16="http://schemas.microsoft.com/office/drawing/2014/main" id="{E8007D84-3075-4DD7-9799-B3AD1CE9C0AF}"/>
              </a:ext>
            </a:extLst>
          </p:cNvPr>
          <p:cNvSpPr/>
          <p:nvPr/>
        </p:nvSpPr>
        <p:spPr>
          <a:xfrm>
            <a:off x="4644010" y="4077072"/>
            <a:ext cx="3816423" cy="2182136"/>
          </a:xfrm>
          <a:prstGeom prst="rect">
            <a:avLst/>
          </a:prstGeom>
        </p:spPr>
        <p:txBody>
          <a:bodyPr wrap="square">
            <a:spAutoFit/>
          </a:bodyPr>
          <a:lstStyle/>
          <a:p>
            <a:pPr marL="342900" indent="-342900">
              <a:lnSpc>
                <a:spcPct val="90000"/>
              </a:lnSpc>
              <a:spcBef>
                <a:spcPct val="20000"/>
              </a:spcBef>
              <a:buClr>
                <a:srgbClr val="F08A00"/>
              </a:buClr>
              <a:buFont typeface="Arial" panose="020B0604020202020204" pitchFamily="34" charset="0"/>
              <a:buChar char="•"/>
            </a:pPr>
            <a:r>
              <a:rPr lang="sv-SE" sz="2000" dirty="0"/>
              <a:t>Dosera mjölknäringen korrekt</a:t>
            </a:r>
          </a:p>
          <a:p>
            <a:pPr marL="742950" lvl="1" indent="-285750">
              <a:lnSpc>
                <a:spcPct val="90000"/>
              </a:lnSpc>
              <a:spcBef>
                <a:spcPct val="20000"/>
              </a:spcBef>
              <a:buClr>
                <a:srgbClr val="F08A00"/>
              </a:buClr>
              <a:buFont typeface="Arial"/>
              <a:buChar char="–"/>
            </a:pPr>
            <a:r>
              <a:rPr lang="sv-SE" dirty="0"/>
              <a:t>150 g per 8,5 dl vatten</a:t>
            </a:r>
          </a:p>
          <a:p>
            <a:pPr marL="742950" lvl="1" indent="-285750">
              <a:lnSpc>
                <a:spcPct val="90000"/>
              </a:lnSpc>
              <a:spcBef>
                <a:spcPct val="20000"/>
              </a:spcBef>
              <a:buClr>
                <a:srgbClr val="F08A00"/>
              </a:buClr>
              <a:buFont typeface="Arial"/>
              <a:buChar char="–"/>
            </a:pPr>
            <a:r>
              <a:rPr lang="sv-SE" dirty="0"/>
              <a:t>Rätt sammansättning till unga kalvar</a:t>
            </a:r>
          </a:p>
          <a:p>
            <a:pPr marL="342900" indent="-342900">
              <a:lnSpc>
                <a:spcPct val="90000"/>
              </a:lnSpc>
              <a:spcBef>
                <a:spcPct val="20000"/>
              </a:spcBef>
              <a:buClr>
                <a:srgbClr val="F08A00"/>
              </a:buClr>
              <a:buFont typeface="Arial" panose="020B0604020202020204" pitchFamily="34" charset="0"/>
              <a:buChar char="•"/>
            </a:pPr>
            <a:r>
              <a:rPr lang="sv-SE" sz="2000" dirty="0"/>
              <a:t>Vid upptrappning – kolla kalven noga och backa vid behov</a:t>
            </a:r>
          </a:p>
          <a:p>
            <a:pPr lvl="1">
              <a:buClr>
                <a:srgbClr val="F08A00"/>
              </a:buClr>
            </a:pPr>
            <a:endParaRPr lang="sv-SE" sz="2200" dirty="0"/>
          </a:p>
        </p:txBody>
      </p:sp>
    </p:spTree>
    <p:extLst>
      <p:ext uri="{BB962C8B-B14F-4D97-AF65-F5344CB8AC3E}">
        <p14:creationId xmlns:p14="http://schemas.microsoft.com/office/powerpoint/2010/main" val="4276186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p:cNvPicPr>
            <a:picLocks noChangeAspect="1"/>
          </p:cNvPicPr>
          <p:nvPr/>
        </p:nvPicPr>
        <p:blipFill rotWithShape="1">
          <a:blip r:embed="rId3"/>
          <a:srcRect l="32022" t="61156" r="29768" b="8455"/>
          <a:stretch/>
        </p:blipFill>
        <p:spPr>
          <a:xfrm>
            <a:off x="2794093" y="2132856"/>
            <a:ext cx="5926061" cy="2651133"/>
          </a:xfrm>
          <a:prstGeom prst="rect">
            <a:avLst/>
          </a:prstGeom>
        </p:spPr>
      </p:pic>
      <p:sp>
        <p:nvSpPr>
          <p:cNvPr id="4" name="textruta 3"/>
          <p:cNvSpPr txBox="1"/>
          <p:nvPr/>
        </p:nvSpPr>
        <p:spPr>
          <a:xfrm>
            <a:off x="467544" y="404664"/>
            <a:ext cx="6336704" cy="1015663"/>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Har jag valt rätt mjölknäring till unga kalvar? </a:t>
            </a:r>
          </a:p>
        </p:txBody>
      </p:sp>
      <p:sp>
        <p:nvSpPr>
          <p:cNvPr id="8" name="Rektangulär 7"/>
          <p:cNvSpPr/>
          <p:nvPr/>
        </p:nvSpPr>
        <p:spPr>
          <a:xfrm>
            <a:off x="213290" y="1816538"/>
            <a:ext cx="1800200" cy="360040"/>
          </a:xfrm>
          <a:prstGeom prst="wedgeRectCallout">
            <a:avLst>
              <a:gd name="adj1" fmla="val 101428"/>
              <a:gd name="adj2" fmla="val 171498"/>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Protein &gt; 20 %</a:t>
            </a:r>
          </a:p>
        </p:txBody>
      </p:sp>
      <p:sp>
        <p:nvSpPr>
          <p:cNvPr id="10" name="Rektangulär 9"/>
          <p:cNvSpPr/>
          <p:nvPr/>
        </p:nvSpPr>
        <p:spPr>
          <a:xfrm>
            <a:off x="363939" y="2420888"/>
            <a:ext cx="1483355" cy="360040"/>
          </a:xfrm>
          <a:prstGeom prst="wedgeRectCallout">
            <a:avLst>
              <a:gd name="adj1" fmla="val 120254"/>
              <a:gd name="adj2" fmla="val 44513"/>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Fett 15 - 20 %</a:t>
            </a:r>
          </a:p>
        </p:txBody>
      </p:sp>
      <p:sp>
        <p:nvSpPr>
          <p:cNvPr id="11" name="Rektangulär 10"/>
          <p:cNvSpPr/>
          <p:nvPr/>
        </p:nvSpPr>
        <p:spPr>
          <a:xfrm>
            <a:off x="496620" y="4092507"/>
            <a:ext cx="1483355" cy="360040"/>
          </a:xfrm>
          <a:prstGeom prst="wedgeRectCallout">
            <a:avLst>
              <a:gd name="adj1" fmla="val 116670"/>
              <a:gd name="adj2" fmla="val -312820"/>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Aska &lt; 8 %</a:t>
            </a:r>
          </a:p>
        </p:txBody>
      </p:sp>
      <p:sp>
        <p:nvSpPr>
          <p:cNvPr id="13" name="Rektangulär 12"/>
          <p:cNvSpPr/>
          <p:nvPr/>
        </p:nvSpPr>
        <p:spPr>
          <a:xfrm>
            <a:off x="338198" y="3278402"/>
            <a:ext cx="1483355" cy="360040"/>
          </a:xfrm>
          <a:prstGeom prst="wedgeRectCallout">
            <a:avLst>
              <a:gd name="adj1" fmla="val 128139"/>
              <a:gd name="adj2" fmla="val -1385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Fiber &lt; 0,1 %</a:t>
            </a:r>
          </a:p>
        </p:txBody>
      </p:sp>
      <p:sp>
        <p:nvSpPr>
          <p:cNvPr id="15" name="Rektangulär 14"/>
          <p:cNvSpPr/>
          <p:nvPr/>
        </p:nvSpPr>
        <p:spPr>
          <a:xfrm>
            <a:off x="496619" y="5301208"/>
            <a:ext cx="2059157" cy="1080120"/>
          </a:xfrm>
          <a:prstGeom prst="wedgeRectCallout">
            <a:avLst>
              <a:gd name="adj1" fmla="val 70714"/>
              <a:gd name="adj2" fmla="val -1405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Skummjölkspulver är en fördel</a:t>
            </a:r>
          </a:p>
        </p:txBody>
      </p:sp>
      <p:sp>
        <p:nvSpPr>
          <p:cNvPr id="16" name="Rektangulär 15"/>
          <p:cNvSpPr/>
          <p:nvPr/>
        </p:nvSpPr>
        <p:spPr>
          <a:xfrm>
            <a:off x="3466358" y="5301208"/>
            <a:ext cx="2059157" cy="1080120"/>
          </a:xfrm>
          <a:prstGeom prst="wedgeRectCallout">
            <a:avLst>
              <a:gd name="adj1" fmla="val -49080"/>
              <a:gd name="adj2" fmla="val -115942"/>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Unga kalvar kan inte bryta ned stärkelse</a:t>
            </a:r>
          </a:p>
        </p:txBody>
      </p:sp>
      <p:sp>
        <p:nvSpPr>
          <p:cNvPr id="17" name="Rektangulär 16"/>
          <p:cNvSpPr/>
          <p:nvPr/>
        </p:nvSpPr>
        <p:spPr>
          <a:xfrm>
            <a:off x="6228184" y="5265825"/>
            <a:ext cx="2491970" cy="1080120"/>
          </a:xfrm>
          <a:prstGeom prst="wedgeRectCallout">
            <a:avLst>
              <a:gd name="adj1" fmla="val -31954"/>
              <a:gd name="adj2" fmla="val -2596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E-vit &gt; 125-250 IE/kg</a:t>
            </a:r>
          </a:p>
        </p:txBody>
      </p:sp>
      <p:sp>
        <p:nvSpPr>
          <p:cNvPr id="12" name="Rektangulär 11"/>
          <p:cNvSpPr/>
          <p:nvPr/>
        </p:nvSpPr>
        <p:spPr>
          <a:xfrm>
            <a:off x="5015445" y="1440334"/>
            <a:ext cx="2796915" cy="461829"/>
          </a:xfrm>
          <a:prstGeom prst="wedgeRectCallout">
            <a:avLst>
              <a:gd name="adj1" fmla="val -85202"/>
              <a:gd name="adj2" fmla="val 207744"/>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Protein/fett = 1,4</a:t>
            </a:r>
          </a:p>
        </p:txBody>
      </p:sp>
    </p:spTree>
    <p:extLst>
      <p:ext uri="{BB962C8B-B14F-4D97-AF65-F5344CB8AC3E}">
        <p14:creationId xmlns:p14="http://schemas.microsoft.com/office/powerpoint/2010/main" val="719632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67544" y="404664"/>
            <a:ext cx="6552728"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Grovfoder och kraftfoder</a:t>
            </a:r>
          </a:p>
        </p:txBody>
      </p:sp>
      <p:sp>
        <p:nvSpPr>
          <p:cNvPr id="13" name="textruta 12"/>
          <p:cNvSpPr txBox="1"/>
          <p:nvPr/>
        </p:nvSpPr>
        <p:spPr>
          <a:xfrm>
            <a:off x="467544" y="6381640"/>
            <a:ext cx="3168352" cy="276999"/>
          </a:xfrm>
          <a:prstGeom prst="rect">
            <a:avLst/>
          </a:prstGeom>
          <a:noFill/>
        </p:spPr>
        <p:txBody>
          <a:bodyPr wrap="square" rtlCol="0">
            <a:spAutoFit/>
          </a:bodyPr>
          <a:lstStyle/>
          <a:p>
            <a:r>
              <a:rPr lang="sv-SE" sz="1200" dirty="0"/>
              <a:t>*Penn State University</a:t>
            </a:r>
          </a:p>
        </p:txBody>
      </p:sp>
      <p:pic>
        <p:nvPicPr>
          <p:cNvPr id="2050" name="Picture 2" descr="http://www.joosten.nl/wp-content/uploads/2016/05/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96752"/>
            <a:ext cx="7884587" cy="2677656"/>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611560" y="4122086"/>
            <a:ext cx="7920880" cy="2677656"/>
          </a:xfrm>
          <a:prstGeom prst="rect">
            <a:avLst/>
          </a:prstGeom>
        </p:spPr>
        <p:txBody>
          <a:bodyPr wrap="square" numCol="2">
            <a:spAutoFit/>
          </a:bodyPr>
          <a:lstStyle/>
          <a:p>
            <a:pPr marL="342900" indent="-342900">
              <a:buClr>
                <a:srgbClr val="F08A00"/>
              </a:buClr>
              <a:buFont typeface="Arial" panose="020B0604020202020204" pitchFamily="34" charset="0"/>
              <a:buChar char="•"/>
            </a:pPr>
            <a:r>
              <a:rPr lang="sv-SE" sz="2000" dirty="0"/>
              <a:t>Kraftfoder:</a:t>
            </a:r>
          </a:p>
          <a:p>
            <a:pPr marL="800100" lvl="1" indent="-342900">
              <a:buClr>
                <a:srgbClr val="F08A00"/>
              </a:buClr>
              <a:buFont typeface="Arial" panose="020B0604020202020204" pitchFamily="34" charset="0"/>
              <a:buChar char="•"/>
            </a:pPr>
            <a:r>
              <a:rPr lang="sv-SE" dirty="0"/>
              <a:t>Förbättrar våmmens upptagningsförmåga</a:t>
            </a:r>
          </a:p>
          <a:p>
            <a:pPr marL="800100" lvl="1" indent="-342900">
              <a:buClr>
                <a:srgbClr val="F08A00"/>
              </a:buClr>
              <a:buFont typeface="Arial" panose="020B0604020202020204" pitchFamily="34" charset="0"/>
              <a:buChar char="•"/>
            </a:pPr>
            <a:r>
              <a:rPr lang="sv-SE" dirty="0"/>
              <a:t>Fri tillgång i smakportioner</a:t>
            </a:r>
          </a:p>
          <a:p>
            <a:pPr marL="800100" lvl="1" indent="-342900">
              <a:buClr>
                <a:srgbClr val="F08A00"/>
              </a:buClr>
              <a:buFont typeface="Arial" panose="020B0604020202020204" pitchFamily="34" charset="0"/>
              <a:buChar char="•"/>
            </a:pPr>
            <a:r>
              <a:rPr lang="sv-SE" dirty="0"/>
              <a:t>Minst 12 MJ energi, 18-20 % protein och 3 % fett</a:t>
            </a:r>
          </a:p>
          <a:p>
            <a:pPr marL="800100" lvl="1" indent="-342900">
              <a:buClr>
                <a:srgbClr val="F08A00"/>
              </a:buClr>
              <a:buFont typeface="Arial" panose="020B0604020202020204" pitchFamily="34" charset="0"/>
              <a:buChar char="•"/>
            </a:pPr>
            <a:r>
              <a:rPr lang="sv-SE" dirty="0"/>
              <a:t>Byt ut varje dag</a:t>
            </a:r>
          </a:p>
          <a:p>
            <a:pPr marL="800100" lvl="1" indent="-342900">
              <a:buClr>
                <a:srgbClr val="F08A00"/>
              </a:buClr>
              <a:buFont typeface="Arial" panose="020B0604020202020204" pitchFamily="34" charset="0"/>
              <a:buChar char="•"/>
            </a:pPr>
            <a:r>
              <a:rPr lang="sv-SE" dirty="0"/>
              <a:t>Gärna i müsliform</a:t>
            </a:r>
          </a:p>
          <a:p>
            <a:pPr marL="800100" lvl="1" indent="-342900">
              <a:buClr>
                <a:srgbClr val="F08A00"/>
              </a:buClr>
              <a:buFont typeface="Arial" panose="020B0604020202020204" pitchFamily="34" charset="0"/>
              <a:buChar char="•"/>
            </a:pPr>
            <a:endParaRPr lang="sv-SE" sz="2000" u="sng" dirty="0"/>
          </a:p>
          <a:p>
            <a:pPr marL="342900" indent="-342900">
              <a:buClr>
                <a:srgbClr val="F08A00"/>
              </a:buClr>
              <a:buFont typeface="Arial" panose="020B0604020202020204" pitchFamily="34" charset="0"/>
              <a:buChar char="•"/>
            </a:pPr>
            <a:r>
              <a:rPr lang="sv-SE" sz="2000" dirty="0"/>
              <a:t>Grovfoder:</a:t>
            </a:r>
            <a:endParaRPr lang="sv-SE" sz="2000" u="sng" dirty="0"/>
          </a:p>
          <a:p>
            <a:pPr marL="800100" lvl="1" indent="-342900">
              <a:buClr>
                <a:srgbClr val="F08A00"/>
              </a:buClr>
              <a:buFont typeface="Arial" panose="020B0604020202020204" pitchFamily="34" charset="0"/>
              <a:buChar char="•"/>
            </a:pPr>
            <a:r>
              <a:rPr lang="sv-SE" dirty="0"/>
              <a:t>Utvecklar våmmens muskulatur</a:t>
            </a:r>
          </a:p>
          <a:p>
            <a:pPr marL="800100" lvl="1" indent="-342900">
              <a:buClr>
                <a:srgbClr val="F08A00"/>
              </a:buClr>
              <a:buFont typeface="Arial" panose="020B0604020202020204" pitchFamily="34" charset="0"/>
              <a:buChar char="•"/>
            </a:pPr>
            <a:r>
              <a:rPr lang="sv-SE" dirty="0"/>
              <a:t>Hö är att föredra</a:t>
            </a:r>
          </a:p>
          <a:p>
            <a:pPr marL="1257300" lvl="2" indent="-342900">
              <a:buClr>
                <a:srgbClr val="F08A00"/>
              </a:buClr>
              <a:buFont typeface="Arial" panose="020B0604020202020204" pitchFamily="34" charset="0"/>
              <a:buChar char="•"/>
            </a:pPr>
            <a:r>
              <a:rPr lang="sv-SE" dirty="0"/>
              <a:t>Ensilage för okoncentrerat</a:t>
            </a:r>
          </a:p>
          <a:p>
            <a:pPr marL="1257300" lvl="2" indent="-342900">
              <a:buClr>
                <a:srgbClr val="F08A00"/>
              </a:buClr>
              <a:buFont typeface="Arial" panose="020B0604020202020204" pitchFamily="34" charset="0"/>
              <a:buChar char="•"/>
            </a:pPr>
            <a:r>
              <a:rPr lang="sv-SE" dirty="0"/>
              <a:t>Hackat </a:t>
            </a:r>
            <a:r>
              <a:rPr lang="sv-SE" u="sng" dirty="0"/>
              <a:t>hö</a:t>
            </a:r>
            <a:r>
              <a:rPr lang="sv-SE" dirty="0"/>
              <a:t> (ca 3,5 cm) bäst</a:t>
            </a:r>
          </a:p>
          <a:p>
            <a:pPr marL="800100" lvl="1" indent="-342900">
              <a:buClr>
                <a:srgbClr val="F08A00"/>
              </a:buClr>
              <a:buFont typeface="Arial" panose="020B0604020202020204" pitchFamily="34" charset="0"/>
              <a:buChar char="•"/>
            </a:pPr>
            <a:r>
              <a:rPr lang="sv-SE" dirty="0"/>
              <a:t>Helst samma foder som en tid efter avvänjning</a:t>
            </a:r>
          </a:p>
          <a:p>
            <a:pPr marL="800100" lvl="1" indent="-342900">
              <a:buClr>
                <a:srgbClr val="F08A00"/>
              </a:buClr>
              <a:buFont typeface="Arial" panose="020B0604020202020204" pitchFamily="34" charset="0"/>
              <a:buChar char="•"/>
            </a:pPr>
            <a:r>
              <a:rPr lang="sv-SE" dirty="0"/>
              <a:t>Byt ofta för att hålla fräscht</a:t>
            </a:r>
          </a:p>
        </p:txBody>
      </p:sp>
    </p:spTree>
    <p:extLst>
      <p:ext uri="{BB962C8B-B14F-4D97-AF65-F5344CB8AC3E}">
        <p14:creationId xmlns:p14="http://schemas.microsoft.com/office/powerpoint/2010/main" val="468476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76779" y="404664"/>
            <a:ext cx="6552728"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Vatten – kalvens viktigaste foder</a:t>
            </a:r>
          </a:p>
        </p:txBody>
      </p:sp>
      <p:sp>
        <p:nvSpPr>
          <p:cNvPr id="2" name="Rektangel 1"/>
          <p:cNvSpPr/>
          <p:nvPr/>
        </p:nvSpPr>
        <p:spPr>
          <a:xfrm>
            <a:off x="483405" y="4225405"/>
            <a:ext cx="7920880" cy="2185214"/>
          </a:xfrm>
          <a:prstGeom prst="rect">
            <a:avLst/>
          </a:prstGeom>
        </p:spPr>
        <p:txBody>
          <a:bodyPr wrap="square" numCol="2">
            <a:spAutoFit/>
          </a:bodyPr>
          <a:lstStyle/>
          <a:p>
            <a:pPr marL="342900" indent="-342900">
              <a:buClr>
                <a:srgbClr val="F08A00"/>
              </a:buClr>
              <a:buFont typeface="Arial" panose="020B0604020202020204" pitchFamily="34" charset="0"/>
              <a:buChar char="•"/>
            </a:pPr>
            <a:r>
              <a:rPr lang="sv-SE" sz="2000" dirty="0"/>
              <a:t>Varför?</a:t>
            </a:r>
          </a:p>
          <a:p>
            <a:pPr marL="800100" lvl="1" indent="-342900">
              <a:buClr>
                <a:srgbClr val="F08A00"/>
              </a:buClr>
              <a:buFont typeface="Arial" panose="020B0604020202020204" pitchFamily="34" charset="0"/>
              <a:buChar char="•"/>
            </a:pPr>
            <a:r>
              <a:rPr lang="sv-SE" sz="1600" dirty="0"/>
              <a:t>Förutsättning för fungerande våm</a:t>
            </a:r>
          </a:p>
          <a:p>
            <a:pPr marL="800100" lvl="1" indent="-342900">
              <a:buClr>
                <a:srgbClr val="F08A00"/>
              </a:buClr>
              <a:buFont typeface="Arial" panose="020B0604020202020204" pitchFamily="34" charset="0"/>
              <a:buChar char="•"/>
            </a:pPr>
            <a:r>
              <a:rPr lang="sv-SE" sz="1600" dirty="0"/>
              <a:t>Vattnet till </a:t>
            </a:r>
            <a:r>
              <a:rPr lang="sv-SE" sz="1600" dirty="0" err="1"/>
              <a:t>våmmikrober</a:t>
            </a:r>
            <a:r>
              <a:rPr lang="sv-SE" sz="1600" dirty="0"/>
              <a:t> och mjölken till kalven</a:t>
            </a:r>
          </a:p>
          <a:p>
            <a:pPr marL="800100" lvl="1" indent="-342900">
              <a:buClr>
                <a:srgbClr val="F08A00"/>
              </a:buClr>
              <a:buFont typeface="Arial" panose="020B0604020202020204" pitchFamily="34" charset="0"/>
              <a:buChar char="•"/>
            </a:pPr>
            <a:r>
              <a:rPr lang="sv-SE" sz="1600" dirty="0"/>
              <a:t>Även unga kalvar dricker vatten </a:t>
            </a:r>
          </a:p>
          <a:p>
            <a:pPr marL="800100" lvl="1" indent="-342900">
              <a:buClr>
                <a:srgbClr val="F08A00"/>
              </a:buClr>
              <a:buFont typeface="Arial" panose="020B0604020202020204" pitchFamily="34" charset="0"/>
              <a:buChar char="•"/>
            </a:pPr>
            <a:r>
              <a:rPr lang="sv-SE" sz="1600" dirty="0"/>
              <a:t>Ger färre och kortare diarrétillfällen</a:t>
            </a:r>
          </a:p>
          <a:p>
            <a:pPr marL="800100" lvl="1" indent="-342900">
              <a:buClr>
                <a:srgbClr val="F08A00"/>
              </a:buClr>
              <a:buFont typeface="Arial" panose="020B0604020202020204" pitchFamily="34" charset="0"/>
              <a:buChar char="•"/>
            </a:pPr>
            <a:r>
              <a:rPr lang="sv-SE" sz="1600" dirty="0"/>
              <a:t>Mer vatten = mer mat = bättre tillväxt</a:t>
            </a:r>
            <a:endParaRPr lang="sv-SE" sz="2000" dirty="0"/>
          </a:p>
          <a:p>
            <a:pPr marL="342900" indent="-342900">
              <a:buClr>
                <a:srgbClr val="F08A00"/>
              </a:buClr>
              <a:buFont typeface="Arial" panose="020B0604020202020204" pitchFamily="34" charset="0"/>
              <a:buChar char="•"/>
            </a:pPr>
            <a:r>
              <a:rPr lang="sv-SE" sz="2000" dirty="0"/>
              <a:t>Hur?</a:t>
            </a:r>
          </a:p>
          <a:p>
            <a:pPr marL="800100" lvl="1" indent="-342900">
              <a:buClr>
                <a:srgbClr val="F08A00"/>
              </a:buClr>
              <a:buFont typeface="Arial" panose="020B0604020202020204" pitchFamily="34" charset="0"/>
              <a:buChar char="•"/>
            </a:pPr>
            <a:r>
              <a:rPr lang="sv-SE" sz="1600" dirty="0"/>
              <a:t>Fri tillgång till friskt vatten från födsel</a:t>
            </a:r>
          </a:p>
          <a:p>
            <a:pPr marL="800100" lvl="1" indent="-342900">
              <a:buClr>
                <a:srgbClr val="F08A00"/>
              </a:buClr>
              <a:buFont typeface="Arial" panose="020B0604020202020204" pitchFamily="34" charset="0"/>
              <a:buChar char="•"/>
            </a:pPr>
            <a:r>
              <a:rPr lang="sv-SE" sz="1600" dirty="0"/>
              <a:t>Byt ut varje dag</a:t>
            </a:r>
          </a:p>
          <a:p>
            <a:pPr marL="800100" lvl="1" indent="-342900">
              <a:buClr>
                <a:srgbClr val="F08A00"/>
              </a:buClr>
              <a:buFont typeface="Arial" panose="020B0604020202020204" pitchFamily="34" charset="0"/>
              <a:buChar char="•"/>
            </a:pPr>
            <a:r>
              <a:rPr lang="sv-SE" sz="1600" dirty="0" err="1"/>
              <a:t>Vattenkoppar</a:t>
            </a:r>
            <a:r>
              <a:rPr lang="sv-SE" sz="1600" dirty="0"/>
              <a:t>/nipplar OK om bra flöde, nåbar höjd och kalven lär sig</a:t>
            </a:r>
          </a:p>
          <a:p>
            <a:pPr marL="1257300" lvl="2" indent="-342900">
              <a:buClr>
                <a:srgbClr val="F08A00"/>
              </a:buClr>
              <a:buFont typeface="Arial" panose="020B0604020202020204" pitchFamily="34" charset="0"/>
              <a:buChar char="•"/>
            </a:pPr>
            <a:r>
              <a:rPr lang="sv-SE" sz="1600" dirty="0"/>
              <a:t>Minst 2 liter/minut</a:t>
            </a:r>
          </a:p>
          <a:p>
            <a:pPr marL="800100" lvl="1" indent="-342900">
              <a:buClr>
                <a:srgbClr val="F08A00"/>
              </a:buClr>
              <a:buFont typeface="Arial" panose="020B0604020202020204" pitchFamily="34" charset="0"/>
              <a:buChar char="•"/>
            </a:pPr>
            <a:endParaRPr lang="sv-SE" sz="1600" dirty="0"/>
          </a:p>
        </p:txBody>
      </p:sp>
      <p:pic>
        <p:nvPicPr>
          <p:cNvPr id="3" name="Picture 2" descr="http://www.omafra.gov.on.ca/english/livestock/veal/facts/info_extraf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08" y="1268760"/>
            <a:ext cx="4096308" cy="2535216"/>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619708" y="3841511"/>
            <a:ext cx="4572000" cy="230832"/>
          </a:xfrm>
          <a:prstGeom prst="rect">
            <a:avLst/>
          </a:prstGeom>
        </p:spPr>
        <p:txBody>
          <a:bodyPr>
            <a:spAutoFit/>
          </a:bodyPr>
          <a:lstStyle/>
          <a:p>
            <a:r>
              <a:rPr lang="en-US" sz="900" dirty="0">
                <a:solidFill>
                  <a:srgbClr val="000000"/>
                </a:solidFill>
                <a:latin typeface="Verdana" panose="020B0604030504040204" pitchFamily="34" charset="0"/>
              </a:rPr>
              <a:t>J. Quigley, 2001, Calf Note #68- Predicting Water Intake in Young Calves</a:t>
            </a:r>
            <a:endParaRPr lang="sv-SE" sz="900" dirty="0"/>
          </a:p>
        </p:txBody>
      </p:sp>
      <p:pic>
        <p:nvPicPr>
          <p:cNvPr id="8" name="Bildobjekt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708" y="1690725"/>
            <a:ext cx="3355652" cy="188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ruta 4"/>
          <p:cNvSpPr txBox="1">
            <a:spLocks noChangeArrowheads="1"/>
          </p:cNvSpPr>
          <p:nvPr/>
        </p:nvSpPr>
        <p:spPr bwMode="auto">
          <a:xfrm>
            <a:off x="5223141" y="3192712"/>
            <a:ext cx="22505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v-SE" altLang="sv-SE" sz="900" dirty="0">
                <a:solidFill>
                  <a:schemeClr val="bg1"/>
                </a:solidFill>
                <a:latin typeface="Arial" panose="020B0604020202020204" pitchFamily="34" charset="0"/>
              </a:rPr>
              <a:t>Foto: Catarina Svensson</a:t>
            </a:r>
          </a:p>
        </p:txBody>
      </p:sp>
      <p:sp>
        <p:nvSpPr>
          <p:cNvPr id="10" name="textruta 9"/>
          <p:cNvSpPr txBox="1"/>
          <p:nvPr/>
        </p:nvSpPr>
        <p:spPr>
          <a:xfrm>
            <a:off x="1547664" y="1746474"/>
            <a:ext cx="1584176"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sv-SE" sz="1200" dirty="0"/>
              <a:t>Mer vatten = mer kraftfoder</a:t>
            </a:r>
          </a:p>
        </p:txBody>
      </p:sp>
    </p:spTree>
    <p:extLst>
      <p:ext uri="{BB962C8B-B14F-4D97-AF65-F5344CB8AC3E}">
        <p14:creationId xmlns:p14="http://schemas.microsoft.com/office/powerpoint/2010/main" val="9756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67544" y="404664"/>
            <a:ext cx="6696744"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Dålig kalvskötsel kostar pengar!</a:t>
            </a:r>
          </a:p>
        </p:txBody>
      </p:sp>
      <p:sp>
        <p:nvSpPr>
          <p:cNvPr id="3" name="Platshållare för innehåll 2"/>
          <p:cNvSpPr>
            <a:spLocks noGrp="1"/>
          </p:cNvSpPr>
          <p:nvPr>
            <p:ph idx="1"/>
          </p:nvPr>
        </p:nvSpPr>
        <p:spPr>
          <a:xfrm>
            <a:off x="683568" y="1342005"/>
            <a:ext cx="6106338" cy="4525963"/>
          </a:xfrm>
        </p:spPr>
        <p:txBody>
          <a:bodyPr>
            <a:normAutofit fontScale="92500"/>
          </a:bodyPr>
          <a:lstStyle/>
          <a:p>
            <a:pPr>
              <a:buClr>
                <a:srgbClr val="F08A00"/>
              </a:buClr>
            </a:pPr>
            <a:r>
              <a:rPr lang="sv-SE" sz="2600" dirty="0"/>
              <a:t>Dålig utfodring:</a:t>
            </a:r>
          </a:p>
          <a:p>
            <a:pPr lvl="1">
              <a:buClr>
                <a:srgbClr val="F08A00"/>
              </a:buClr>
            </a:pPr>
            <a:r>
              <a:rPr lang="sv-SE" sz="2200" dirty="0"/>
              <a:t>Lägre mjölkproduktion: 400-2000 kr/första laktation</a:t>
            </a:r>
          </a:p>
          <a:p>
            <a:pPr lvl="1">
              <a:buClr>
                <a:srgbClr val="F08A00"/>
              </a:buClr>
            </a:pPr>
            <a:r>
              <a:rPr lang="sv-SE" sz="2200" dirty="0"/>
              <a:t>Senare </a:t>
            </a:r>
            <a:r>
              <a:rPr lang="sv-SE" sz="2200" dirty="0" err="1"/>
              <a:t>inkalvning</a:t>
            </a:r>
            <a:r>
              <a:rPr lang="sv-SE" sz="2200" dirty="0"/>
              <a:t>: 500 kr/månad och kalv</a:t>
            </a:r>
          </a:p>
          <a:p>
            <a:pPr lvl="1">
              <a:buClr>
                <a:srgbClr val="F08A00"/>
              </a:buClr>
            </a:pPr>
            <a:r>
              <a:rPr lang="sv-SE" sz="2200" b="1" dirty="0"/>
              <a:t>Sjuka kalvar!</a:t>
            </a:r>
            <a:endParaRPr lang="sv-SE" sz="2200" dirty="0"/>
          </a:p>
          <a:p>
            <a:pPr>
              <a:buClr>
                <a:srgbClr val="F08A00"/>
              </a:buClr>
            </a:pPr>
            <a:r>
              <a:rPr lang="sv-SE" sz="2600" dirty="0"/>
              <a:t>Sjuka</a:t>
            </a:r>
            <a:r>
              <a:rPr lang="sv-SE" sz="3000" dirty="0"/>
              <a:t> </a:t>
            </a:r>
            <a:r>
              <a:rPr lang="sv-SE" sz="2600" dirty="0"/>
              <a:t>kalvar</a:t>
            </a:r>
            <a:r>
              <a:rPr lang="sv-SE" sz="3000" dirty="0"/>
              <a:t>:</a:t>
            </a:r>
          </a:p>
          <a:p>
            <a:pPr lvl="1">
              <a:buClr>
                <a:srgbClr val="F08A00"/>
              </a:buClr>
            </a:pPr>
            <a:r>
              <a:rPr lang="sv-SE" sz="2200" dirty="0"/>
              <a:t>Lunginflammation: 2150 kr</a:t>
            </a:r>
          </a:p>
          <a:p>
            <a:pPr lvl="1">
              <a:buClr>
                <a:srgbClr val="F08A00"/>
              </a:buClr>
            </a:pPr>
            <a:r>
              <a:rPr lang="sv-SE" sz="2200" dirty="0"/>
              <a:t>Diarré: 2750 kr </a:t>
            </a:r>
          </a:p>
          <a:p>
            <a:pPr>
              <a:buClr>
                <a:srgbClr val="F08A00"/>
              </a:buClr>
            </a:pPr>
            <a:r>
              <a:rPr lang="sv-SE" sz="2600" dirty="0"/>
              <a:t>Kalvdödlighet: </a:t>
            </a:r>
          </a:p>
          <a:p>
            <a:pPr lvl="1">
              <a:buClr>
                <a:srgbClr val="F08A00"/>
              </a:buClr>
            </a:pPr>
            <a:r>
              <a:rPr lang="sv-SE" sz="2200" dirty="0"/>
              <a:t>Direkta kostnader: 1500-3000 kr/kalv</a:t>
            </a:r>
          </a:p>
          <a:p>
            <a:pPr lvl="1">
              <a:buClr>
                <a:srgbClr val="F08A00"/>
              </a:buClr>
            </a:pPr>
            <a:r>
              <a:rPr lang="sv-SE" sz="2200" dirty="0"/>
              <a:t>Behov av ny rekrytering: 12000 kr/kalvfärdig kviga</a:t>
            </a:r>
          </a:p>
        </p:txBody>
      </p:sp>
      <p:sp>
        <p:nvSpPr>
          <p:cNvPr id="7" name="Platshållare för innehåll 2"/>
          <p:cNvSpPr txBox="1">
            <a:spLocks/>
          </p:cNvSpPr>
          <p:nvPr/>
        </p:nvSpPr>
        <p:spPr>
          <a:xfrm>
            <a:off x="4168173" y="1603612"/>
            <a:ext cx="4508283"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endParaRPr lang="sv-SE" sz="2600" dirty="0"/>
          </a:p>
        </p:txBody>
      </p:sp>
      <p:sp>
        <p:nvSpPr>
          <p:cNvPr id="8" name="textruta 7"/>
          <p:cNvSpPr txBox="1"/>
          <p:nvPr/>
        </p:nvSpPr>
        <p:spPr>
          <a:xfrm>
            <a:off x="6059855" y="5975686"/>
            <a:ext cx="2023374" cy="307777"/>
          </a:xfrm>
          <a:prstGeom prst="rect">
            <a:avLst/>
          </a:prstGeom>
          <a:noFill/>
        </p:spPr>
        <p:txBody>
          <a:bodyPr wrap="none" rtlCol="0">
            <a:spAutoFit/>
          </a:bodyPr>
          <a:lstStyle/>
          <a:p>
            <a:r>
              <a:rPr lang="sv-SE" sz="1400" dirty="0">
                <a:solidFill>
                  <a:schemeClr val="bg1"/>
                </a:solidFill>
                <a:latin typeface="+mn-lt"/>
              </a:rPr>
              <a:t>Foto: Catharina Svensson</a:t>
            </a:r>
          </a:p>
        </p:txBody>
      </p:sp>
      <p:grpSp>
        <p:nvGrpSpPr>
          <p:cNvPr id="11" name="Grupp 10"/>
          <p:cNvGrpSpPr/>
          <p:nvPr/>
        </p:nvGrpSpPr>
        <p:grpSpPr>
          <a:xfrm>
            <a:off x="7071542" y="4252207"/>
            <a:ext cx="1944216" cy="1485165"/>
            <a:chOff x="5580112" y="1268760"/>
            <a:chExt cx="2844316" cy="2133237"/>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268760"/>
              <a:ext cx="2844316" cy="2133237"/>
            </a:xfrm>
            <a:prstGeom prst="rect">
              <a:avLst/>
            </a:prstGeom>
          </p:spPr>
        </p:pic>
        <p:sp>
          <p:nvSpPr>
            <p:cNvPr id="9" name="textruta 3"/>
            <p:cNvSpPr txBox="1">
              <a:spLocks noChangeArrowheads="1"/>
            </p:cNvSpPr>
            <p:nvPr/>
          </p:nvSpPr>
          <p:spPr bwMode="auto">
            <a:xfrm>
              <a:off x="5712240" y="2990515"/>
              <a:ext cx="137569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sv-SE" altLang="sv-SE" sz="1100" dirty="0">
                  <a:solidFill>
                    <a:schemeClr val="bg1"/>
                  </a:solidFill>
                  <a:latin typeface="Arial" panose="020B0604020202020204" pitchFamily="34" charset="0"/>
                </a:rPr>
                <a:t>Foto: Ylva Persson</a:t>
              </a:r>
            </a:p>
          </p:txBody>
        </p:sp>
      </p:grpSp>
      <p:sp>
        <p:nvSpPr>
          <p:cNvPr id="10" name="Rektangel med rundade hörn 9"/>
          <p:cNvSpPr/>
          <p:nvPr/>
        </p:nvSpPr>
        <p:spPr>
          <a:xfrm>
            <a:off x="624434" y="5988587"/>
            <a:ext cx="7956884" cy="4318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t>Ökat behov för inköpt rekrytering = stora risker för att ”köpa in” nya sjukdomar</a:t>
            </a:r>
          </a:p>
        </p:txBody>
      </p:sp>
      <p:sp>
        <p:nvSpPr>
          <p:cNvPr id="17" name="textruta 16"/>
          <p:cNvSpPr txBox="1"/>
          <p:nvPr/>
        </p:nvSpPr>
        <p:spPr>
          <a:xfrm>
            <a:off x="6899225" y="2369278"/>
            <a:ext cx="967158" cy="184666"/>
          </a:xfrm>
          <a:prstGeom prst="rect">
            <a:avLst/>
          </a:prstGeom>
          <a:noFill/>
        </p:spPr>
        <p:txBody>
          <a:bodyPr wrap="square" rtlCol="0">
            <a:spAutoFit/>
          </a:bodyPr>
          <a:lstStyle/>
          <a:p>
            <a:r>
              <a:rPr lang="sv-SE" sz="600" dirty="0">
                <a:solidFill>
                  <a:schemeClr val="bg1"/>
                </a:solidFill>
                <a:latin typeface="+mn-lt"/>
              </a:rPr>
              <a:t>Foto: Bengt Ekberg SVA</a:t>
            </a:r>
          </a:p>
        </p:txBody>
      </p:sp>
      <p:pic>
        <p:nvPicPr>
          <p:cNvPr id="19" name="Bildobjekt 18"/>
          <p:cNvPicPr>
            <a:picLocks noChangeAspect="1"/>
          </p:cNvPicPr>
          <p:nvPr/>
        </p:nvPicPr>
        <p:blipFill>
          <a:blip r:embed="rId4">
            <a:extLst>
              <a:ext uri="{28A0092B-C50C-407E-A947-70E740481C1C}">
                <a14:useLocalDpi xmlns:a14="http://schemas.microsoft.com/office/drawing/2010/main" val="0"/>
              </a:ext>
            </a:extLst>
          </a:blip>
          <a:srcRect t="27051" r="3552" b="14412"/>
          <a:stretch>
            <a:fillRect/>
          </a:stretch>
        </p:blipFill>
        <p:spPr bwMode="auto">
          <a:xfrm>
            <a:off x="6885044" y="1636657"/>
            <a:ext cx="2254681" cy="243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ruta 19"/>
          <p:cNvSpPr txBox="1">
            <a:spLocks noChangeArrowheads="1"/>
          </p:cNvSpPr>
          <p:nvPr/>
        </p:nvSpPr>
        <p:spPr bwMode="auto">
          <a:xfrm>
            <a:off x="6996177" y="3744588"/>
            <a:ext cx="18499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v-SE" altLang="sv-SE" sz="900" dirty="0">
                <a:solidFill>
                  <a:schemeClr val="bg1"/>
                </a:solidFill>
                <a:latin typeface="Arial" panose="020B0604020202020204" pitchFamily="34" charset="0"/>
              </a:rPr>
              <a:t>Foto: Catarina Svensson</a:t>
            </a:r>
          </a:p>
        </p:txBody>
      </p:sp>
    </p:spTree>
    <p:extLst>
      <p:ext uri="{BB962C8B-B14F-4D97-AF65-F5344CB8AC3E}">
        <p14:creationId xmlns:p14="http://schemas.microsoft.com/office/powerpoint/2010/main" val="83743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67544" y="404664"/>
            <a:ext cx="5976664"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Avvänjning</a:t>
            </a:r>
          </a:p>
        </p:txBody>
      </p:sp>
      <p:sp>
        <p:nvSpPr>
          <p:cNvPr id="3" name="Platshållare för innehåll 2"/>
          <p:cNvSpPr>
            <a:spLocks noGrp="1"/>
          </p:cNvSpPr>
          <p:nvPr>
            <p:ph idx="1"/>
          </p:nvPr>
        </p:nvSpPr>
        <p:spPr>
          <a:xfrm>
            <a:off x="683568" y="1603612"/>
            <a:ext cx="5097880" cy="4273660"/>
          </a:xfrm>
        </p:spPr>
        <p:txBody>
          <a:bodyPr>
            <a:normAutofit/>
          </a:bodyPr>
          <a:lstStyle/>
          <a:p>
            <a:pPr>
              <a:buClr>
                <a:srgbClr val="F08A00"/>
              </a:buClr>
            </a:pPr>
            <a:r>
              <a:rPr lang="sv-SE" sz="2600" dirty="0"/>
              <a:t>Vad är viktigt?</a:t>
            </a:r>
          </a:p>
          <a:p>
            <a:pPr lvl="1">
              <a:buClr>
                <a:srgbClr val="F08A00"/>
              </a:buClr>
            </a:pPr>
            <a:r>
              <a:rPr lang="sv-SE" sz="2200" dirty="0"/>
              <a:t>Gradvis avvänjning </a:t>
            </a:r>
          </a:p>
          <a:p>
            <a:pPr lvl="2">
              <a:buClr>
                <a:srgbClr val="F08A00"/>
              </a:buClr>
            </a:pPr>
            <a:r>
              <a:rPr lang="sv-SE" sz="1800" dirty="0"/>
              <a:t>Säkrar högt kraftfoderintag även vid hög mjölkgiva</a:t>
            </a:r>
          </a:p>
          <a:p>
            <a:pPr lvl="2">
              <a:buClr>
                <a:srgbClr val="F08A00"/>
              </a:buClr>
            </a:pPr>
            <a:r>
              <a:rPr lang="sv-SE" sz="1800" dirty="0"/>
              <a:t>Bibehåller tillväxt och förebygger sjukdom</a:t>
            </a:r>
          </a:p>
          <a:p>
            <a:pPr lvl="1">
              <a:buClr>
                <a:srgbClr val="F08A00"/>
              </a:buClr>
            </a:pPr>
            <a:r>
              <a:rPr lang="sv-SE" sz="2200" dirty="0"/>
              <a:t>Att kalven inte utsätts för fler förändringar samtidigt</a:t>
            </a:r>
          </a:p>
          <a:p>
            <a:pPr lvl="2">
              <a:buClr>
                <a:srgbClr val="F08A00"/>
              </a:buClr>
            </a:pPr>
            <a:r>
              <a:rPr lang="sv-SE" sz="1600" dirty="0"/>
              <a:t>Varje förändring innebär</a:t>
            </a:r>
            <a:r>
              <a:rPr lang="sv-SE" sz="1200" dirty="0"/>
              <a:t> </a:t>
            </a:r>
            <a:r>
              <a:rPr lang="sv-SE" sz="1600" dirty="0"/>
              <a:t>stress för kalven</a:t>
            </a:r>
          </a:p>
          <a:p>
            <a:pPr lvl="1">
              <a:buClr>
                <a:srgbClr val="F08A00"/>
              </a:buClr>
            </a:pPr>
            <a:r>
              <a:rPr lang="sv-SE" sz="2200" dirty="0"/>
              <a:t>Avvänjning efter vikt och kraftfoderintag</a:t>
            </a:r>
          </a:p>
          <a:p>
            <a:pPr lvl="2">
              <a:buClr>
                <a:srgbClr val="F08A00"/>
              </a:buClr>
            </a:pPr>
            <a:r>
              <a:rPr lang="sv-SE" sz="1800" dirty="0"/>
              <a:t>Säkrar att kalven är förberedd</a:t>
            </a:r>
          </a:p>
          <a:p>
            <a:pPr>
              <a:buClr>
                <a:srgbClr val="F08A00"/>
              </a:buClr>
            </a:pPr>
            <a:endParaRPr lang="sv-SE" sz="2600" dirty="0"/>
          </a:p>
        </p:txBody>
      </p:sp>
      <p:pic>
        <p:nvPicPr>
          <p:cNvPr id="6" name="Picture 1" descr="C:\Users\ylva.persson\AppData\Local\Microsoft\Windows\Temporary Internet Files\Content.IE5\BFYWZXQC\SRBkalv Öjebyamman 2.jpg"/>
          <p:cNvPicPr>
            <a:picLocks noChangeAspect="1" noChangeArrowheads="1"/>
          </p:cNvPicPr>
          <p:nvPr/>
        </p:nvPicPr>
        <p:blipFill>
          <a:blip r:embed="rId3" cstate="print"/>
          <a:srcRect/>
          <a:stretch>
            <a:fillRect/>
          </a:stretch>
        </p:blipFill>
        <p:spPr bwMode="auto">
          <a:xfrm>
            <a:off x="5814949" y="3501903"/>
            <a:ext cx="2953038" cy="2124409"/>
          </a:xfrm>
          <a:prstGeom prst="rect">
            <a:avLst/>
          </a:prstGeom>
          <a:noFill/>
        </p:spPr>
      </p:pic>
      <p:sp>
        <p:nvSpPr>
          <p:cNvPr id="7" name="textruta 3"/>
          <p:cNvSpPr txBox="1"/>
          <p:nvPr/>
        </p:nvSpPr>
        <p:spPr>
          <a:xfrm>
            <a:off x="7593433" y="5235025"/>
            <a:ext cx="1142700" cy="36933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900" dirty="0">
                <a:solidFill>
                  <a:schemeClr val="bg1"/>
                </a:solidFill>
                <a:latin typeface="+mn-lt"/>
              </a:rPr>
              <a:t>Foto: Bengt Ekberg SVA</a:t>
            </a:r>
          </a:p>
        </p:txBody>
      </p:sp>
      <p:pic>
        <p:nvPicPr>
          <p:cNvPr id="9" name="Bildobjekt 8" descr="Annika Standardrutiner 035.jpg"/>
          <p:cNvPicPr/>
          <p:nvPr/>
        </p:nvPicPr>
        <p:blipFill>
          <a:blip r:embed="rId4" cstate="print"/>
          <a:srcRect t="14650" r="1902"/>
          <a:stretch>
            <a:fillRect/>
          </a:stretch>
        </p:blipFill>
        <p:spPr>
          <a:xfrm flipH="1">
            <a:off x="6156176" y="1916832"/>
            <a:ext cx="2270584" cy="1155444"/>
          </a:xfrm>
          <a:prstGeom prst="rect">
            <a:avLst/>
          </a:prstGeom>
        </p:spPr>
      </p:pic>
      <p:sp>
        <p:nvSpPr>
          <p:cNvPr id="10" name="Textruta 295"/>
          <p:cNvSpPr txBox="1">
            <a:spLocks noChangeArrowheads="1"/>
          </p:cNvSpPr>
          <p:nvPr/>
        </p:nvSpPr>
        <p:spPr bwMode="auto">
          <a:xfrm>
            <a:off x="7695797" y="2707086"/>
            <a:ext cx="356235" cy="32364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sv-SE" sz="1050" dirty="0">
                <a:latin typeface="Cambria" panose="02040503050406030204" pitchFamily="18" charset="0"/>
                <a:ea typeface="Times New Roman" panose="02020603050405020304" pitchFamily="18" charset="0"/>
                <a:cs typeface="Times New Roman" panose="02020603050405020304" pitchFamily="18" charset="0"/>
              </a:rPr>
              <a:t>1</a:t>
            </a:r>
            <a:r>
              <a:rPr lang="sv-SE" sz="1050" dirty="0">
                <a:effectLst/>
                <a:latin typeface="Cambria" panose="02040503050406030204" pitchFamily="18" charset="0"/>
                <a:ea typeface="Times New Roman" panose="02020603050405020304" pitchFamily="18" charset="0"/>
                <a:cs typeface="Times New Roman" panose="02020603050405020304" pitchFamily="18" charset="0"/>
              </a:rPr>
              <a:t> l</a:t>
            </a:r>
          </a:p>
        </p:txBody>
      </p:sp>
      <p:sp>
        <p:nvSpPr>
          <p:cNvPr id="11" name="Textruta 294"/>
          <p:cNvSpPr txBox="1">
            <a:spLocks noChangeArrowheads="1"/>
          </p:cNvSpPr>
          <p:nvPr/>
        </p:nvSpPr>
        <p:spPr bwMode="auto">
          <a:xfrm>
            <a:off x="7090117" y="2705542"/>
            <a:ext cx="356235" cy="32364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sv-SE" sz="1050">
                <a:effectLst/>
                <a:latin typeface="Cambria" panose="02040503050406030204" pitchFamily="18" charset="0"/>
                <a:ea typeface="Times New Roman" panose="02020603050405020304" pitchFamily="18" charset="0"/>
                <a:cs typeface="Times New Roman" panose="02020603050405020304" pitchFamily="18" charset="0"/>
              </a:rPr>
              <a:t>2 l</a:t>
            </a:r>
          </a:p>
        </p:txBody>
      </p:sp>
      <p:sp>
        <p:nvSpPr>
          <p:cNvPr id="12" name="Textruta 293"/>
          <p:cNvSpPr txBox="1">
            <a:spLocks noChangeArrowheads="1"/>
          </p:cNvSpPr>
          <p:nvPr/>
        </p:nvSpPr>
        <p:spPr bwMode="auto">
          <a:xfrm>
            <a:off x="6519888" y="2708667"/>
            <a:ext cx="356235" cy="32364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sv-SE" sz="1050" dirty="0">
                <a:latin typeface="Cambria" panose="02040503050406030204" pitchFamily="18" charset="0"/>
                <a:ea typeface="Times New Roman" panose="02020603050405020304" pitchFamily="18" charset="0"/>
                <a:cs typeface="Times New Roman" panose="02020603050405020304" pitchFamily="18" charset="0"/>
              </a:rPr>
              <a:t>3</a:t>
            </a:r>
            <a:r>
              <a:rPr lang="sv-SE" sz="1050" dirty="0">
                <a:effectLst/>
                <a:latin typeface="Cambria" panose="02040503050406030204" pitchFamily="18" charset="0"/>
                <a:ea typeface="Times New Roman" panose="02020603050405020304" pitchFamily="18" charset="0"/>
                <a:cs typeface="Times New Roman" panose="02020603050405020304" pitchFamily="18" charset="0"/>
              </a:rPr>
              <a:t> l</a:t>
            </a:r>
          </a:p>
        </p:txBody>
      </p:sp>
      <p:sp>
        <p:nvSpPr>
          <p:cNvPr id="13" name="textruta 3"/>
          <p:cNvSpPr txBox="1"/>
          <p:nvPr/>
        </p:nvSpPr>
        <p:spPr>
          <a:xfrm>
            <a:off x="7002797" y="2045083"/>
            <a:ext cx="1442467" cy="23083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900" dirty="0">
                <a:solidFill>
                  <a:schemeClr val="bg1"/>
                </a:solidFill>
                <a:latin typeface="+mn-lt"/>
              </a:rPr>
              <a:t>Foto: Catarina Svensson</a:t>
            </a:r>
          </a:p>
        </p:txBody>
      </p:sp>
    </p:spTree>
    <p:extLst>
      <p:ext uri="{BB962C8B-B14F-4D97-AF65-F5344CB8AC3E}">
        <p14:creationId xmlns:p14="http://schemas.microsoft.com/office/powerpoint/2010/main" val="1457055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467544" y="6330805"/>
            <a:ext cx="3402173" cy="338554"/>
          </a:xfrm>
          <a:prstGeom prst="rect">
            <a:avLst/>
          </a:prstGeom>
          <a:noFill/>
        </p:spPr>
        <p:txBody>
          <a:bodyPr wrap="square" rtlCol="0">
            <a:spAutoFit/>
          </a:bodyPr>
          <a:lstStyle/>
          <a:p>
            <a:r>
              <a:rPr lang="sv-SE" sz="1600" dirty="0">
                <a:solidFill>
                  <a:schemeClr val="bg1"/>
                </a:solidFill>
                <a:latin typeface="+mn-lt"/>
              </a:rPr>
              <a:t>Foto: Bengt Ekberg SVA</a:t>
            </a:r>
          </a:p>
        </p:txBody>
      </p:sp>
      <p:sp>
        <p:nvSpPr>
          <p:cNvPr id="8" name="textruta 7"/>
          <p:cNvSpPr txBox="1"/>
          <p:nvPr/>
        </p:nvSpPr>
        <p:spPr>
          <a:xfrm>
            <a:off x="467544" y="404664"/>
            <a:ext cx="6624736"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Hur går jag tillväga?</a:t>
            </a:r>
          </a:p>
        </p:txBody>
      </p:sp>
      <p:sp>
        <p:nvSpPr>
          <p:cNvPr id="14" name="textruta 13"/>
          <p:cNvSpPr txBox="1"/>
          <p:nvPr/>
        </p:nvSpPr>
        <p:spPr>
          <a:xfrm>
            <a:off x="2832180" y="1305111"/>
            <a:ext cx="2448272" cy="715089"/>
          </a:xfrm>
          <a:prstGeom prst="flowChartAlternateProcess">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Kalven är minst 2 månader</a:t>
            </a:r>
          </a:p>
        </p:txBody>
      </p:sp>
      <p:sp>
        <p:nvSpPr>
          <p:cNvPr id="16" name="textruta 15"/>
          <p:cNvSpPr txBox="1"/>
          <p:nvPr/>
        </p:nvSpPr>
        <p:spPr>
          <a:xfrm>
            <a:off x="3125426" y="2283038"/>
            <a:ext cx="1872208" cy="1008787"/>
          </a:xfrm>
          <a:prstGeom prst="diamond">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sz="900" dirty="0"/>
              <a:t>Mäter bröstomfånget ca 1 m (90 kg)?</a:t>
            </a:r>
          </a:p>
        </p:txBody>
      </p:sp>
      <p:sp>
        <p:nvSpPr>
          <p:cNvPr id="19" name="textruta 18"/>
          <p:cNvSpPr txBox="1"/>
          <p:nvPr/>
        </p:nvSpPr>
        <p:spPr>
          <a:xfrm>
            <a:off x="395536" y="2145153"/>
            <a:ext cx="1680800" cy="646331"/>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Fortsätt utfodra med mjölk</a:t>
            </a:r>
          </a:p>
        </p:txBody>
      </p:sp>
      <p:sp>
        <p:nvSpPr>
          <p:cNvPr id="20" name="textruta 19"/>
          <p:cNvSpPr txBox="1"/>
          <p:nvPr/>
        </p:nvSpPr>
        <p:spPr>
          <a:xfrm>
            <a:off x="2698818" y="3631523"/>
            <a:ext cx="2725424" cy="504393"/>
          </a:xfrm>
          <a:prstGeom prst="diamond">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sz="1050"/>
              <a:t>Är kalven frisk?</a:t>
            </a:r>
            <a:endParaRPr lang="sv-SE" sz="1050" dirty="0"/>
          </a:p>
        </p:txBody>
      </p:sp>
      <p:cxnSp>
        <p:nvCxnSpPr>
          <p:cNvPr id="27" name="Rak pil 26"/>
          <p:cNvCxnSpPr>
            <a:stCxn id="14" idx="2"/>
            <a:endCxn id="16" idx="0"/>
          </p:cNvCxnSpPr>
          <p:nvPr/>
        </p:nvCxnSpPr>
        <p:spPr>
          <a:xfrm>
            <a:off x="4056316" y="2020200"/>
            <a:ext cx="5214" cy="2628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Rak pil 34"/>
          <p:cNvCxnSpPr>
            <a:stCxn id="16" idx="2"/>
            <a:endCxn id="20" idx="0"/>
          </p:cNvCxnSpPr>
          <p:nvPr/>
        </p:nvCxnSpPr>
        <p:spPr>
          <a:xfrm>
            <a:off x="4061530" y="3291825"/>
            <a:ext cx="0" cy="33969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9" name="textruta 38"/>
          <p:cNvSpPr txBox="1"/>
          <p:nvPr/>
        </p:nvSpPr>
        <p:spPr>
          <a:xfrm>
            <a:off x="2610166" y="2581792"/>
            <a:ext cx="369398" cy="230832"/>
          </a:xfrm>
          <a:prstGeom prst="rect">
            <a:avLst/>
          </a:prstGeom>
          <a:noFill/>
        </p:spPr>
        <p:txBody>
          <a:bodyPr wrap="square" rtlCol="0">
            <a:spAutoFit/>
          </a:bodyPr>
          <a:lstStyle/>
          <a:p>
            <a:pPr algn="ctr"/>
            <a:r>
              <a:rPr lang="sv-SE" sz="900" dirty="0"/>
              <a:t>Nej</a:t>
            </a:r>
          </a:p>
        </p:txBody>
      </p:sp>
      <p:sp>
        <p:nvSpPr>
          <p:cNvPr id="40" name="textruta 39"/>
          <p:cNvSpPr txBox="1"/>
          <p:nvPr/>
        </p:nvSpPr>
        <p:spPr>
          <a:xfrm>
            <a:off x="4068144" y="3412467"/>
            <a:ext cx="369398" cy="230832"/>
          </a:xfrm>
          <a:prstGeom prst="rect">
            <a:avLst/>
          </a:prstGeom>
          <a:noFill/>
        </p:spPr>
        <p:txBody>
          <a:bodyPr wrap="square" rtlCol="0">
            <a:spAutoFit/>
          </a:bodyPr>
          <a:lstStyle/>
          <a:p>
            <a:pPr algn="ctr"/>
            <a:r>
              <a:rPr lang="sv-SE" sz="900" dirty="0"/>
              <a:t>Ja</a:t>
            </a:r>
          </a:p>
        </p:txBody>
      </p:sp>
      <p:sp>
        <p:nvSpPr>
          <p:cNvPr id="44" name="Oval 43"/>
          <p:cNvSpPr/>
          <p:nvPr/>
        </p:nvSpPr>
        <p:spPr>
          <a:xfrm>
            <a:off x="641051" y="4586036"/>
            <a:ext cx="1656184" cy="910869"/>
          </a:xfrm>
          <a:prstGeom prst="wedgeEllipseCallout">
            <a:avLst>
              <a:gd name="adj1" fmla="val 76690"/>
              <a:gd name="adj2" fmla="val -18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100" dirty="0"/>
              <a:t>Varmvatten till kalven underlättar avvänjning</a:t>
            </a:r>
          </a:p>
        </p:txBody>
      </p:sp>
      <p:cxnSp>
        <p:nvCxnSpPr>
          <p:cNvPr id="6165" name="Vinklad  6164"/>
          <p:cNvCxnSpPr>
            <a:stCxn id="20" idx="1"/>
            <a:endCxn id="19" idx="2"/>
          </p:cNvCxnSpPr>
          <p:nvPr/>
        </p:nvCxnSpPr>
        <p:spPr>
          <a:xfrm rot="10800000">
            <a:off x="1235936" y="2791484"/>
            <a:ext cx="1462882" cy="1092236"/>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6167" name="Vinklad  6166"/>
          <p:cNvCxnSpPr>
            <a:stCxn id="16" idx="1"/>
            <a:endCxn id="19" idx="3"/>
          </p:cNvCxnSpPr>
          <p:nvPr/>
        </p:nvCxnSpPr>
        <p:spPr>
          <a:xfrm rot="10800000">
            <a:off x="2076336" y="2468320"/>
            <a:ext cx="1049090" cy="319113"/>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
        <p:nvSpPr>
          <p:cNvPr id="89" name="textruta 88"/>
          <p:cNvSpPr txBox="1"/>
          <p:nvPr/>
        </p:nvSpPr>
        <p:spPr>
          <a:xfrm>
            <a:off x="5824302" y="4365104"/>
            <a:ext cx="2466484" cy="1467326"/>
          </a:xfrm>
          <a:prstGeom prst="diamond">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sz="1050" dirty="0"/>
              <a:t>Äter kalven minst 1 kg kraftfoder/dygn i 3 dagar?</a:t>
            </a:r>
          </a:p>
          <a:p>
            <a:pPr algn="ctr"/>
            <a:endParaRPr lang="sv-SE" sz="1050" dirty="0"/>
          </a:p>
        </p:txBody>
      </p:sp>
      <p:cxnSp>
        <p:nvCxnSpPr>
          <p:cNvPr id="71" name="Vinklad  70"/>
          <p:cNvCxnSpPr>
            <a:stCxn id="108" idx="3"/>
            <a:endCxn id="89" idx="1"/>
          </p:cNvCxnSpPr>
          <p:nvPr/>
        </p:nvCxnSpPr>
        <p:spPr>
          <a:xfrm flipV="1">
            <a:off x="5346390" y="5098767"/>
            <a:ext cx="477912" cy="282000"/>
          </a:xfrm>
          <a:prstGeom prst="bentConnector3">
            <a:avLst>
              <a:gd name="adj1" fmla="val 50000"/>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05" name="textruta 104"/>
          <p:cNvSpPr txBox="1"/>
          <p:nvPr/>
        </p:nvSpPr>
        <p:spPr>
          <a:xfrm>
            <a:off x="6764802" y="5895818"/>
            <a:ext cx="369398" cy="230832"/>
          </a:xfrm>
          <a:prstGeom prst="rect">
            <a:avLst/>
          </a:prstGeom>
          <a:noFill/>
        </p:spPr>
        <p:txBody>
          <a:bodyPr wrap="square" rtlCol="0">
            <a:spAutoFit/>
          </a:bodyPr>
          <a:lstStyle/>
          <a:p>
            <a:pPr algn="ctr"/>
            <a:r>
              <a:rPr lang="sv-SE" sz="900" dirty="0"/>
              <a:t>Nej</a:t>
            </a:r>
          </a:p>
        </p:txBody>
      </p:sp>
      <p:sp>
        <p:nvSpPr>
          <p:cNvPr id="106" name="textruta 105"/>
          <p:cNvSpPr txBox="1"/>
          <p:nvPr/>
        </p:nvSpPr>
        <p:spPr>
          <a:xfrm>
            <a:off x="2362995" y="3562541"/>
            <a:ext cx="369398" cy="230832"/>
          </a:xfrm>
          <a:prstGeom prst="rect">
            <a:avLst/>
          </a:prstGeom>
          <a:noFill/>
        </p:spPr>
        <p:txBody>
          <a:bodyPr wrap="square" rtlCol="0">
            <a:spAutoFit/>
          </a:bodyPr>
          <a:lstStyle/>
          <a:p>
            <a:pPr algn="ctr"/>
            <a:r>
              <a:rPr lang="sv-SE" sz="900" dirty="0"/>
              <a:t>Nej</a:t>
            </a:r>
          </a:p>
        </p:txBody>
      </p:sp>
      <p:sp>
        <p:nvSpPr>
          <p:cNvPr id="108" name="textruta 107"/>
          <p:cNvSpPr txBox="1"/>
          <p:nvPr/>
        </p:nvSpPr>
        <p:spPr>
          <a:xfrm>
            <a:off x="2771800" y="4365104"/>
            <a:ext cx="2574590" cy="2031325"/>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Ge </a:t>
            </a:r>
            <a:r>
              <a:rPr lang="sv-SE" u="sng" dirty="0"/>
              <a:t>gradvist </a:t>
            </a:r>
            <a:r>
              <a:rPr lang="sv-SE" dirty="0"/>
              <a:t>mindre volym eller mer utspädd mjölk i </a:t>
            </a:r>
            <a:r>
              <a:rPr lang="sv-SE" b="1" dirty="0"/>
              <a:t>1-2 veckor</a:t>
            </a:r>
          </a:p>
          <a:p>
            <a:pPr algn="ctr"/>
            <a:endParaRPr lang="sv-SE" dirty="0"/>
          </a:p>
          <a:p>
            <a:pPr algn="ctr"/>
            <a:endParaRPr lang="sv-SE" dirty="0"/>
          </a:p>
          <a:p>
            <a:pPr algn="ctr"/>
            <a:endParaRPr lang="sv-SE" dirty="0"/>
          </a:p>
          <a:p>
            <a:pPr algn="ctr"/>
            <a:endParaRPr lang="sv-SE" dirty="0"/>
          </a:p>
        </p:txBody>
      </p:sp>
      <p:sp>
        <p:nvSpPr>
          <p:cNvPr id="117" name="textruta 116"/>
          <p:cNvSpPr txBox="1"/>
          <p:nvPr/>
        </p:nvSpPr>
        <p:spPr>
          <a:xfrm>
            <a:off x="6141885" y="1868155"/>
            <a:ext cx="2261710" cy="1200329"/>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Flytta kalvarna/byt foder som tidigast 14 dagar efter avslutad avvänjning</a:t>
            </a:r>
          </a:p>
        </p:txBody>
      </p:sp>
      <p:sp>
        <p:nvSpPr>
          <p:cNvPr id="125" name="textruta 124"/>
          <p:cNvSpPr txBox="1"/>
          <p:nvPr/>
        </p:nvSpPr>
        <p:spPr>
          <a:xfrm>
            <a:off x="7113745" y="4177416"/>
            <a:ext cx="369398" cy="230832"/>
          </a:xfrm>
          <a:prstGeom prst="rect">
            <a:avLst/>
          </a:prstGeom>
          <a:noFill/>
        </p:spPr>
        <p:txBody>
          <a:bodyPr wrap="square" rtlCol="0">
            <a:spAutoFit/>
          </a:bodyPr>
          <a:lstStyle/>
          <a:p>
            <a:pPr algn="ctr"/>
            <a:r>
              <a:rPr lang="sv-SE" sz="900" dirty="0"/>
              <a:t>Ja</a:t>
            </a:r>
          </a:p>
        </p:txBody>
      </p:sp>
      <p:sp>
        <p:nvSpPr>
          <p:cNvPr id="60" name="textruta 59"/>
          <p:cNvSpPr txBox="1"/>
          <p:nvPr/>
        </p:nvSpPr>
        <p:spPr>
          <a:xfrm>
            <a:off x="6437499" y="3401231"/>
            <a:ext cx="1680800" cy="646331"/>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Avsluta avvänjningen</a:t>
            </a:r>
          </a:p>
        </p:txBody>
      </p:sp>
      <p:sp>
        <p:nvSpPr>
          <p:cNvPr id="62" name="textruta 61"/>
          <p:cNvSpPr txBox="1"/>
          <p:nvPr/>
        </p:nvSpPr>
        <p:spPr>
          <a:xfrm>
            <a:off x="7277899" y="5804926"/>
            <a:ext cx="1680800" cy="646331"/>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Fortsätt utfodra med mjölk</a:t>
            </a:r>
          </a:p>
        </p:txBody>
      </p:sp>
      <p:cxnSp>
        <p:nvCxnSpPr>
          <p:cNvPr id="63" name="Vinklad  62"/>
          <p:cNvCxnSpPr>
            <a:stCxn id="89" idx="2"/>
            <a:endCxn id="62" idx="1"/>
          </p:cNvCxnSpPr>
          <p:nvPr/>
        </p:nvCxnSpPr>
        <p:spPr>
          <a:xfrm rot="16200000" flipH="1">
            <a:off x="7019890" y="5870083"/>
            <a:ext cx="295662" cy="220355"/>
          </a:xfrm>
          <a:prstGeom prst="bentConnector2">
            <a:avLst/>
          </a:prstGeom>
          <a:ln>
            <a:tailEnd type="triangle"/>
          </a:ln>
        </p:spPr>
        <p:style>
          <a:lnRef idx="2">
            <a:schemeClr val="dk1"/>
          </a:lnRef>
          <a:fillRef idx="0">
            <a:schemeClr val="dk1"/>
          </a:fillRef>
          <a:effectRef idx="1">
            <a:schemeClr val="dk1"/>
          </a:effectRef>
          <a:fontRef idx="minor">
            <a:schemeClr val="tx1"/>
          </a:fontRef>
        </p:style>
      </p:cxnSp>
      <p:cxnSp>
        <p:nvCxnSpPr>
          <p:cNvPr id="66" name="Vinklad  65"/>
          <p:cNvCxnSpPr>
            <a:stCxn id="89" idx="0"/>
            <a:endCxn id="60" idx="2"/>
          </p:cNvCxnSpPr>
          <p:nvPr/>
        </p:nvCxnSpPr>
        <p:spPr>
          <a:xfrm rot="5400000" flipH="1" flipV="1">
            <a:off x="7008950" y="4096156"/>
            <a:ext cx="317542" cy="220355"/>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
        <p:nvSpPr>
          <p:cNvPr id="74" name="textruta 73"/>
          <p:cNvSpPr txBox="1"/>
          <p:nvPr/>
        </p:nvSpPr>
        <p:spPr>
          <a:xfrm>
            <a:off x="4075796" y="2028904"/>
            <a:ext cx="369398" cy="230832"/>
          </a:xfrm>
          <a:prstGeom prst="rect">
            <a:avLst/>
          </a:prstGeom>
          <a:noFill/>
        </p:spPr>
        <p:txBody>
          <a:bodyPr wrap="square" rtlCol="0">
            <a:spAutoFit/>
          </a:bodyPr>
          <a:lstStyle/>
          <a:p>
            <a:pPr algn="ctr"/>
            <a:r>
              <a:rPr lang="sv-SE" sz="900" dirty="0"/>
              <a:t>Ja</a:t>
            </a:r>
          </a:p>
        </p:txBody>
      </p:sp>
      <p:cxnSp>
        <p:nvCxnSpPr>
          <p:cNvPr id="75" name="Rak pil 74"/>
          <p:cNvCxnSpPr>
            <a:stCxn id="20" idx="2"/>
            <a:endCxn id="108" idx="0"/>
          </p:cNvCxnSpPr>
          <p:nvPr/>
        </p:nvCxnSpPr>
        <p:spPr>
          <a:xfrm flipH="1">
            <a:off x="4059095" y="4135916"/>
            <a:ext cx="2435" cy="2291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1" name="textruta 80"/>
          <p:cNvSpPr txBox="1"/>
          <p:nvPr/>
        </p:nvSpPr>
        <p:spPr>
          <a:xfrm>
            <a:off x="4061530" y="4107220"/>
            <a:ext cx="369398" cy="230832"/>
          </a:xfrm>
          <a:prstGeom prst="rect">
            <a:avLst/>
          </a:prstGeom>
          <a:noFill/>
        </p:spPr>
        <p:txBody>
          <a:bodyPr wrap="square" rtlCol="0">
            <a:spAutoFit/>
          </a:bodyPr>
          <a:lstStyle/>
          <a:p>
            <a:pPr algn="ctr"/>
            <a:r>
              <a:rPr lang="sv-SE" sz="900" dirty="0"/>
              <a:t>Ja</a:t>
            </a:r>
          </a:p>
        </p:txBody>
      </p:sp>
      <p:cxnSp>
        <p:nvCxnSpPr>
          <p:cNvPr id="82" name="Rak pil 81"/>
          <p:cNvCxnSpPr>
            <a:stCxn id="60" idx="0"/>
            <a:endCxn id="117" idx="2"/>
          </p:cNvCxnSpPr>
          <p:nvPr/>
        </p:nvCxnSpPr>
        <p:spPr>
          <a:xfrm flipH="1" flipV="1">
            <a:off x="7272740" y="3068484"/>
            <a:ext cx="5159" cy="332747"/>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pic>
        <p:nvPicPr>
          <p:cNvPr id="90" name="Bildobjekt 89" descr="Annika Standardrutiner 035.jpg"/>
          <p:cNvPicPr/>
          <p:nvPr/>
        </p:nvPicPr>
        <p:blipFill>
          <a:blip r:embed="rId3" cstate="print"/>
          <a:srcRect t="14650" r="1902"/>
          <a:stretch>
            <a:fillRect/>
          </a:stretch>
        </p:blipFill>
        <p:spPr>
          <a:xfrm flipH="1">
            <a:off x="2919367" y="5300323"/>
            <a:ext cx="2270584" cy="992958"/>
          </a:xfrm>
          <a:prstGeom prst="rect">
            <a:avLst/>
          </a:prstGeom>
        </p:spPr>
      </p:pic>
      <p:sp>
        <p:nvSpPr>
          <p:cNvPr id="91" name="Textruta 295"/>
          <p:cNvSpPr txBox="1">
            <a:spLocks noChangeArrowheads="1"/>
          </p:cNvSpPr>
          <p:nvPr/>
        </p:nvSpPr>
        <p:spPr bwMode="auto">
          <a:xfrm>
            <a:off x="4458988" y="5973604"/>
            <a:ext cx="356235" cy="2781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sv-SE" sz="1050" dirty="0">
                <a:latin typeface="Cambria" panose="02040503050406030204" pitchFamily="18" charset="0"/>
                <a:ea typeface="Times New Roman" panose="02020603050405020304" pitchFamily="18" charset="0"/>
                <a:cs typeface="Times New Roman" panose="02020603050405020304" pitchFamily="18" charset="0"/>
              </a:rPr>
              <a:t>1</a:t>
            </a:r>
            <a:r>
              <a:rPr lang="sv-SE" sz="1050" dirty="0">
                <a:effectLst/>
                <a:latin typeface="Cambria" panose="02040503050406030204" pitchFamily="18" charset="0"/>
                <a:ea typeface="Times New Roman" panose="02020603050405020304" pitchFamily="18" charset="0"/>
                <a:cs typeface="Times New Roman" panose="02020603050405020304" pitchFamily="18" charset="0"/>
              </a:rPr>
              <a:t> l</a:t>
            </a:r>
          </a:p>
        </p:txBody>
      </p:sp>
      <p:sp>
        <p:nvSpPr>
          <p:cNvPr id="92" name="Textruta 294"/>
          <p:cNvSpPr txBox="1">
            <a:spLocks noChangeArrowheads="1"/>
          </p:cNvSpPr>
          <p:nvPr/>
        </p:nvSpPr>
        <p:spPr bwMode="auto">
          <a:xfrm>
            <a:off x="3853308" y="5972060"/>
            <a:ext cx="356235" cy="2781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sv-SE" sz="1050">
                <a:effectLst/>
                <a:latin typeface="Cambria" panose="02040503050406030204" pitchFamily="18" charset="0"/>
                <a:ea typeface="Times New Roman" panose="02020603050405020304" pitchFamily="18" charset="0"/>
                <a:cs typeface="Times New Roman" panose="02020603050405020304" pitchFamily="18" charset="0"/>
              </a:rPr>
              <a:t>2 l</a:t>
            </a:r>
          </a:p>
        </p:txBody>
      </p:sp>
      <p:sp>
        <p:nvSpPr>
          <p:cNvPr id="93" name="Textruta 293"/>
          <p:cNvSpPr txBox="1">
            <a:spLocks noChangeArrowheads="1"/>
          </p:cNvSpPr>
          <p:nvPr/>
        </p:nvSpPr>
        <p:spPr bwMode="auto">
          <a:xfrm>
            <a:off x="3283079" y="5975185"/>
            <a:ext cx="356235" cy="27813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sv-SE" sz="1050" dirty="0">
                <a:latin typeface="Cambria" panose="02040503050406030204" pitchFamily="18" charset="0"/>
                <a:ea typeface="Times New Roman" panose="02020603050405020304" pitchFamily="18" charset="0"/>
                <a:cs typeface="Times New Roman" panose="02020603050405020304" pitchFamily="18" charset="0"/>
              </a:rPr>
              <a:t>3</a:t>
            </a:r>
            <a:r>
              <a:rPr lang="sv-SE" sz="1050" dirty="0">
                <a:effectLst/>
                <a:latin typeface="Cambria" panose="02040503050406030204" pitchFamily="18" charset="0"/>
                <a:ea typeface="Times New Roman" panose="02020603050405020304" pitchFamily="18" charset="0"/>
                <a:cs typeface="Times New Roman" panose="02020603050405020304" pitchFamily="18" charset="0"/>
              </a:rPr>
              <a:t> l</a:t>
            </a:r>
          </a:p>
        </p:txBody>
      </p:sp>
      <p:sp>
        <p:nvSpPr>
          <p:cNvPr id="94" name="textruta 3"/>
          <p:cNvSpPr txBox="1"/>
          <p:nvPr/>
        </p:nvSpPr>
        <p:spPr>
          <a:xfrm>
            <a:off x="3765988" y="5266088"/>
            <a:ext cx="1442467" cy="230832"/>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sv-SE" sz="900" dirty="0">
                <a:solidFill>
                  <a:schemeClr val="bg1"/>
                </a:solidFill>
                <a:latin typeface="+mn-lt"/>
              </a:rPr>
              <a:t>Foto: Catarina Svensson</a:t>
            </a:r>
          </a:p>
        </p:txBody>
      </p:sp>
    </p:spTree>
    <p:extLst>
      <p:ext uri="{BB962C8B-B14F-4D97-AF65-F5344CB8AC3E}">
        <p14:creationId xmlns:p14="http://schemas.microsoft.com/office/powerpoint/2010/main" val="360500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467544" y="6330805"/>
            <a:ext cx="3402173" cy="338554"/>
          </a:xfrm>
          <a:prstGeom prst="rect">
            <a:avLst/>
          </a:prstGeom>
          <a:noFill/>
        </p:spPr>
        <p:txBody>
          <a:bodyPr wrap="square" rtlCol="0">
            <a:spAutoFit/>
          </a:bodyPr>
          <a:lstStyle/>
          <a:p>
            <a:r>
              <a:rPr lang="sv-SE" sz="1600" dirty="0">
                <a:solidFill>
                  <a:schemeClr val="bg1"/>
                </a:solidFill>
                <a:latin typeface="+mn-lt"/>
              </a:rPr>
              <a:t>Foto: Bengt Ekberg SVA</a:t>
            </a:r>
          </a:p>
        </p:txBody>
      </p:sp>
      <p:sp>
        <p:nvSpPr>
          <p:cNvPr id="8" name="textruta 7"/>
          <p:cNvSpPr txBox="1"/>
          <p:nvPr/>
        </p:nvSpPr>
        <p:spPr>
          <a:xfrm>
            <a:off x="467544" y="404664"/>
            <a:ext cx="6624736"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Efter avvänjning</a:t>
            </a:r>
          </a:p>
        </p:txBody>
      </p:sp>
      <p:sp>
        <p:nvSpPr>
          <p:cNvPr id="10" name="Platshållare för innehåll 2"/>
          <p:cNvSpPr>
            <a:spLocks noGrp="1"/>
          </p:cNvSpPr>
          <p:nvPr>
            <p:ph idx="1"/>
          </p:nvPr>
        </p:nvSpPr>
        <p:spPr>
          <a:xfrm>
            <a:off x="683568" y="1603612"/>
            <a:ext cx="7632848" cy="3049524"/>
          </a:xfrm>
        </p:spPr>
        <p:txBody>
          <a:bodyPr>
            <a:normAutofit/>
          </a:bodyPr>
          <a:lstStyle/>
          <a:p>
            <a:pPr>
              <a:buClr>
                <a:srgbClr val="F08A00"/>
              </a:buClr>
            </a:pPr>
            <a:r>
              <a:rPr lang="sv-SE" sz="2600" dirty="0"/>
              <a:t>Vad är viktigt?</a:t>
            </a:r>
          </a:p>
          <a:p>
            <a:pPr lvl="1">
              <a:buClr>
                <a:srgbClr val="F08A00"/>
              </a:buClr>
            </a:pPr>
            <a:r>
              <a:rPr lang="sv-SE" sz="2600" dirty="0"/>
              <a:t>Stort behov av protein för att växa</a:t>
            </a:r>
          </a:p>
          <a:p>
            <a:pPr lvl="2">
              <a:buClr>
                <a:srgbClr val="F08A00"/>
              </a:buClr>
            </a:pPr>
            <a:r>
              <a:rPr lang="sv-SE" sz="2200" dirty="0"/>
              <a:t>För låg tillväxt ger senare </a:t>
            </a:r>
            <a:r>
              <a:rPr lang="sv-SE" sz="2200" dirty="0" err="1"/>
              <a:t>inkalvning</a:t>
            </a:r>
            <a:endParaRPr lang="sv-SE" sz="2200" dirty="0"/>
          </a:p>
          <a:p>
            <a:pPr lvl="2">
              <a:buClr>
                <a:srgbClr val="F08A00"/>
              </a:buClr>
            </a:pPr>
            <a:r>
              <a:rPr lang="sv-SE" sz="2200" dirty="0"/>
              <a:t>För hög energitilldelning i förhållande till protein = fett i juvret istället för mjölkceller = lägre mjölkproduktion</a:t>
            </a:r>
          </a:p>
          <a:p>
            <a:pPr lvl="1">
              <a:buClr>
                <a:srgbClr val="F08A00"/>
              </a:buClr>
            </a:pPr>
            <a:r>
              <a:rPr lang="sv-SE" sz="2600" dirty="0"/>
              <a:t>Bra stallmiljö och tidig upptäckt av sjukdomar</a:t>
            </a:r>
          </a:p>
        </p:txBody>
      </p:sp>
      <p:sp>
        <p:nvSpPr>
          <p:cNvPr id="12" name="Platshållare för innehåll 2"/>
          <p:cNvSpPr txBox="1">
            <a:spLocks/>
          </p:cNvSpPr>
          <p:nvPr/>
        </p:nvSpPr>
        <p:spPr>
          <a:xfrm>
            <a:off x="658044" y="4797152"/>
            <a:ext cx="4634036" cy="1534123"/>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2600" dirty="0"/>
              <a:t>Mål </a:t>
            </a:r>
          </a:p>
          <a:p>
            <a:pPr lvl="1">
              <a:buClr>
                <a:srgbClr val="F08A00"/>
              </a:buClr>
            </a:pPr>
            <a:r>
              <a:rPr lang="sv-SE" sz="2200" dirty="0"/>
              <a:t>Kalven ska växa 0,6-0,8 kg per dag</a:t>
            </a:r>
          </a:p>
          <a:p>
            <a:pPr lvl="1">
              <a:buClr>
                <a:srgbClr val="F08A00"/>
              </a:buClr>
            </a:pPr>
            <a:r>
              <a:rPr lang="sv-SE" sz="2200" dirty="0"/>
              <a:t>Bröstomfång minst 122 cm vid 5 månader</a:t>
            </a:r>
          </a:p>
        </p:txBody>
      </p:sp>
      <p:pic>
        <p:nvPicPr>
          <p:cNvPr id="8194" name="Picture 2" descr="Bildresultat för fat in ud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130" y="4916512"/>
            <a:ext cx="2400300" cy="1295401"/>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5858239" y="6211769"/>
            <a:ext cx="4608512" cy="215444"/>
          </a:xfrm>
          <a:prstGeom prst="rect">
            <a:avLst/>
          </a:prstGeom>
          <a:noFill/>
        </p:spPr>
        <p:txBody>
          <a:bodyPr wrap="square" rtlCol="0">
            <a:spAutoFit/>
          </a:bodyPr>
          <a:lstStyle/>
          <a:p>
            <a:r>
              <a:rPr lang="sv-SE" sz="800" dirty="0"/>
              <a:t>*</a:t>
            </a:r>
            <a:r>
              <a:rPr lang="sv-SE" sz="800" dirty="0" err="1"/>
              <a:t>Department</a:t>
            </a:r>
            <a:r>
              <a:rPr lang="sv-SE" sz="800" dirty="0"/>
              <a:t> </a:t>
            </a:r>
            <a:r>
              <a:rPr lang="sv-SE" sz="800" dirty="0" err="1"/>
              <a:t>of</a:t>
            </a:r>
            <a:r>
              <a:rPr lang="sv-SE" sz="800" dirty="0"/>
              <a:t> Animal Science, Illinois</a:t>
            </a:r>
          </a:p>
        </p:txBody>
      </p:sp>
      <p:sp>
        <p:nvSpPr>
          <p:cNvPr id="9" name="textruta 8"/>
          <p:cNvSpPr txBox="1"/>
          <p:nvPr/>
        </p:nvSpPr>
        <p:spPr>
          <a:xfrm>
            <a:off x="6444208" y="4241706"/>
            <a:ext cx="216024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sv-SE" sz="1400" dirty="0"/>
              <a:t>Mer fett än mjölkproducerande celler</a:t>
            </a:r>
          </a:p>
        </p:txBody>
      </p:sp>
      <p:cxnSp>
        <p:nvCxnSpPr>
          <p:cNvPr id="13" name="Rak pil 12"/>
          <p:cNvCxnSpPr>
            <a:stCxn id="9" idx="2"/>
          </p:cNvCxnSpPr>
          <p:nvPr/>
        </p:nvCxnSpPr>
        <p:spPr>
          <a:xfrm flipH="1">
            <a:off x="6876256" y="4764926"/>
            <a:ext cx="648072" cy="53316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4" name="Rak pil 13"/>
          <p:cNvCxnSpPr/>
          <p:nvPr/>
        </p:nvCxnSpPr>
        <p:spPr>
          <a:xfrm flipH="1">
            <a:off x="7452322" y="4764926"/>
            <a:ext cx="72006" cy="67872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94562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467544" y="6330805"/>
            <a:ext cx="3402173" cy="338554"/>
          </a:xfrm>
          <a:prstGeom prst="rect">
            <a:avLst/>
          </a:prstGeom>
          <a:noFill/>
        </p:spPr>
        <p:txBody>
          <a:bodyPr wrap="square" rtlCol="0">
            <a:spAutoFit/>
          </a:bodyPr>
          <a:lstStyle/>
          <a:p>
            <a:r>
              <a:rPr lang="sv-SE" sz="1600" dirty="0">
                <a:solidFill>
                  <a:schemeClr val="bg1"/>
                </a:solidFill>
                <a:latin typeface="+mn-lt"/>
              </a:rPr>
              <a:t>Foto: Bengt Ekberg SVA</a:t>
            </a:r>
          </a:p>
        </p:txBody>
      </p:sp>
      <p:sp>
        <p:nvSpPr>
          <p:cNvPr id="8" name="textruta 7"/>
          <p:cNvSpPr txBox="1"/>
          <p:nvPr/>
        </p:nvSpPr>
        <p:spPr>
          <a:xfrm>
            <a:off x="467544" y="404664"/>
            <a:ext cx="6624736"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Efter avvänjning - utfodring</a:t>
            </a:r>
          </a:p>
        </p:txBody>
      </p:sp>
      <p:sp>
        <p:nvSpPr>
          <p:cNvPr id="12" name="Platshållare för innehåll 2"/>
          <p:cNvSpPr txBox="1">
            <a:spLocks/>
          </p:cNvSpPr>
          <p:nvPr/>
        </p:nvSpPr>
        <p:spPr>
          <a:xfrm>
            <a:off x="560455" y="1663501"/>
            <a:ext cx="6675841" cy="370971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2600" dirty="0"/>
              <a:t>Lika bra foder som till mjölkkorna</a:t>
            </a:r>
          </a:p>
          <a:p>
            <a:pPr lvl="1">
              <a:buClr>
                <a:srgbClr val="F08A00"/>
              </a:buClr>
            </a:pPr>
            <a:r>
              <a:rPr lang="sv-SE" sz="1800" dirty="0"/>
              <a:t>&gt;11,5 MJ energi</a:t>
            </a:r>
          </a:p>
          <a:p>
            <a:pPr lvl="1">
              <a:buClr>
                <a:srgbClr val="F08A00"/>
              </a:buClr>
            </a:pPr>
            <a:r>
              <a:rPr lang="sv-SE" sz="1800" dirty="0"/>
              <a:t>150-180 g (15-18 %) råprotein</a:t>
            </a:r>
          </a:p>
          <a:p>
            <a:pPr lvl="1">
              <a:buClr>
                <a:srgbClr val="F08A00"/>
              </a:buClr>
            </a:pPr>
            <a:r>
              <a:rPr lang="sv-SE" sz="1800" dirty="0"/>
              <a:t>450-500 g fiber (NDF)</a:t>
            </a:r>
            <a:endParaRPr lang="sv-SE" sz="3000" dirty="0"/>
          </a:p>
          <a:p>
            <a:pPr marL="0" indent="0">
              <a:buClr>
                <a:srgbClr val="F08A00"/>
              </a:buClr>
              <a:buNone/>
            </a:pPr>
            <a:endParaRPr lang="sv-SE" sz="2600" dirty="0"/>
          </a:p>
          <a:p>
            <a:pPr>
              <a:buClr>
                <a:srgbClr val="F08A00"/>
              </a:buClr>
            </a:pPr>
            <a:r>
              <a:rPr lang="sv-SE" sz="2600" dirty="0"/>
              <a:t>Desto sämre grovfoder, desto bättre och dyrare kraftfoder behövs för att täcka proteinbehov</a:t>
            </a:r>
          </a:p>
          <a:p>
            <a:pPr lvl="1">
              <a:buClr>
                <a:srgbClr val="F08A00"/>
              </a:buClr>
            </a:pPr>
            <a:r>
              <a:rPr lang="sv-SE" sz="2200" dirty="0"/>
              <a:t>Satsa på högt proteininnehåll</a:t>
            </a:r>
          </a:p>
          <a:p>
            <a:pPr marL="0" indent="0">
              <a:buClr>
                <a:srgbClr val="F08A00"/>
              </a:buClr>
              <a:buNone/>
            </a:pPr>
            <a:endParaRPr lang="sv-SE" sz="2600" dirty="0"/>
          </a:p>
          <a:p>
            <a:pPr>
              <a:buClr>
                <a:srgbClr val="F08A00"/>
              </a:buClr>
            </a:pPr>
            <a:r>
              <a:rPr lang="sv-SE" sz="2600" dirty="0"/>
              <a:t>1 ät- och 1 liggplats per djur</a:t>
            </a:r>
          </a:p>
          <a:p>
            <a:pPr lvl="1">
              <a:buClr>
                <a:srgbClr val="F08A00"/>
              </a:buClr>
            </a:pPr>
            <a:endParaRPr lang="sv-SE" sz="1800" dirty="0"/>
          </a:p>
          <a:p>
            <a:pPr lvl="1">
              <a:buClr>
                <a:srgbClr val="F08A00"/>
              </a:buClr>
            </a:pPr>
            <a:endParaRPr lang="sv-SE" sz="1800" dirty="0"/>
          </a:p>
          <a:p>
            <a:pPr>
              <a:buClr>
                <a:srgbClr val="F08A00"/>
              </a:buClr>
            </a:pPr>
            <a:endParaRPr lang="sv-SE" sz="2200" dirty="0"/>
          </a:p>
          <a:p>
            <a:pPr lvl="1">
              <a:buClr>
                <a:srgbClr val="F08A00"/>
              </a:buClr>
            </a:pPr>
            <a:endParaRPr lang="sv-SE" sz="1800" dirty="0"/>
          </a:p>
          <a:p>
            <a:pPr lvl="1">
              <a:buClr>
                <a:srgbClr val="F08A00"/>
              </a:buClr>
            </a:pPr>
            <a:endParaRPr lang="sv-SE" sz="1800" dirty="0"/>
          </a:p>
          <a:p>
            <a:pPr lvl="1">
              <a:buClr>
                <a:srgbClr val="F08A00"/>
              </a:buClr>
            </a:pPr>
            <a:endParaRPr lang="sv-SE" sz="1800" dirty="0"/>
          </a:p>
          <a:p>
            <a:pPr lvl="1">
              <a:buClr>
                <a:srgbClr val="F08A00"/>
              </a:buClr>
            </a:pPr>
            <a:endParaRPr lang="sv-SE" sz="1800" dirty="0"/>
          </a:p>
        </p:txBody>
      </p:sp>
      <p:sp>
        <p:nvSpPr>
          <p:cNvPr id="13" name="Rektangel 12"/>
          <p:cNvSpPr/>
          <p:nvPr/>
        </p:nvSpPr>
        <p:spPr>
          <a:xfrm>
            <a:off x="467544" y="5636935"/>
            <a:ext cx="8060219" cy="707886"/>
          </a:xfrm>
          <a:prstGeom prst="rect">
            <a:avLst/>
          </a:prstGeom>
          <a:noFill/>
        </p:spPr>
        <p:txBody>
          <a:bodyPr wrap="square" lIns="91440" tIns="45720" rIns="91440" bIns="45720">
            <a:spAutoFit/>
          </a:bodyPr>
          <a:lstStyle/>
          <a:p>
            <a:pPr algn="ctr"/>
            <a:r>
              <a:rPr lang="sv-SE"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 över proteinförsörjningen!</a:t>
            </a:r>
          </a:p>
        </p:txBody>
      </p:sp>
      <p:sp>
        <p:nvSpPr>
          <p:cNvPr id="9" name="textruta 8"/>
          <p:cNvSpPr txBox="1"/>
          <p:nvPr/>
        </p:nvSpPr>
        <p:spPr>
          <a:xfrm>
            <a:off x="7668344" y="1340768"/>
            <a:ext cx="2808312" cy="2376264"/>
          </a:xfrm>
          <a:prstGeom prst="rect">
            <a:avLst/>
          </a:prstGeom>
          <a:noFill/>
        </p:spPr>
        <p:txBody>
          <a:bodyPr wrap="square" rtlCol="0">
            <a:spAutoFit/>
          </a:bodyPr>
          <a:lstStyle/>
          <a:p>
            <a:endParaRPr lang="sv-SE" dirty="0"/>
          </a:p>
        </p:txBody>
      </p:sp>
      <p:pic>
        <p:nvPicPr>
          <p:cNvPr id="14" name="Picture 2" descr="C:\Users\ylva.persson\Pictures\Kobilder Åsa L\kraftfoder ÅL.JPG"/>
          <p:cNvPicPr>
            <a:picLocks noChangeAspect="1" noChangeArrowheads="1"/>
          </p:cNvPicPr>
          <p:nvPr/>
        </p:nvPicPr>
        <p:blipFill rotWithShape="1">
          <a:blip r:embed="rId3" cstate="print"/>
          <a:srcRect l="14681" r="11634"/>
          <a:stretch/>
        </p:blipFill>
        <p:spPr bwMode="auto">
          <a:xfrm>
            <a:off x="7504302" y="2747531"/>
            <a:ext cx="1673199" cy="1844996"/>
          </a:xfrm>
          <a:prstGeom prst="rect">
            <a:avLst/>
          </a:prstGeom>
          <a:noFill/>
        </p:spPr>
      </p:pic>
      <p:pic>
        <p:nvPicPr>
          <p:cNvPr id="15" name="Picture 3" descr="C:\Users\ylva.persson\Pictures\Kobilder Åsa L\smakligt hö.JPG"/>
          <p:cNvPicPr>
            <a:picLocks noChangeAspect="1" noChangeArrowheads="1"/>
          </p:cNvPicPr>
          <p:nvPr/>
        </p:nvPicPr>
        <p:blipFill>
          <a:blip r:embed="rId4" cstate="print"/>
          <a:srcRect/>
          <a:stretch>
            <a:fillRect/>
          </a:stretch>
        </p:blipFill>
        <p:spPr bwMode="auto">
          <a:xfrm>
            <a:off x="7504302" y="1484784"/>
            <a:ext cx="1656897" cy="1296143"/>
          </a:xfrm>
          <a:prstGeom prst="rect">
            <a:avLst/>
          </a:prstGeom>
          <a:noFill/>
        </p:spPr>
      </p:pic>
      <p:sp>
        <p:nvSpPr>
          <p:cNvPr id="16" name="textruta 15"/>
          <p:cNvSpPr txBox="1"/>
          <p:nvPr/>
        </p:nvSpPr>
        <p:spPr>
          <a:xfrm>
            <a:off x="8800018" y="2075730"/>
            <a:ext cx="369332" cy="3152200"/>
          </a:xfrm>
          <a:prstGeom prst="rect">
            <a:avLst/>
          </a:prstGeom>
          <a:noFill/>
        </p:spPr>
        <p:txBody>
          <a:bodyPr vert="vert" wrap="square" rtlCol="0">
            <a:spAutoFit/>
          </a:bodyPr>
          <a:lstStyle/>
          <a:p>
            <a:r>
              <a:rPr lang="sv-SE" sz="1200" dirty="0">
                <a:solidFill>
                  <a:schemeClr val="bg1"/>
                </a:solidFill>
              </a:rPr>
              <a:t>Foto: Åsa Lundgren, Växa Sverige</a:t>
            </a:r>
          </a:p>
        </p:txBody>
      </p:sp>
    </p:spTree>
    <p:extLst>
      <p:ext uri="{BB962C8B-B14F-4D97-AF65-F5344CB8AC3E}">
        <p14:creationId xmlns:p14="http://schemas.microsoft.com/office/powerpoint/2010/main" val="3070622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467544" y="404664"/>
            <a:ext cx="5029200"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Skydda kalven från smittor</a:t>
            </a:r>
          </a:p>
        </p:txBody>
      </p:sp>
      <p:sp>
        <p:nvSpPr>
          <p:cNvPr id="10" name="Platshållare för innehåll 2"/>
          <p:cNvSpPr txBox="1">
            <a:spLocks/>
          </p:cNvSpPr>
          <p:nvPr/>
        </p:nvSpPr>
        <p:spPr>
          <a:xfrm>
            <a:off x="683568" y="1268760"/>
            <a:ext cx="7704856" cy="5184576"/>
          </a:xfrm>
          <a:prstGeom prst="rect">
            <a:avLst/>
          </a:prstGeom>
        </p:spPr>
        <p:txBody>
          <a:bodyPr vert="horz" lIns="91440" tIns="45720" rIns="91440" bIns="45720" rtlCol="0">
            <a:normAutofit fontScale="4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4200" b="1" u="sng" dirty="0"/>
              <a:t>Rengjord</a:t>
            </a:r>
            <a:r>
              <a:rPr lang="sv-SE" sz="4200" dirty="0"/>
              <a:t>, desinficerad, torr och </a:t>
            </a:r>
            <a:r>
              <a:rPr lang="sv-SE" sz="4200" dirty="0" err="1"/>
              <a:t>välströad</a:t>
            </a:r>
            <a:r>
              <a:rPr lang="sv-SE" sz="4200" dirty="0"/>
              <a:t> box</a:t>
            </a:r>
          </a:p>
          <a:p>
            <a:pPr lvl="1">
              <a:buClr>
                <a:srgbClr val="F08A00"/>
              </a:buClr>
            </a:pPr>
            <a:r>
              <a:rPr lang="sv-SE" sz="3400" dirty="0"/>
              <a:t>Gärna </a:t>
            </a:r>
            <a:r>
              <a:rPr lang="sv-SE" sz="3400" dirty="0" err="1"/>
              <a:t>parbox</a:t>
            </a:r>
            <a:r>
              <a:rPr lang="sv-SE" sz="3400" dirty="0"/>
              <a:t>, men undvik större grupper</a:t>
            </a:r>
          </a:p>
          <a:p>
            <a:pPr lvl="1">
              <a:buClr>
                <a:srgbClr val="F08A00"/>
              </a:buClr>
            </a:pPr>
            <a:r>
              <a:rPr lang="sv-SE" sz="3500" dirty="0"/>
              <a:t>Tillräckligt med plats per kalv</a:t>
            </a:r>
          </a:p>
          <a:p>
            <a:pPr lvl="1">
              <a:buClr>
                <a:srgbClr val="F08A00"/>
              </a:buClr>
            </a:pPr>
            <a:endParaRPr lang="sv-SE" sz="3300" dirty="0"/>
          </a:p>
          <a:p>
            <a:pPr>
              <a:buClr>
                <a:srgbClr val="F08A00"/>
              </a:buClr>
            </a:pPr>
            <a:r>
              <a:rPr lang="sv-SE" sz="4200" dirty="0"/>
              <a:t>Flytta till gruppbox senast vid 8 veckors ålder, men…</a:t>
            </a:r>
          </a:p>
          <a:p>
            <a:pPr lvl="1">
              <a:buClr>
                <a:srgbClr val="F08A00"/>
              </a:buClr>
            </a:pPr>
            <a:r>
              <a:rPr lang="sv-SE" sz="3300" dirty="0"/>
              <a:t>…undvik att flytta kalvar mellan 1-6 veckors ålder</a:t>
            </a:r>
          </a:p>
          <a:p>
            <a:pPr lvl="1">
              <a:buClr>
                <a:srgbClr val="F08A00"/>
              </a:buClr>
            </a:pPr>
            <a:endParaRPr lang="sv-SE" sz="3300" dirty="0"/>
          </a:p>
          <a:p>
            <a:pPr>
              <a:buClr>
                <a:srgbClr val="F08A00"/>
              </a:buClr>
            </a:pPr>
            <a:r>
              <a:rPr lang="sv-SE" sz="4000" dirty="0"/>
              <a:t>Blanda inte unga kalvar med äldre djur</a:t>
            </a:r>
          </a:p>
          <a:p>
            <a:pPr lvl="1">
              <a:buClr>
                <a:srgbClr val="F08A00"/>
              </a:buClr>
            </a:pPr>
            <a:r>
              <a:rPr lang="sv-SE" sz="3600" dirty="0"/>
              <a:t>Äldre kalvar eller kor sprider smitta till yngre kalvar</a:t>
            </a:r>
          </a:p>
          <a:p>
            <a:pPr lvl="1">
              <a:buClr>
                <a:srgbClr val="F08A00"/>
              </a:buClr>
            </a:pPr>
            <a:r>
              <a:rPr lang="sv-SE" sz="3600" dirty="0"/>
              <a:t>Endast kalvar i kalvstallet</a:t>
            </a:r>
          </a:p>
          <a:p>
            <a:pPr lvl="1">
              <a:buClr>
                <a:srgbClr val="F08A00"/>
              </a:buClr>
            </a:pPr>
            <a:r>
              <a:rPr lang="sv-SE" sz="3600" dirty="0"/>
              <a:t>Högst 10 dagars åldersskillnad i samma box</a:t>
            </a:r>
          </a:p>
          <a:p>
            <a:pPr marL="0" indent="0">
              <a:buClr>
                <a:srgbClr val="F08A00"/>
              </a:buClr>
              <a:buNone/>
            </a:pPr>
            <a:endParaRPr lang="sv-SE" sz="4200" dirty="0"/>
          </a:p>
          <a:p>
            <a:pPr>
              <a:buClr>
                <a:srgbClr val="F08A00"/>
              </a:buClr>
            </a:pPr>
            <a:r>
              <a:rPr lang="sv-SE" sz="4200" dirty="0"/>
              <a:t>Minska risk för smittämnen i foder</a:t>
            </a:r>
          </a:p>
          <a:p>
            <a:pPr lvl="1">
              <a:buClr>
                <a:srgbClr val="F08A00"/>
              </a:buClr>
            </a:pPr>
            <a:r>
              <a:rPr lang="sv-SE" sz="3800" dirty="0"/>
              <a:t>Utfodra mjölken i rena kärl</a:t>
            </a:r>
            <a:endParaRPr lang="sv-SE" sz="4200" dirty="0"/>
          </a:p>
          <a:p>
            <a:pPr lvl="1">
              <a:buClr>
                <a:srgbClr val="F08A00"/>
              </a:buClr>
            </a:pPr>
            <a:r>
              <a:rPr lang="sv-SE" sz="3800" dirty="0"/>
              <a:t>Ha foder- och </a:t>
            </a:r>
            <a:r>
              <a:rPr lang="sv-SE" sz="3800" dirty="0" err="1"/>
              <a:t>vattentråg</a:t>
            </a:r>
            <a:r>
              <a:rPr lang="sv-SE" sz="3800" dirty="0"/>
              <a:t> utanför box </a:t>
            </a:r>
          </a:p>
          <a:p>
            <a:pPr lvl="1">
              <a:buClr>
                <a:srgbClr val="F08A00"/>
              </a:buClr>
            </a:pPr>
            <a:r>
              <a:rPr lang="sv-SE" sz="3800" dirty="0"/>
              <a:t>Undvik utfodring i golvnivå</a:t>
            </a:r>
          </a:p>
          <a:p>
            <a:pPr lvl="1">
              <a:buClr>
                <a:srgbClr val="F08A00"/>
              </a:buClr>
            </a:pPr>
            <a:r>
              <a:rPr lang="sv-SE" sz="3800" dirty="0"/>
              <a:t>Byt ut fodret varje dag</a:t>
            </a:r>
          </a:p>
          <a:p>
            <a:pPr>
              <a:buClr>
                <a:srgbClr val="F08A00"/>
              </a:buClr>
            </a:pPr>
            <a:endParaRPr lang="sv-SE" sz="3300" dirty="0"/>
          </a:p>
          <a:p>
            <a:pPr>
              <a:buClr>
                <a:srgbClr val="F08A00"/>
              </a:buClr>
            </a:pPr>
            <a:r>
              <a:rPr lang="sv-SE" sz="4400" dirty="0"/>
              <a:t>Kontrollera kalvens hälsa minst vid varje utfodring</a:t>
            </a:r>
          </a:p>
          <a:p>
            <a:pPr lvl="1">
              <a:buClr>
                <a:srgbClr val="F08A00"/>
              </a:buClr>
            </a:pPr>
            <a:r>
              <a:rPr lang="sv-SE" sz="3300" dirty="0"/>
              <a:t>Tidig isolering av sjuka djur = mindre risk för smitta</a:t>
            </a:r>
          </a:p>
          <a:p>
            <a:pPr lvl="1">
              <a:buClr>
                <a:srgbClr val="F08A00"/>
              </a:buClr>
            </a:pPr>
            <a:endParaRPr lang="sv-SE" sz="3300" dirty="0"/>
          </a:p>
          <a:p>
            <a:pPr>
              <a:buClr>
                <a:srgbClr val="F08A00"/>
              </a:buClr>
            </a:pPr>
            <a:r>
              <a:rPr lang="sv-SE" sz="4200" dirty="0"/>
              <a:t>Undvik att köpa in djur</a:t>
            </a:r>
          </a:p>
          <a:p>
            <a:pPr lvl="1">
              <a:buClr>
                <a:srgbClr val="F08A00"/>
              </a:buClr>
            </a:pPr>
            <a:endParaRPr lang="sv-SE" sz="2200" dirty="0"/>
          </a:p>
          <a:p>
            <a:pPr marL="457200" lvl="1" indent="0">
              <a:buClr>
                <a:srgbClr val="F08A00"/>
              </a:buClr>
              <a:buNone/>
            </a:pPr>
            <a:endParaRPr lang="sv-SE" sz="2200" dirty="0"/>
          </a:p>
          <a:p>
            <a:pPr>
              <a:buClr>
                <a:srgbClr val="F08A00"/>
              </a:buClr>
            </a:pPr>
            <a:endParaRPr lang="sv-SE" sz="2600" dirty="0"/>
          </a:p>
          <a:p>
            <a:pPr>
              <a:buClr>
                <a:srgbClr val="F08A00"/>
              </a:buClr>
            </a:pPr>
            <a:endParaRPr lang="sv-SE" sz="2600" dirty="0"/>
          </a:p>
          <a:p>
            <a:pPr>
              <a:buClr>
                <a:srgbClr val="F08A00"/>
              </a:buClr>
            </a:pPr>
            <a:endParaRPr lang="sv-SE" sz="1800" dirty="0"/>
          </a:p>
          <a:p>
            <a:pPr lvl="2">
              <a:buClr>
                <a:srgbClr val="F08A00"/>
              </a:buClr>
            </a:pPr>
            <a:endParaRPr lang="sv-SE" sz="1800" dirty="0"/>
          </a:p>
        </p:txBody>
      </p:sp>
      <p:pic>
        <p:nvPicPr>
          <p:cNvPr id="6" name="Picture 3" descr="C:\Users\ylva.persson\AppData\Local\Microsoft\Windows\Temporary Internet Files\Content.IE5\BFYWZXQC\Kalvkompisar.tif"/>
          <p:cNvPicPr>
            <a:picLocks noChangeAspect="1" noChangeArrowheads="1"/>
          </p:cNvPicPr>
          <p:nvPr/>
        </p:nvPicPr>
        <p:blipFill>
          <a:blip r:embed="rId3" cstate="print"/>
          <a:srcRect/>
          <a:stretch>
            <a:fillRect/>
          </a:stretch>
        </p:blipFill>
        <p:spPr bwMode="auto">
          <a:xfrm>
            <a:off x="6900193" y="1988840"/>
            <a:ext cx="2243807" cy="1650169"/>
          </a:xfrm>
          <a:prstGeom prst="rect">
            <a:avLst/>
          </a:prstGeom>
          <a:noFill/>
        </p:spPr>
      </p:pic>
      <p:sp>
        <p:nvSpPr>
          <p:cNvPr id="7" name="textruta 6"/>
          <p:cNvSpPr txBox="1"/>
          <p:nvPr/>
        </p:nvSpPr>
        <p:spPr>
          <a:xfrm>
            <a:off x="6926218" y="2009509"/>
            <a:ext cx="1390198" cy="230832"/>
          </a:xfrm>
          <a:prstGeom prst="rect">
            <a:avLst/>
          </a:prstGeom>
          <a:noFill/>
        </p:spPr>
        <p:txBody>
          <a:bodyPr wrap="square" rtlCol="0">
            <a:spAutoFit/>
          </a:bodyPr>
          <a:lstStyle/>
          <a:p>
            <a:r>
              <a:rPr lang="sv-SE" sz="900" dirty="0">
                <a:solidFill>
                  <a:schemeClr val="bg1"/>
                </a:solidFill>
                <a:latin typeface="+mn-lt"/>
              </a:rPr>
              <a:t>Foto: Bengt Ekberg SVA</a:t>
            </a:r>
          </a:p>
        </p:txBody>
      </p:sp>
      <p:pic>
        <p:nvPicPr>
          <p:cNvPr id="8" name="Picture 1" descr="H:\Mina bilder\Bilder\080826\kalvar.jpg"/>
          <p:cNvPicPr>
            <a:picLocks noChangeAspect="1" noChangeArrowheads="1"/>
          </p:cNvPicPr>
          <p:nvPr/>
        </p:nvPicPr>
        <p:blipFill>
          <a:blip r:embed="rId4" cstate="print"/>
          <a:srcRect/>
          <a:stretch>
            <a:fillRect/>
          </a:stretch>
        </p:blipFill>
        <p:spPr bwMode="auto">
          <a:xfrm>
            <a:off x="6926218" y="3629841"/>
            <a:ext cx="2250516" cy="1694983"/>
          </a:xfrm>
          <a:prstGeom prst="rect">
            <a:avLst/>
          </a:prstGeom>
          <a:noFill/>
        </p:spPr>
      </p:pic>
      <p:sp>
        <p:nvSpPr>
          <p:cNvPr id="11" name="textruta 5"/>
          <p:cNvSpPr txBox="1"/>
          <p:nvPr/>
        </p:nvSpPr>
        <p:spPr>
          <a:xfrm>
            <a:off x="6900193" y="3650623"/>
            <a:ext cx="1416223" cy="253916"/>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050" dirty="0">
                <a:solidFill>
                  <a:schemeClr val="bg1"/>
                </a:solidFill>
                <a:latin typeface="+mn-lt"/>
              </a:rPr>
              <a:t>Foto: Ylva Persson SVA</a:t>
            </a:r>
          </a:p>
        </p:txBody>
      </p:sp>
    </p:spTree>
    <p:extLst>
      <p:ext uri="{BB962C8B-B14F-4D97-AF65-F5344CB8AC3E}">
        <p14:creationId xmlns:p14="http://schemas.microsoft.com/office/powerpoint/2010/main" val="2938525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467544" y="6330805"/>
            <a:ext cx="3402173" cy="338554"/>
          </a:xfrm>
          <a:prstGeom prst="rect">
            <a:avLst/>
          </a:prstGeom>
          <a:noFill/>
        </p:spPr>
        <p:txBody>
          <a:bodyPr wrap="square" rtlCol="0">
            <a:spAutoFit/>
          </a:bodyPr>
          <a:lstStyle/>
          <a:p>
            <a:r>
              <a:rPr lang="sv-SE" sz="1600" dirty="0">
                <a:solidFill>
                  <a:schemeClr val="bg1"/>
                </a:solidFill>
                <a:latin typeface="+mn-lt"/>
              </a:rPr>
              <a:t>Foto: Bengt Ekberg SVA</a:t>
            </a:r>
          </a:p>
        </p:txBody>
      </p:sp>
      <p:sp>
        <p:nvSpPr>
          <p:cNvPr id="6" name="Platshållare för innehåll 2"/>
          <p:cNvSpPr txBox="1">
            <a:spLocks/>
          </p:cNvSpPr>
          <p:nvPr/>
        </p:nvSpPr>
        <p:spPr>
          <a:xfrm>
            <a:off x="398538" y="1562040"/>
            <a:ext cx="6189686" cy="475252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2600" dirty="0" err="1"/>
              <a:t>Ströa</a:t>
            </a:r>
            <a:r>
              <a:rPr lang="sv-SE" sz="2600" dirty="0"/>
              <a:t> kalvboxar varje dag</a:t>
            </a:r>
          </a:p>
          <a:p>
            <a:pPr>
              <a:buClr>
                <a:srgbClr val="F08A00"/>
              </a:buClr>
            </a:pPr>
            <a:r>
              <a:rPr lang="sv-SE" sz="2600" dirty="0"/>
              <a:t>Rengör boxar mellan varje kalv</a:t>
            </a:r>
          </a:p>
          <a:p>
            <a:pPr lvl="1">
              <a:buClr>
                <a:srgbClr val="F08A00"/>
              </a:buClr>
            </a:pPr>
            <a:r>
              <a:rPr lang="sv-SE" sz="1600" dirty="0"/>
              <a:t>Ta bort all bäddmaterial</a:t>
            </a:r>
          </a:p>
          <a:p>
            <a:pPr lvl="1">
              <a:buClr>
                <a:srgbClr val="F08A00"/>
              </a:buClr>
            </a:pPr>
            <a:r>
              <a:rPr lang="sv-SE" sz="1600" dirty="0"/>
              <a:t>Blötlägg och borsta bort all synlig smuts (högtryckstvätt endast i tomt stall)</a:t>
            </a:r>
          </a:p>
          <a:p>
            <a:pPr lvl="1">
              <a:buClr>
                <a:srgbClr val="F08A00"/>
              </a:buClr>
            </a:pPr>
            <a:r>
              <a:rPr lang="sv-SE" sz="1600" dirty="0"/>
              <a:t>Använd gärna rengöringsmedel med tensider</a:t>
            </a:r>
          </a:p>
          <a:p>
            <a:pPr lvl="1">
              <a:buClr>
                <a:srgbClr val="F08A00"/>
              </a:buClr>
            </a:pPr>
            <a:r>
              <a:rPr lang="sv-SE" sz="1600" dirty="0"/>
              <a:t>Låt torka – gärna i solljus</a:t>
            </a:r>
          </a:p>
          <a:p>
            <a:pPr lvl="1">
              <a:buClr>
                <a:srgbClr val="F08A00"/>
              </a:buClr>
            </a:pPr>
            <a:r>
              <a:rPr lang="sv-SE" sz="1600" dirty="0"/>
              <a:t>Desinficera om problem med smitta</a:t>
            </a:r>
          </a:p>
          <a:p>
            <a:pPr lvl="1">
              <a:buClr>
                <a:srgbClr val="F08A00"/>
              </a:buClr>
            </a:pPr>
            <a:endParaRPr lang="sv-SE" sz="1000" dirty="0"/>
          </a:p>
          <a:p>
            <a:pPr>
              <a:buClr>
                <a:srgbClr val="F08A00"/>
              </a:buClr>
            </a:pPr>
            <a:r>
              <a:rPr lang="sv-SE" sz="2600" dirty="0"/>
              <a:t>Rengör mjölkutfodringskärl varje dag</a:t>
            </a:r>
          </a:p>
          <a:p>
            <a:pPr lvl="1">
              <a:buClr>
                <a:srgbClr val="F08A00"/>
              </a:buClr>
            </a:pPr>
            <a:r>
              <a:rPr lang="sv-SE" sz="1600" dirty="0"/>
              <a:t>Kallt vatten för att få bort mjölkrester</a:t>
            </a:r>
          </a:p>
          <a:p>
            <a:pPr lvl="1">
              <a:buClr>
                <a:srgbClr val="F08A00"/>
              </a:buClr>
            </a:pPr>
            <a:r>
              <a:rPr lang="sv-SE" sz="1600" dirty="0"/>
              <a:t>Disk i 60 graders vatten, använd diskmedel om kärl blandas mellan kalvar</a:t>
            </a:r>
          </a:p>
          <a:p>
            <a:pPr lvl="1">
              <a:buClr>
                <a:srgbClr val="F08A00"/>
              </a:buClr>
            </a:pPr>
            <a:endParaRPr lang="sv-SE" sz="1000" dirty="0"/>
          </a:p>
          <a:p>
            <a:pPr>
              <a:buClr>
                <a:srgbClr val="F08A00"/>
              </a:buClr>
            </a:pPr>
            <a:r>
              <a:rPr lang="sv-SE" sz="2600" dirty="0"/>
              <a:t>Rengör kraftfoderhinkar en gång i veckan</a:t>
            </a:r>
          </a:p>
          <a:p>
            <a:pPr>
              <a:buClr>
                <a:srgbClr val="F08A00"/>
              </a:buClr>
            </a:pPr>
            <a:endParaRPr lang="sv-SE" sz="1400" dirty="0"/>
          </a:p>
          <a:p>
            <a:pPr>
              <a:buClr>
                <a:srgbClr val="F08A00"/>
              </a:buClr>
            </a:pPr>
            <a:r>
              <a:rPr lang="sv-SE" sz="2600" dirty="0"/>
              <a:t>Rengör vattenhinkar/koppar dagligen</a:t>
            </a:r>
          </a:p>
          <a:p>
            <a:pPr lvl="1">
              <a:buClr>
                <a:srgbClr val="F08A00"/>
              </a:buClr>
            </a:pPr>
            <a:r>
              <a:rPr lang="sv-SE" sz="1600" dirty="0"/>
              <a:t>Mekanisk rengöring</a:t>
            </a:r>
          </a:p>
          <a:p>
            <a:pPr lvl="1">
              <a:buClr>
                <a:srgbClr val="F08A00"/>
              </a:buClr>
            </a:pPr>
            <a:r>
              <a:rPr lang="sv-SE" sz="1600" dirty="0"/>
              <a:t>Desinfektion vid behov</a:t>
            </a:r>
            <a:endParaRPr lang="sv-SE" sz="800" dirty="0"/>
          </a:p>
          <a:p>
            <a:pPr lvl="1">
              <a:buClr>
                <a:srgbClr val="F08A00"/>
              </a:buClr>
            </a:pPr>
            <a:endParaRPr lang="sv-SE" sz="1600" dirty="0"/>
          </a:p>
          <a:p>
            <a:pPr lvl="2">
              <a:buClr>
                <a:srgbClr val="F08A00"/>
              </a:buClr>
            </a:pPr>
            <a:endParaRPr lang="sv-SE" sz="1400" dirty="0"/>
          </a:p>
          <a:p>
            <a:pPr lvl="2">
              <a:buClr>
                <a:srgbClr val="F08A00"/>
              </a:buClr>
            </a:pPr>
            <a:endParaRPr lang="sv-SE" sz="1800" dirty="0"/>
          </a:p>
          <a:p>
            <a:pPr marL="457200" lvl="1" indent="0">
              <a:buClr>
                <a:srgbClr val="F08A00"/>
              </a:buClr>
              <a:buNone/>
            </a:pPr>
            <a:endParaRPr lang="sv-SE" sz="2200" dirty="0"/>
          </a:p>
          <a:p>
            <a:pPr lvl="2">
              <a:buClr>
                <a:srgbClr val="F08A00"/>
              </a:buClr>
            </a:pPr>
            <a:endParaRPr lang="sv-SE" sz="1800" dirty="0"/>
          </a:p>
        </p:txBody>
      </p:sp>
      <p:sp>
        <p:nvSpPr>
          <p:cNvPr id="8" name="textruta 7"/>
          <p:cNvSpPr txBox="1"/>
          <p:nvPr/>
        </p:nvSpPr>
        <p:spPr>
          <a:xfrm>
            <a:off x="467544" y="404664"/>
            <a:ext cx="6624736"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Hur håller man rent hos kalvarna?</a:t>
            </a:r>
          </a:p>
        </p:txBody>
      </p:sp>
      <p:pic>
        <p:nvPicPr>
          <p:cNvPr id="12" name="Bildobjekt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1820" y="1855201"/>
            <a:ext cx="2442180" cy="137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ruta 12"/>
          <p:cNvSpPr txBox="1"/>
          <p:nvPr/>
        </p:nvSpPr>
        <p:spPr>
          <a:xfrm>
            <a:off x="6770782" y="2952067"/>
            <a:ext cx="2304256" cy="276999"/>
          </a:xfrm>
          <a:prstGeom prst="rect">
            <a:avLst/>
          </a:prstGeom>
          <a:noFill/>
        </p:spPr>
        <p:txBody>
          <a:bodyPr vert="horz" wrap="square" rtlCol="0">
            <a:spAutoFit/>
          </a:bodyPr>
          <a:lstStyle/>
          <a:p>
            <a:r>
              <a:rPr lang="sv-SE" sz="1200" dirty="0">
                <a:solidFill>
                  <a:schemeClr val="bg1"/>
                </a:solidFill>
              </a:rPr>
              <a:t>Foto: Catharina Svensson</a:t>
            </a:r>
          </a:p>
        </p:txBody>
      </p:sp>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5589" y="3335100"/>
            <a:ext cx="2014641" cy="2686188"/>
          </a:xfrm>
          <a:prstGeom prst="rect">
            <a:avLst/>
          </a:prstGeom>
        </p:spPr>
      </p:pic>
      <p:sp>
        <p:nvSpPr>
          <p:cNvPr id="2" name="Rektangel 1"/>
          <p:cNvSpPr/>
          <p:nvPr/>
        </p:nvSpPr>
        <p:spPr>
          <a:xfrm>
            <a:off x="7092280" y="5580516"/>
            <a:ext cx="1584176" cy="338554"/>
          </a:xfrm>
          <a:prstGeom prst="rect">
            <a:avLst/>
          </a:prstGeom>
        </p:spPr>
        <p:txBody>
          <a:bodyPr wrap="square">
            <a:spAutoFit/>
          </a:bodyPr>
          <a:lstStyle/>
          <a:p>
            <a:r>
              <a:rPr lang="sv-SE" sz="800" dirty="0">
                <a:solidFill>
                  <a:schemeClr val="bg1"/>
                </a:solidFill>
              </a:rPr>
              <a:t>https://commons.wikimedia.org/w/index.php?curid=1020868</a:t>
            </a:r>
          </a:p>
        </p:txBody>
      </p:sp>
    </p:spTree>
    <p:extLst>
      <p:ext uri="{BB962C8B-B14F-4D97-AF65-F5344CB8AC3E}">
        <p14:creationId xmlns:p14="http://schemas.microsoft.com/office/powerpoint/2010/main" val="375054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521550" y="338735"/>
            <a:ext cx="6642738" cy="523220"/>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08A00"/>
                </a:solidFill>
                <a:latin typeface="Arial Bold"/>
                <a:cs typeface="Arial Bold"/>
              </a:rPr>
              <a:t>Film om rengöring</a:t>
            </a:r>
          </a:p>
        </p:txBody>
      </p:sp>
      <p:pic>
        <p:nvPicPr>
          <p:cNvPr id="1026" name="Picture 2" descr="logotyp">
            <a:extLst>
              <a:ext uri="{FF2B5EF4-FFF2-40B4-BE49-F238E27FC236}">
                <a16:creationId xmlns:a16="http://schemas.microsoft.com/office/drawing/2014/main" id="{9F804622-19EA-4F39-810A-6E5276509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054923"/>
            <a:ext cx="1961587" cy="4316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7/7a/SEGES_logo_RGBREKTANGUL%C3%86R.jpg">
            <a:extLst>
              <a:ext uri="{FF2B5EF4-FFF2-40B4-BE49-F238E27FC236}">
                <a16:creationId xmlns:a16="http://schemas.microsoft.com/office/drawing/2014/main" id="{06A2C751-9A27-41F7-9876-CAE38E2C2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6054923"/>
            <a:ext cx="1266660" cy="431676"/>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a:hlinkClick r:id="rId5"/>
            <a:extLst>
              <a:ext uri="{FF2B5EF4-FFF2-40B4-BE49-F238E27FC236}">
                <a16:creationId xmlns:a16="http://schemas.microsoft.com/office/drawing/2014/main" id="{4632EA29-A3AC-4E6C-B74D-797CE8899E5E}"/>
              </a:ext>
            </a:extLst>
          </p:cNvPr>
          <p:cNvPicPr>
            <a:picLocks noChangeAspect="1"/>
          </p:cNvPicPr>
          <p:nvPr/>
        </p:nvPicPr>
        <p:blipFill rotWithShape="1">
          <a:blip r:embed="rId6"/>
          <a:srcRect l="5704" t="16926" r="41338" b="38188"/>
          <a:stretch/>
        </p:blipFill>
        <p:spPr>
          <a:xfrm>
            <a:off x="566555" y="1268760"/>
            <a:ext cx="8010890" cy="4526600"/>
          </a:xfrm>
          <a:prstGeom prst="rect">
            <a:avLst/>
          </a:prstGeom>
        </p:spPr>
      </p:pic>
    </p:spTree>
    <p:extLst>
      <p:ext uri="{BB962C8B-B14F-4D97-AF65-F5344CB8AC3E}">
        <p14:creationId xmlns:p14="http://schemas.microsoft.com/office/powerpoint/2010/main" val="2788374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467544" y="6330805"/>
            <a:ext cx="3402173" cy="338554"/>
          </a:xfrm>
          <a:prstGeom prst="rect">
            <a:avLst/>
          </a:prstGeom>
          <a:noFill/>
        </p:spPr>
        <p:txBody>
          <a:bodyPr wrap="square" rtlCol="0">
            <a:spAutoFit/>
          </a:bodyPr>
          <a:lstStyle/>
          <a:p>
            <a:r>
              <a:rPr lang="sv-SE" sz="1600" dirty="0">
                <a:solidFill>
                  <a:schemeClr val="bg1"/>
                </a:solidFill>
                <a:latin typeface="+mn-lt"/>
              </a:rPr>
              <a:t>Foto: Bengt Ekberg SVA</a:t>
            </a:r>
          </a:p>
        </p:txBody>
      </p:sp>
      <p:sp>
        <p:nvSpPr>
          <p:cNvPr id="6" name="Platshållare för innehåll 2"/>
          <p:cNvSpPr txBox="1">
            <a:spLocks/>
          </p:cNvSpPr>
          <p:nvPr/>
        </p:nvSpPr>
        <p:spPr>
          <a:xfrm>
            <a:off x="398538" y="1562040"/>
            <a:ext cx="7773862" cy="47525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3000" dirty="0"/>
              <a:t>Ha fasta skötselrutiner varje vecka, exempelvis:</a:t>
            </a:r>
          </a:p>
          <a:p>
            <a:pPr marL="0" indent="0">
              <a:buClr>
                <a:srgbClr val="F08A00"/>
              </a:buClr>
              <a:buNone/>
            </a:pPr>
            <a:endParaRPr lang="sv-SE" sz="3000" dirty="0"/>
          </a:p>
          <a:p>
            <a:pPr marL="0" indent="0">
              <a:buClr>
                <a:srgbClr val="F08A00"/>
              </a:buClr>
              <a:buNone/>
            </a:pPr>
            <a:endParaRPr lang="sv-SE" sz="3000" dirty="0"/>
          </a:p>
          <a:p>
            <a:pPr marL="0" indent="0">
              <a:buClr>
                <a:srgbClr val="F08A00"/>
              </a:buClr>
              <a:buNone/>
            </a:pPr>
            <a:endParaRPr lang="sv-SE" sz="3000" dirty="0"/>
          </a:p>
          <a:p>
            <a:pPr marL="0" indent="0">
              <a:buClr>
                <a:srgbClr val="F08A00"/>
              </a:buClr>
              <a:buNone/>
            </a:pPr>
            <a:endParaRPr lang="sv-SE" sz="3000" dirty="0"/>
          </a:p>
          <a:p>
            <a:pPr marL="0" indent="0">
              <a:buClr>
                <a:srgbClr val="F08A00"/>
              </a:buClr>
              <a:buNone/>
            </a:pPr>
            <a:endParaRPr lang="sv-SE" sz="3000" dirty="0"/>
          </a:p>
          <a:p>
            <a:pPr>
              <a:buClr>
                <a:srgbClr val="F08A00"/>
              </a:buClr>
            </a:pPr>
            <a:r>
              <a:rPr lang="sv-SE" sz="3000" dirty="0"/>
              <a:t>Bra idé att ha fasta ansvarsområden</a:t>
            </a:r>
          </a:p>
          <a:p>
            <a:pPr marL="0" indent="0">
              <a:buClr>
                <a:srgbClr val="F08A00"/>
              </a:buClr>
              <a:buNone/>
            </a:pPr>
            <a:endParaRPr lang="sv-SE" sz="2000" dirty="0"/>
          </a:p>
          <a:p>
            <a:pPr marL="0" indent="0">
              <a:buClr>
                <a:srgbClr val="F08A00"/>
              </a:buClr>
              <a:buNone/>
            </a:pPr>
            <a:endParaRPr lang="sv-SE" sz="2000" dirty="0"/>
          </a:p>
          <a:p>
            <a:pPr marL="0" indent="0">
              <a:buClr>
                <a:srgbClr val="F08A00"/>
              </a:buClr>
              <a:buNone/>
            </a:pPr>
            <a:endParaRPr lang="sv-SE" sz="2000" dirty="0"/>
          </a:p>
          <a:p>
            <a:pPr marL="0" indent="0">
              <a:buClr>
                <a:srgbClr val="F08A00"/>
              </a:buClr>
              <a:buNone/>
            </a:pPr>
            <a:endParaRPr lang="sv-SE" sz="2000" dirty="0"/>
          </a:p>
          <a:p>
            <a:pPr>
              <a:buClr>
                <a:srgbClr val="F08A00"/>
              </a:buClr>
            </a:pPr>
            <a:endParaRPr lang="sv-SE" sz="2000" dirty="0"/>
          </a:p>
          <a:p>
            <a:pPr marL="457200" lvl="1" indent="0">
              <a:buClr>
                <a:srgbClr val="F08A00"/>
              </a:buClr>
              <a:buNone/>
            </a:pPr>
            <a:endParaRPr lang="sv-SE" sz="1600" dirty="0"/>
          </a:p>
          <a:p>
            <a:pPr lvl="2">
              <a:buClr>
                <a:srgbClr val="F08A00"/>
              </a:buClr>
            </a:pPr>
            <a:endParaRPr lang="sv-SE" sz="1400" dirty="0"/>
          </a:p>
          <a:p>
            <a:pPr lvl="2">
              <a:buClr>
                <a:srgbClr val="F08A00"/>
              </a:buClr>
            </a:pPr>
            <a:endParaRPr lang="sv-SE" sz="1800" dirty="0"/>
          </a:p>
          <a:p>
            <a:pPr marL="457200" lvl="1" indent="0">
              <a:buClr>
                <a:srgbClr val="F08A00"/>
              </a:buClr>
              <a:buNone/>
            </a:pPr>
            <a:endParaRPr lang="sv-SE" sz="2200" dirty="0"/>
          </a:p>
          <a:p>
            <a:pPr lvl="2">
              <a:buClr>
                <a:srgbClr val="F08A00"/>
              </a:buClr>
            </a:pPr>
            <a:endParaRPr lang="sv-SE" sz="1800" dirty="0"/>
          </a:p>
        </p:txBody>
      </p:sp>
      <p:sp>
        <p:nvSpPr>
          <p:cNvPr id="8" name="textruta 7"/>
          <p:cNvSpPr txBox="1"/>
          <p:nvPr/>
        </p:nvSpPr>
        <p:spPr>
          <a:xfrm>
            <a:off x="467544" y="404664"/>
            <a:ext cx="6624736"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Fasta skötselrutiner gör det enkelt</a:t>
            </a:r>
          </a:p>
        </p:txBody>
      </p:sp>
      <p:graphicFrame>
        <p:nvGraphicFramePr>
          <p:cNvPr id="12" name="Tabell 11"/>
          <p:cNvGraphicFramePr>
            <a:graphicFrameLocks noGrp="1"/>
          </p:cNvGraphicFramePr>
          <p:nvPr>
            <p:extLst>
              <p:ext uri="{D42A27DB-BD31-4B8C-83A1-F6EECF244321}">
                <p14:modId xmlns:p14="http://schemas.microsoft.com/office/powerpoint/2010/main" val="2484163901"/>
              </p:ext>
            </p:extLst>
          </p:nvPr>
        </p:nvGraphicFramePr>
        <p:xfrm>
          <a:off x="489383" y="2708920"/>
          <a:ext cx="7986701" cy="2318652"/>
        </p:xfrm>
        <a:graphic>
          <a:graphicData uri="http://schemas.openxmlformats.org/drawingml/2006/table">
            <a:tbl>
              <a:tblPr firstRow="1" bandRow="1">
                <a:tableStyleId>{7E9639D4-E3E2-4D34-9284-5A2195B3D0D7}</a:tableStyleId>
              </a:tblPr>
              <a:tblGrid>
                <a:gridCol w="3042554">
                  <a:extLst>
                    <a:ext uri="{9D8B030D-6E8A-4147-A177-3AD203B41FA5}">
                      <a16:colId xmlns:a16="http://schemas.microsoft.com/office/drawing/2014/main" val="20000"/>
                    </a:ext>
                  </a:extLst>
                </a:gridCol>
                <a:gridCol w="1064894">
                  <a:extLst>
                    <a:ext uri="{9D8B030D-6E8A-4147-A177-3AD203B41FA5}">
                      <a16:colId xmlns:a16="http://schemas.microsoft.com/office/drawing/2014/main" val="20001"/>
                    </a:ext>
                  </a:extLst>
                </a:gridCol>
                <a:gridCol w="912765">
                  <a:extLst>
                    <a:ext uri="{9D8B030D-6E8A-4147-A177-3AD203B41FA5}">
                      <a16:colId xmlns:a16="http://schemas.microsoft.com/office/drawing/2014/main" val="20002"/>
                    </a:ext>
                  </a:extLst>
                </a:gridCol>
                <a:gridCol w="1064894">
                  <a:extLst>
                    <a:ext uri="{9D8B030D-6E8A-4147-A177-3AD203B41FA5}">
                      <a16:colId xmlns:a16="http://schemas.microsoft.com/office/drawing/2014/main" val="20003"/>
                    </a:ext>
                  </a:extLst>
                </a:gridCol>
                <a:gridCol w="988829">
                  <a:extLst>
                    <a:ext uri="{9D8B030D-6E8A-4147-A177-3AD203B41FA5}">
                      <a16:colId xmlns:a16="http://schemas.microsoft.com/office/drawing/2014/main" val="20004"/>
                    </a:ext>
                  </a:extLst>
                </a:gridCol>
                <a:gridCol w="912765">
                  <a:extLst>
                    <a:ext uri="{9D8B030D-6E8A-4147-A177-3AD203B41FA5}">
                      <a16:colId xmlns:a16="http://schemas.microsoft.com/office/drawing/2014/main" val="20005"/>
                    </a:ext>
                  </a:extLst>
                </a:gridCol>
              </a:tblGrid>
              <a:tr h="331236">
                <a:tc>
                  <a:txBody>
                    <a:bodyPr/>
                    <a:lstStyle/>
                    <a:p>
                      <a:endParaRPr lang="sv-SE" sz="1400" dirty="0"/>
                    </a:p>
                  </a:txBody>
                  <a:tcPr marL="91445" marR="91445" marT="45739" marB="45739"/>
                </a:tc>
                <a:tc>
                  <a:txBody>
                    <a:bodyPr/>
                    <a:lstStyle/>
                    <a:p>
                      <a:r>
                        <a:rPr lang="sv-SE" sz="1400" dirty="0"/>
                        <a:t>Måndag</a:t>
                      </a:r>
                    </a:p>
                  </a:txBody>
                  <a:tcPr marL="91445" marR="91445" marT="45739" marB="45739"/>
                </a:tc>
                <a:tc>
                  <a:txBody>
                    <a:bodyPr/>
                    <a:lstStyle/>
                    <a:p>
                      <a:r>
                        <a:rPr lang="sv-SE" sz="1400" dirty="0"/>
                        <a:t>Tisdag</a:t>
                      </a:r>
                    </a:p>
                  </a:txBody>
                  <a:tcPr marL="91445" marR="91445" marT="45739" marB="45739"/>
                </a:tc>
                <a:tc>
                  <a:txBody>
                    <a:bodyPr/>
                    <a:lstStyle/>
                    <a:p>
                      <a:r>
                        <a:rPr lang="sv-SE" sz="1400" dirty="0"/>
                        <a:t>Onsdag</a:t>
                      </a:r>
                    </a:p>
                  </a:txBody>
                  <a:tcPr marL="91445" marR="91445" marT="45739" marB="45739"/>
                </a:tc>
                <a:tc>
                  <a:txBody>
                    <a:bodyPr/>
                    <a:lstStyle/>
                    <a:p>
                      <a:r>
                        <a:rPr lang="sv-SE" sz="1400" dirty="0"/>
                        <a:t>Torsdag</a:t>
                      </a:r>
                    </a:p>
                  </a:txBody>
                  <a:tcPr marL="91445" marR="91445" marT="45739" marB="45739"/>
                </a:tc>
                <a:tc>
                  <a:txBody>
                    <a:bodyPr/>
                    <a:lstStyle/>
                    <a:p>
                      <a:r>
                        <a:rPr lang="sv-SE" sz="1400" dirty="0"/>
                        <a:t>Fredag</a:t>
                      </a:r>
                    </a:p>
                  </a:txBody>
                  <a:tcPr marL="91445" marR="91445" marT="45739" marB="45739"/>
                </a:tc>
                <a:extLst>
                  <a:ext uri="{0D108BD9-81ED-4DB2-BD59-A6C34878D82A}">
                    <a16:rowId xmlns:a16="http://schemas.microsoft.com/office/drawing/2014/main" val="10000"/>
                  </a:ext>
                </a:extLst>
              </a:tr>
              <a:tr h="331236">
                <a:tc>
                  <a:txBody>
                    <a:bodyPr/>
                    <a:lstStyle/>
                    <a:p>
                      <a:r>
                        <a:rPr lang="sv-SE" sz="1400" dirty="0"/>
                        <a:t>Avvänjning</a:t>
                      </a:r>
                    </a:p>
                  </a:txBody>
                  <a:tcPr marL="91445" marR="91445" marT="45739" marB="45739"/>
                </a:tc>
                <a:tc>
                  <a:txBody>
                    <a:bodyPr/>
                    <a:lstStyle/>
                    <a:p>
                      <a:pPr algn="ctr"/>
                      <a:r>
                        <a:rPr lang="sv-SE" sz="1400" dirty="0"/>
                        <a:t>Start</a:t>
                      </a:r>
                    </a:p>
                  </a:txBody>
                  <a:tcPr marL="91445" marR="91445" marT="45739" marB="45739"/>
                </a:tc>
                <a:tc gridSpan="3">
                  <a:txBody>
                    <a:bodyPr/>
                    <a:lstStyle/>
                    <a:p>
                      <a:pPr algn="ctr"/>
                      <a:r>
                        <a:rPr lang="sv-SE" sz="1400" dirty="0"/>
                        <a:t>Nedtrappning</a:t>
                      </a:r>
                    </a:p>
                  </a:txBody>
                  <a:tcPr marL="91445" marR="91445" marT="45739" marB="45739"/>
                </a:tc>
                <a:tc hMerge="1">
                  <a:txBody>
                    <a:bodyPr/>
                    <a:lstStyle/>
                    <a:p>
                      <a:pPr algn="ctr"/>
                      <a:endParaRPr lang="sv-SE" dirty="0"/>
                    </a:p>
                  </a:txBody>
                  <a:tcPr/>
                </a:tc>
                <a:tc hMerge="1">
                  <a:txBody>
                    <a:bodyPr/>
                    <a:lstStyle/>
                    <a:p>
                      <a:pPr algn="ctr"/>
                      <a:endParaRPr lang="sv-SE" dirty="0"/>
                    </a:p>
                  </a:txBody>
                  <a:tcPr/>
                </a:tc>
                <a:tc>
                  <a:txBody>
                    <a:bodyPr/>
                    <a:lstStyle/>
                    <a:p>
                      <a:pPr algn="ctr"/>
                      <a:r>
                        <a:rPr lang="sv-SE" sz="1400" dirty="0"/>
                        <a:t>Slut</a:t>
                      </a:r>
                    </a:p>
                  </a:txBody>
                  <a:tcPr marL="91445" marR="91445" marT="45739" marB="45739"/>
                </a:tc>
                <a:extLst>
                  <a:ext uri="{0D108BD9-81ED-4DB2-BD59-A6C34878D82A}">
                    <a16:rowId xmlns:a16="http://schemas.microsoft.com/office/drawing/2014/main" val="10001"/>
                  </a:ext>
                </a:extLst>
              </a:tr>
              <a:tr h="331236">
                <a:tc>
                  <a:txBody>
                    <a:bodyPr/>
                    <a:lstStyle/>
                    <a:p>
                      <a:r>
                        <a:rPr lang="sv-SE" sz="1400" dirty="0"/>
                        <a:t>Flytta kalvar</a:t>
                      </a:r>
                    </a:p>
                  </a:txBody>
                  <a:tcPr marL="91445" marR="91445" marT="45739" marB="45739"/>
                </a:tc>
                <a:tc>
                  <a:txBody>
                    <a:bodyPr/>
                    <a:lstStyle/>
                    <a:p>
                      <a:pPr algn="ctr"/>
                      <a:r>
                        <a:rPr lang="sv-SE" sz="1400" dirty="0"/>
                        <a:t>X</a:t>
                      </a:r>
                    </a:p>
                  </a:txBody>
                  <a:tcPr marL="91445" marR="91445" marT="45739" marB="45739"/>
                </a:tc>
                <a:tc>
                  <a:txBody>
                    <a:bodyPr/>
                    <a:lstStyle/>
                    <a:p>
                      <a:pPr algn="ctr"/>
                      <a:endParaRPr lang="sv-SE" sz="1400" dirty="0"/>
                    </a:p>
                  </a:txBody>
                  <a:tcPr marL="91445" marR="91445" marT="45739" marB="45739"/>
                </a:tc>
                <a:tc>
                  <a:txBody>
                    <a:bodyPr/>
                    <a:lstStyle/>
                    <a:p>
                      <a:pPr algn="ctr"/>
                      <a:endParaRPr lang="sv-SE" sz="1400" dirty="0"/>
                    </a:p>
                  </a:txBody>
                  <a:tcPr marL="91445" marR="91445" marT="45739" marB="45739"/>
                </a:tc>
                <a:tc>
                  <a:txBody>
                    <a:bodyPr/>
                    <a:lstStyle/>
                    <a:p>
                      <a:pPr algn="ctr"/>
                      <a:endParaRPr lang="sv-SE" sz="1400"/>
                    </a:p>
                  </a:txBody>
                  <a:tcPr marL="91445" marR="91445" marT="45739" marB="45739"/>
                </a:tc>
                <a:tc>
                  <a:txBody>
                    <a:bodyPr/>
                    <a:lstStyle/>
                    <a:p>
                      <a:pPr algn="ctr"/>
                      <a:endParaRPr lang="sv-SE" sz="1400"/>
                    </a:p>
                  </a:txBody>
                  <a:tcPr marL="91445" marR="91445" marT="45739" marB="45739"/>
                </a:tc>
                <a:extLst>
                  <a:ext uri="{0D108BD9-81ED-4DB2-BD59-A6C34878D82A}">
                    <a16:rowId xmlns:a16="http://schemas.microsoft.com/office/drawing/2014/main" val="10002"/>
                  </a:ext>
                </a:extLst>
              </a:tr>
              <a:tr h="331236">
                <a:tc>
                  <a:txBody>
                    <a:bodyPr/>
                    <a:lstStyle/>
                    <a:p>
                      <a:r>
                        <a:rPr lang="sv-SE" sz="1400" dirty="0"/>
                        <a:t>Mocka</a:t>
                      </a:r>
                    </a:p>
                  </a:txBody>
                  <a:tcPr marL="91445" marR="91445" marT="45739" marB="45739"/>
                </a:tc>
                <a:tc>
                  <a:txBody>
                    <a:bodyPr/>
                    <a:lstStyle/>
                    <a:p>
                      <a:pPr algn="ctr"/>
                      <a:r>
                        <a:rPr lang="sv-SE" sz="1400" dirty="0"/>
                        <a:t>X</a:t>
                      </a:r>
                    </a:p>
                  </a:txBody>
                  <a:tcPr marL="91445" marR="91445" marT="45739" marB="45739"/>
                </a:tc>
                <a:tc>
                  <a:txBody>
                    <a:bodyPr/>
                    <a:lstStyle/>
                    <a:p>
                      <a:pPr algn="ctr"/>
                      <a:endParaRPr lang="sv-SE" sz="1400" dirty="0"/>
                    </a:p>
                  </a:txBody>
                  <a:tcPr marL="91445" marR="91445" marT="45739" marB="45739"/>
                </a:tc>
                <a:tc>
                  <a:txBody>
                    <a:bodyPr/>
                    <a:lstStyle/>
                    <a:p>
                      <a:pPr algn="ctr"/>
                      <a:endParaRPr lang="sv-SE" sz="1400" dirty="0"/>
                    </a:p>
                  </a:txBody>
                  <a:tcPr marL="91445" marR="91445" marT="45739" marB="45739"/>
                </a:tc>
                <a:tc>
                  <a:txBody>
                    <a:bodyPr/>
                    <a:lstStyle/>
                    <a:p>
                      <a:pPr algn="ctr"/>
                      <a:endParaRPr lang="sv-SE" sz="1400"/>
                    </a:p>
                  </a:txBody>
                  <a:tcPr marL="91445" marR="91445" marT="45739" marB="45739"/>
                </a:tc>
                <a:tc>
                  <a:txBody>
                    <a:bodyPr/>
                    <a:lstStyle/>
                    <a:p>
                      <a:pPr algn="ctr"/>
                      <a:endParaRPr lang="sv-SE" sz="1400"/>
                    </a:p>
                  </a:txBody>
                  <a:tcPr marL="91445" marR="91445" marT="45739" marB="45739"/>
                </a:tc>
                <a:extLst>
                  <a:ext uri="{0D108BD9-81ED-4DB2-BD59-A6C34878D82A}">
                    <a16:rowId xmlns:a16="http://schemas.microsoft.com/office/drawing/2014/main" val="10003"/>
                  </a:ext>
                </a:extLst>
              </a:tr>
              <a:tr h="331236">
                <a:tc>
                  <a:txBody>
                    <a:bodyPr/>
                    <a:lstStyle/>
                    <a:p>
                      <a:r>
                        <a:rPr lang="sv-SE" sz="1400" dirty="0"/>
                        <a:t>Strö ensamboxar</a:t>
                      </a:r>
                    </a:p>
                  </a:txBody>
                  <a:tcPr marL="91445" marR="91445" marT="45739" marB="45739"/>
                </a:tc>
                <a:tc>
                  <a:txBody>
                    <a:bodyPr/>
                    <a:lstStyle/>
                    <a:p>
                      <a:pPr algn="ctr"/>
                      <a:r>
                        <a:rPr lang="sv-SE" sz="1400" dirty="0"/>
                        <a:t>X</a:t>
                      </a:r>
                    </a:p>
                  </a:txBody>
                  <a:tcPr marL="91445" marR="91445" marT="45739" marB="45739"/>
                </a:tc>
                <a:tc>
                  <a:txBody>
                    <a:bodyPr/>
                    <a:lstStyle/>
                    <a:p>
                      <a:pPr algn="ctr"/>
                      <a:r>
                        <a:rPr lang="sv-SE" sz="1400" dirty="0"/>
                        <a:t>X</a:t>
                      </a:r>
                    </a:p>
                  </a:txBody>
                  <a:tcPr marL="91445" marR="91445" marT="45739" marB="45739"/>
                </a:tc>
                <a:tc>
                  <a:txBody>
                    <a:bodyPr/>
                    <a:lstStyle/>
                    <a:p>
                      <a:pPr algn="ctr"/>
                      <a:r>
                        <a:rPr lang="sv-SE" sz="1400" dirty="0"/>
                        <a:t>X</a:t>
                      </a:r>
                    </a:p>
                  </a:txBody>
                  <a:tcPr marL="91445" marR="91445" marT="45739" marB="45739"/>
                </a:tc>
                <a:tc>
                  <a:txBody>
                    <a:bodyPr/>
                    <a:lstStyle/>
                    <a:p>
                      <a:pPr algn="ctr"/>
                      <a:r>
                        <a:rPr lang="sv-SE" sz="1400" dirty="0"/>
                        <a:t>X</a:t>
                      </a:r>
                    </a:p>
                  </a:txBody>
                  <a:tcPr marL="91445" marR="91445" marT="45739" marB="45739"/>
                </a:tc>
                <a:tc>
                  <a:txBody>
                    <a:bodyPr/>
                    <a:lstStyle/>
                    <a:p>
                      <a:pPr algn="ctr"/>
                      <a:r>
                        <a:rPr lang="sv-SE" sz="1400" dirty="0"/>
                        <a:t>X</a:t>
                      </a:r>
                    </a:p>
                  </a:txBody>
                  <a:tcPr marL="91445" marR="91445" marT="45739" marB="45739"/>
                </a:tc>
                <a:extLst>
                  <a:ext uri="{0D108BD9-81ED-4DB2-BD59-A6C34878D82A}">
                    <a16:rowId xmlns:a16="http://schemas.microsoft.com/office/drawing/2014/main" val="10004"/>
                  </a:ext>
                </a:extLst>
              </a:tr>
              <a:tr h="331236">
                <a:tc>
                  <a:txBody>
                    <a:bodyPr/>
                    <a:lstStyle/>
                    <a:p>
                      <a:r>
                        <a:rPr lang="sv-SE" sz="1400" dirty="0"/>
                        <a:t>Strö gruppboxar</a:t>
                      </a:r>
                    </a:p>
                  </a:txBody>
                  <a:tcPr marL="91445" marR="91445" marT="45739" marB="45739"/>
                </a:tc>
                <a:tc>
                  <a:txBody>
                    <a:bodyPr/>
                    <a:lstStyle/>
                    <a:p>
                      <a:pPr algn="ctr"/>
                      <a:r>
                        <a:rPr lang="sv-SE" sz="1400" dirty="0"/>
                        <a:t>X</a:t>
                      </a:r>
                    </a:p>
                  </a:txBody>
                  <a:tcPr marL="91445" marR="91445" marT="45739" marB="45739"/>
                </a:tc>
                <a:tc>
                  <a:txBody>
                    <a:bodyPr/>
                    <a:lstStyle/>
                    <a:p>
                      <a:pPr algn="ctr"/>
                      <a:endParaRPr lang="sv-SE" sz="1400"/>
                    </a:p>
                  </a:txBody>
                  <a:tcPr marL="91445" marR="91445" marT="45739" marB="45739"/>
                </a:tc>
                <a:tc>
                  <a:txBody>
                    <a:bodyPr/>
                    <a:lstStyle/>
                    <a:p>
                      <a:pPr algn="ctr"/>
                      <a:r>
                        <a:rPr lang="sv-SE" sz="1400" dirty="0"/>
                        <a:t>X</a:t>
                      </a:r>
                    </a:p>
                  </a:txBody>
                  <a:tcPr marL="91445" marR="91445" marT="45739" marB="45739"/>
                </a:tc>
                <a:tc>
                  <a:txBody>
                    <a:bodyPr/>
                    <a:lstStyle/>
                    <a:p>
                      <a:pPr algn="ctr"/>
                      <a:endParaRPr lang="sv-SE" sz="1400" dirty="0"/>
                    </a:p>
                  </a:txBody>
                  <a:tcPr marL="91445" marR="91445" marT="45739" marB="45739"/>
                </a:tc>
                <a:tc>
                  <a:txBody>
                    <a:bodyPr/>
                    <a:lstStyle/>
                    <a:p>
                      <a:pPr algn="ctr"/>
                      <a:r>
                        <a:rPr lang="sv-SE" sz="1400" dirty="0"/>
                        <a:t>X</a:t>
                      </a:r>
                    </a:p>
                  </a:txBody>
                  <a:tcPr marL="91445" marR="91445" marT="45739" marB="45739"/>
                </a:tc>
                <a:extLst>
                  <a:ext uri="{0D108BD9-81ED-4DB2-BD59-A6C34878D82A}">
                    <a16:rowId xmlns:a16="http://schemas.microsoft.com/office/drawing/2014/main" val="10005"/>
                  </a:ext>
                </a:extLst>
              </a:tr>
              <a:tr h="331236">
                <a:tc>
                  <a:txBody>
                    <a:bodyPr/>
                    <a:lstStyle/>
                    <a:p>
                      <a:r>
                        <a:rPr lang="sv-SE" sz="1400" dirty="0"/>
                        <a:t>Diska kraftfoderhinkar</a:t>
                      </a:r>
                    </a:p>
                  </a:txBody>
                  <a:tcPr marL="91445" marR="91445" marT="45739" marB="45739"/>
                </a:tc>
                <a:tc>
                  <a:txBody>
                    <a:bodyPr/>
                    <a:lstStyle/>
                    <a:p>
                      <a:pPr algn="ctr"/>
                      <a:endParaRPr lang="sv-SE" sz="1400" dirty="0"/>
                    </a:p>
                  </a:txBody>
                  <a:tcPr marL="91445" marR="91445" marT="45739" marB="45739"/>
                </a:tc>
                <a:tc>
                  <a:txBody>
                    <a:bodyPr/>
                    <a:lstStyle/>
                    <a:p>
                      <a:pPr algn="ctr"/>
                      <a:r>
                        <a:rPr lang="sv-SE" sz="1400" dirty="0"/>
                        <a:t>X</a:t>
                      </a:r>
                    </a:p>
                  </a:txBody>
                  <a:tcPr marL="91445" marR="91445" marT="45739" marB="45739"/>
                </a:tc>
                <a:tc>
                  <a:txBody>
                    <a:bodyPr/>
                    <a:lstStyle/>
                    <a:p>
                      <a:pPr algn="ctr"/>
                      <a:endParaRPr lang="sv-SE" sz="1400"/>
                    </a:p>
                  </a:txBody>
                  <a:tcPr marL="91445" marR="91445" marT="45739" marB="45739"/>
                </a:tc>
                <a:tc>
                  <a:txBody>
                    <a:bodyPr/>
                    <a:lstStyle/>
                    <a:p>
                      <a:pPr algn="ctr"/>
                      <a:endParaRPr lang="sv-SE" sz="1400" dirty="0"/>
                    </a:p>
                  </a:txBody>
                  <a:tcPr marL="91445" marR="91445" marT="45739" marB="45739"/>
                </a:tc>
                <a:tc>
                  <a:txBody>
                    <a:bodyPr/>
                    <a:lstStyle/>
                    <a:p>
                      <a:pPr algn="ctr"/>
                      <a:endParaRPr lang="sv-SE" sz="1400" dirty="0"/>
                    </a:p>
                  </a:txBody>
                  <a:tcPr marL="91445" marR="91445" marT="45739" marB="45739"/>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90156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644038" y="2069238"/>
            <a:ext cx="3200624" cy="22639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3" name="Flödesschema: Data 2"/>
          <p:cNvSpPr/>
          <p:nvPr/>
        </p:nvSpPr>
        <p:spPr>
          <a:xfrm rot="5400000" flipV="1">
            <a:off x="721507" y="2307987"/>
            <a:ext cx="4170190" cy="1659688"/>
          </a:xfrm>
          <a:prstGeom prst="flowChartInputOutp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4" name="Flödesschema: Data 3"/>
          <p:cNvSpPr/>
          <p:nvPr/>
        </p:nvSpPr>
        <p:spPr>
          <a:xfrm>
            <a:off x="2847405" y="4316800"/>
            <a:ext cx="4104456" cy="393121"/>
          </a:xfrm>
          <a:prstGeom prst="flowChartInputOutp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5" name="Sol 4"/>
          <p:cNvSpPr/>
          <p:nvPr/>
        </p:nvSpPr>
        <p:spPr>
          <a:xfrm>
            <a:off x="4857590" y="2934268"/>
            <a:ext cx="136938" cy="18128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Sol 5"/>
          <p:cNvSpPr/>
          <p:nvPr/>
        </p:nvSpPr>
        <p:spPr>
          <a:xfrm>
            <a:off x="5222758" y="2931955"/>
            <a:ext cx="136938" cy="18128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Sol 6"/>
          <p:cNvSpPr/>
          <p:nvPr/>
        </p:nvSpPr>
        <p:spPr>
          <a:xfrm>
            <a:off x="5075191" y="3137056"/>
            <a:ext cx="136938" cy="18128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Sol 7"/>
          <p:cNvSpPr/>
          <p:nvPr/>
        </p:nvSpPr>
        <p:spPr>
          <a:xfrm>
            <a:off x="5601426" y="2747307"/>
            <a:ext cx="136938" cy="18128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 name="12-uddig stjärna 8"/>
          <p:cNvSpPr/>
          <p:nvPr/>
        </p:nvSpPr>
        <p:spPr>
          <a:xfrm>
            <a:off x="4926059" y="2747307"/>
            <a:ext cx="68469" cy="96319"/>
          </a:xfrm>
          <a:prstGeom prst="star12">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12-uddig stjärna 9"/>
          <p:cNvSpPr/>
          <p:nvPr/>
        </p:nvSpPr>
        <p:spPr>
          <a:xfrm>
            <a:off x="5022666" y="2843226"/>
            <a:ext cx="68469" cy="96319"/>
          </a:xfrm>
          <a:prstGeom prst="star12">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12-uddig stjärna 10"/>
          <p:cNvSpPr/>
          <p:nvPr/>
        </p:nvSpPr>
        <p:spPr>
          <a:xfrm>
            <a:off x="5412670" y="2843626"/>
            <a:ext cx="68469" cy="96319"/>
          </a:xfrm>
          <a:prstGeom prst="star12">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12-uddig stjärna 11"/>
          <p:cNvSpPr/>
          <p:nvPr/>
        </p:nvSpPr>
        <p:spPr>
          <a:xfrm>
            <a:off x="5412670" y="3222021"/>
            <a:ext cx="68469" cy="96319"/>
          </a:xfrm>
          <a:prstGeom prst="star12">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13" name="Grupp 12"/>
          <p:cNvGrpSpPr/>
          <p:nvPr/>
        </p:nvGrpSpPr>
        <p:grpSpPr>
          <a:xfrm>
            <a:off x="3254673" y="3998000"/>
            <a:ext cx="3527963" cy="677334"/>
            <a:chOff x="2409292" y="4452202"/>
            <a:chExt cx="3527963" cy="1051648"/>
          </a:xfrm>
        </p:grpSpPr>
        <p:cxnSp>
          <p:nvCxnSpPr>
            <p:cNvPr id="14" name="Rak 13"/>
            <p:cNvCxnSpPr/>
            <p:nvPr/>
          </p:nvCxnSpPr>
          <p:spPr>
            <a:xfrm flipV="1">
              <a:off x="3146512" y="4710111"/>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 name="Rak 14"/>
            <p:cNvCxnSpPr/>
            <p:nvPr/>
          </p:nvCxnSpPr>
          <p:spPr>
            <a:xfrm flipV="1">
              <a:off x="2492152" y="4847784"/>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 name="Rak 15"/>
            <p:cNvCxnSpPr/>
            <p:nvPr/>
          </p:nvCxnSpPr>
          <p:spPr>
            <a:xfrm>
              <a:off x="2568352" y="4953278"/>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 name="Rak 16"/>
            <p:cNvCxnSpPr/>
            <p:nvPr/>
          </p:nvCxnSpPr>
          <p:spPr>
            <a:xfrm flipH="1" flipV="1">
              <a:off x="2720752" y="4890375"/>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8" name="Rak 17"/>
            <p:cNvCxnSpPr/>
            <p:nvPr/>
          </p:nvCxnSpPr>
          <p:spPr>
            <a:xfrm>
              <a:off x="2670593" y="5099997"/>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9" name="Rak 18"/>
            <p:cNvCxnSpPr/>
            <p:nvPr/>
          </p:nvCxnSpPr>
          <p:spPr>
            <a:xfrm flipV="1">
              <a:off x="2720752" y="4844106"/>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0" name="Rak 19"/>
            <p:cNvCxnSpPr/>
            <p:nvPr/>
          </p:nvCxnSpPr>
          <p:spPr>
            <a:xfrm>
              <a:off x="2409292" y="5107708"/>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1" name="Rak 20"/>
            <p:cNvCxnSpPr/>
            <p:nvPr/>
          </p:nvCxnSpPr>
          <p:spPr>
            <a:xfrm flipV="1">
              <a:off x="3484013" y="4500073"/>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2" name="Rak 21"/>
            <p:cNvCxnSpPr/>
            <p:nvPr/>
          </p:nvCxnSpPr>
          <p:spPr>
            <a:xfrm flipV="1">
              <a:off x="2829653" y="4637746"/>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3" name="Rak 22"/>
            <p:cNvCxnSpPr/>
            <p:nvPr/>
          </p:nvCxnSpPr>
          <p:spPr>
            <a:xfrm>
              <a:off x="2905853" y="4743240"/>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4" name="Rak 23"/>
            <p:cNvCxnSpPr/>
            <p:nvPr/>
          </p:nvCxnSpPr>
          <p:spPr>
            <a:xfrm flipH="1" flipV="1">
              <a:off x="3058253" y="4680337"/>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5" name="Rak 24"/>
            <p:cNvCxnSpPr/>
            <p:nvPr/>
          </p:nvCxnSpPr>
          <p:spPr>
            <a:xfrm>
              <a:off x="3008094" y="4889959"/>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6" name="Rak 25"/>
            <p:cNvCxnSpPr/>
            <p:nvPr/>
          </p:nvCxnSpPr>
          <p:spPr>
            <a:xfrm flipV="1">
              <a:off x="3058253" y="4634068"/>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7" name="Rak 26"/>
            <p:cNvCxnSpPr/>
            <p:nvPr/>
          </p:nvCxnSpPr>
          <p:spPr>
            <a:xfrm>
              <a:off x="2746793" y="4897670"/>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8" name="Rak 27"/>
            <p:cNvCxnSpPr/>
            <p:nvPr/>
          </p:nvCxnSpPr>
          <p:spPr>
            <a:xfrm flipV="1">
              <a:off x="3298912" y="4862511"/>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29" name="Rak 28"/>
            <p:cNvCxnSpPr/>
            <p:nvPr/>
          </p:nvCxnSpPr>
          <p:spPr>
            <a:xfrm flipV="1">
              <a:off x="2644552" y="5000184"/>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0" name="Rak 29"/>
            <p:cNvCxnSpPr/>
            <p:nvPr/>
          </p:nvCxnSpPr>
          <p:spPr>
            <a:xfrm>
              <a:off x="2720752" y="5105678"/>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1" name="Rak 30"/>
            <p:cNvCxnSpPr/>
            <p:nvPr/>
          </p:nvCxnSpPr>
          <p:spPr>
            <a:xfrm flipH="1" flipV="1">
              <a:off x="2873152" y="5042775"/>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2" name="Rak 31"/>
            <p:cNvCxnSpPr/>
            <p:nvPr/>
          </p:nvCxnSpPr>
          <p:spPr>
            <a:xfrm>
              <a:off x="2822993" y="5252397"/>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3" name="Rak 32"/>
            <p:cNvCxnSpPr/>
            <p:nvPr/>
          </p:nvCxnSpPr>
          <p:spPr>
            <a:xfrm flipV="1">
              <a:off x="2873152" y="4996506"/>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4" name="Rak 33"/>
            <p:cNvCxnSpPr/>
            <p:nvPr/>
          </p:nvCxnSpPr>
          <p:spPr>
            <a:xfrm>
              <a:off x="2561692" y="5260108"/>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5" name="Rak 34"/>
            <p:cNvCxnSpPr/>
            <p:nvPr/>
          </p:nvCxnSpPr>
          <p:spPr>
            <a:xfrm flipV="1">
              <a:off x="3908512" y="4785834"/>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6" name="Rak 35"/>
            <p:cNvCxnSpPr/>
            <p:nvPr/>
          </p:nvCxnSpPr>
          <p:spPr>
            <a:xfrm flipV="1">
              <a:off x="3254152" y="4923507"/>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7" name="Rak 36"/>
            <p:cNvCxnSpPr/>
            <p:nvPr/>
          </p:nvCxnSpPr>
          <p:spPr>
            <a:xfrm>
              <a:off x="3330352" y="5029001"/>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8" name="Rak 37"/>
            <p:cNvCxnSpPr/>
            <p:nvPr/>
          </p:nvCxnSpPr>
          <p:spPr>
            <a:xfrm flipH="1" flipV="1">
              <a:off x="3482752" y="4966098"/>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9" name="Rak 38"/>
            <p:cNvCxnSpPr/>
            <p:nvPr/>
          </p:nvCxnSpPr>
          <p:spPr>
            <a:xfrm>
              <a:off x="3432593" y="5175720"/>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0" name="Rak 39"/>
            <p:cNvCxnSpPr/>
            <p:nvPr/>
          </p:nvCxnSpPr>
          <p:spPr>
            <a:xfrm flipV="1">
              <a:off x="3482752" y="4919829"/>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1" name="Rak 40"/>
            <p:cNvCxnSpPr/>
            <p:nvPr/>
          </p:nvCxnSpPr>
          <p:spPr>
            <a:xfrm>
              <a:off x="3171292" y="5183431"/>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2" name="Rak 41"/>
            <p:cNvCxnSpPr/>
            <p:nvPr/>
          </p:nvCxnSpPr>
          <p:spPr>
            <a:xfrm flipV="1">
              <a:off x="4196563" y="4452202"/>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3" name="Rak 42"/>
            <p:cNvCxnSpPr/>
            <p:nvPr/>
          </p:nvCxnSpPr>
          <p:spPr>
            <a:xfrm flipV="1">
              <a:off x="3542203" y="4589875"/>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4" name="Rak 43"/>
            <p:cNvCxnSpPr/>
            <p:nvPr/>
          </p:nvCxnSpPr>
          <p:spPr>
            <a:xfrm>
              <a:off x="3618403" y="4695369"/>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5" name="Rak 44"/>
            <p:cNvCxnSpPr/>
            <p:nvPr/>
          </p:nvCxnSpPr>
          <p:spPr>
            <a:xfrm flipH="1" flipV="1">
              <a:off x="3770803" y="4632466"/>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6" name="Rak 45"/>
            <p:cNvCxnSpPr/>
            <p:nvPr/>
          </p:nvCxnSpPr>
          <p:spPr>
            <a:xfrm>
              <a:off x="3720644" y="4842088"/>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7" name="Rak 46"/>
            <p:cNvCxnSpPr/>
            <p:nvPr/>
          </p:nvCxnSpPr>
          <p:spPr>
            <a:xfrm flipV="1">
              <a:off x="3770803" y="4586197"/>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8" name="Rak 47"/>
            <p:cNvCxnSpPr/>
            <p:nvPr/>
          </p:nvCxnSpPr>
          <p:spPr>
            <a:xfrm>
              <a:off x="3459343" y="4849799"/>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49" name="Rak 48"/>
            <p:cNvCxnSpPr/>
            <p:nvPr/>
          </p:nvCxnSpPr>
          <p:spPr>
            <a:xfrm flipV="1">
              <a:off x="3917468" y="4786772"/>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0" name="Rak 49"/>
            <p:cNvCxnSpPr/>
            <p:nvPr/>
          </p:nvCxnSpPr>
          <p:spPr>
            <a:xfrm flipV="1">
              <a:off x="3263108" y="4924445"/>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1" name="Rak 50"/>
            <p:cNvCxnSpPr/>
            <p:nvPr/>
          </p:nvCxnSpPr>
          <p:spPr>
            <a:xfrm>
              <a:off x="3339308" y="5029939"/>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2" name="Rak 51"/>
            <p:cNvCxnSpPr/>
            <p:nvPr/>
          </p:nvCxnSpPr>
          <p:spPr>
            <a:xfrm flipH="1" flipV="1">
              <a:off x="3491708" y="4967036"/>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3" name="Rak 52"/>
            <p:cNvCxnSpPr/>
            <p:nvPr/>
          </p:nvCxnSpPr>
          <p:spPr>
            <a:xfrm>
              <a:off x="3441549" y="5176658"/>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4" name="Rak 53"/>
            <p:cNvCxnSpPr/>
            <p:nvPr/>
          </p:nvCxnSpPr>
          <p:spPr>
            <a:xfrm flipV="1">
              <a:off x="3491708" y="4920767"/>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5" name="Rak 54"/>
            <p:cNvCxnSpPr/>
            <p:nvPr/>
          </p:nvCxnSpPr>
          <p:spPr>
            <a:xfrm>
              <a:off x="3180248" y="5184369"/>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6" name="Rak 55"/>
            <p:cNvCxnSpPr/>
            <p:nvPr/>
          </p:nvCxnSpPr>
          <p:spPr>
            <a:xfrm flipV="1">
              <a:off x="4632412" y="4539245"/>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7" name="Rak 56"/>
            <p:cNvCxnSpPr/>
            <p:nvPr/>
          </p:nvCxnSpPr>
          <p:spPr>
            <a:xfrm flipV="1">
              <a:off x="3978052" y="4676918"/>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8" name="Rak 57"/>
            <p:cNvCxnSpPr/>
            <p:nvPr/>
          </p:nvCxnSpPr>
          <p:spPr>
            <a:xfrm>
              <a:off x="4054252" y="4782412"/>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59" name="Rak 58"/>
            <p:cNvCxnSpPr/>
            <p:nvPr/>
          </p:nvCxnSpPr>
          <p:spPr>
            <a:xfrm flipH="1" flipV="1">
              <a:off x="4206652" y="4719509"/>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0" name="Rak 59"/>
            <p:cNvCxnSpPr/>
            <p:nvPr/>
          </p:nvCxnSpPr>
          <p:spPr>
            <a:xfrm>
              <a:off x="4156493" y="4929131"/>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1" name="Rak 60"/>
            <p:cNvCxnSpPr/>
            <p:nvPr/>
          </p:nvCxnSpPr>
          <p:spPr>
            <a:xfrm flipV="1">
              <a:off x="4206652" y="4673240"/>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2" name="Rak 61"/>
            <p:cNvCxnSpPr/>
            <p:nvPr/>
          </p:nvCxnSpPr>
          <p:spPr>
            <a:xfrm>
              <a:off x="3895192" y="4936842"/>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3" name="Rak 62"/>
            <p:cNvCxnSpPr/>
            <p:nvPr/>
          </p:nvCxnSpPr>
          <p:spPr>
            <a:xfrm flipV="1">
              <a:off x="4927123" y="4760044"/>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4" name="Rak 63"/>
            <p:cNvCxnSpPr/>
            <p:nvPr/>
          </p:nvCxnSpPr>
          <p:spPr>
            <a:xfrm flipV="1">
              <a:off x="4272763" y="4897717"/>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5" name="Rak 64"/>
            <p:cNvCxnSpPr/>
            <p:nvPr/>
          </p:nvCxnSpPr>
          <p:spPr>
            <a:xfrm>
              <a:off x="4348963" y="5003211"/>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6" name="Rak 65"/>
            <p:cNvCxnSpPr/>
            <p:nvPr/>
          </p:nvCxnSpPr>
          <p:spPr>
            <a:xfrm flipH="1" flipV="1">
              <a:off x="4501363" y="4940308"/>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7" name="Rak 66"/>
            <p:cNvCxnSpPr/>
            <p:nvPr/>
          </p:nvCxnSpPr>
          <p:spPr>
            <a:xfrm>
              <a:off x="4451204" y="5149930"/>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8" name="Rak 67"/>
            <p:cNvCxnSpPr/>
            <p:nvPr/>
          </p:nvCxnSpPr>
          <p:spPr>
            <a:xfrm flipV="1">
              <a:off x="4501363" y="4894039"/>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9" name="Rak 68"/>
            <p:cNvCxnSpPr/>
            <p:nvPr/>
          </p:nvCxnSpPr>
          <p:spPr>
            <a:xfrm>
              <a:off x="4189903" y="5157641"/>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0" name="Rak 69"/>
            <p:cNvCxnSpPr/>
            <p:nvPr/>
          </p:nvCxnSpPr>
          <p:spPr>
            <a:xfrm flipV="1">
              <a:off x="5324872" y="4460509"/>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1" name="Rak 70"/>
            <p:cNvCxnSpPr/>
            <p:nvPr/>
          </p:nvCxnSpPr>
          <p:spPr>
            <a:xfrm flipV="1">
              <a:off x="4670512" y="4598182"/>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2" name="Rak 71"/>
            <p:cNvCxnSpPr/>
            <p:nvPr/>
          </p:nvCxnSpPr>
          <p:spPr>
            <a:xfrm>
              <a:off x="4746712" y="4703676"/>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3" name="Rak 72"/>
            <p:cNvCxnSpPr/>
            <p:nvPr/>
          </p:nvCxnSpPr>
          <p:spPr>
            <a:xfrm flipH="1" flipV="1">
              <a:off x="4899112" y="4640773"/>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4" name="Rak 73"/>
            <p:cNvCxnSpPr/>
            <p:nvPr/>
          </p:nvCxnSpPr>
          <p:spPr>
            <a:xfrm>
              <a:off x="4848953" y="4850395"/>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5" name="Rak 74"/>
            <p:cNvCxnSpPr/>
            <p:nvPr/>
          </p:nvCxnSpPr>
          <p:spPr>
            <a:xfrm flipV="1">
              <a:off x="4899112" y="4594504"/>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6" name="Rak 75"/>
            <p:cNvCxnSpPr/>
            <p:nvPr/>
          </p:nvCxnSpPr>
          <p:spPr>
            <a:xfrm>
              <a:off x="4587652" y="4858106"/>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7" name="Rak 76"/>
            <p:cNvCxnSpPr/>
            <p:nvPr/>
          </p:nvCxnSpPr>
          <p:spPr>
            <a:xfrm flipV="1">
              <a:off x="5359095" y="4820314"/>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8" name="Rak 77"/>
            <p:cNvCxnSpPr/>
            <p:nvPr/>
          </p:nvCxnSpPr>
          <p:spPr>
            <a:xfrm flipV="1">
              <a:off x="4704735" y="4957987"/>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79" name="Rak 78"/>
            <p:cNvCxnSpPr/>
            <p:nvPr/>
          </p:nvCxnSpPr>
          <p:spPr>
            <a:xfrm>
              <a:off x="4780935" y="5063481"/>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80" name="Rak 79"/>
            <p:cNvCxnSpPr/>
            <p:nvPr/>
          </p:nvCxnSpPr>
          <p:spPr>
            <a:xfrm flipH="1" flipV="1">
              <a:off x="4933335" y="5000578"/>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81" name="Rak 80"/>
            <p:cNvCxnSpPr/>
            <p:nvPr/>
          </p:nvCxnSpPr>
          <p:spPr>
            <a:xfrm>
              <a:off x="4883176" y="5210200"/>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82" name="Rak 81"/>
            <p:cNvCxnSpPr/>
            <p:nvPr/>
          </p:nvCxnSpPr>
          <p:spPr>
            <a:xfrm flipV="1">
              <a:off x="4933335" y="4954309"/>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83" name="Rak 82"/>
            <p:cNvCxnSpPr/>
            <p:nvPr/>
          </p:nvCxnSpPr>
          <p:spPr>
            <a:xfrm>
              <a:off x="4621875" y="5217911"/>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grpSp>
      <p:sp>
        <p:nvSpPr>
          <p:cNvPr id="84" name="Moln 83"/>
          <p:cNvSpPr/>
          <p:nvPr/>
        </p:nvSpPr>
        <p:spPr>
          <a:xfrm>
            <a:off x="3991893" y="4069154"/>
            <a:ext cx="610861" cy="210038"/>
          </a:xfrm>
          <a:prstGeom prst="clou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5" name="Moln 84"/>
          <p:cNvSpPr/>
          <p:nvPr/>
        </p:nvSpPr>
        <p:spPr>
          <a:xfrm>
            <a:off x="5348897" y="3953896"/>
            <a:ext cx="309308" cy="143184"/>
          </a:xfrm>
          <a:prstGeom prst="clou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6" name="Moln 85"/>
          <p:cNvSpPr/>
          <p:nvPr/>
        </p:nvSpPr>
        <p:spPr>
          <a:xfrm>
            <a:off x="5182484" y="4271480"/>
            <a:ext cx="469874" cy="160111"/>
          </a:xfrm>
          <a:prstGeom prst="clou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87" name="Rak pil 86"/>
          <p:cNvCxnSpPr/>
          <p:nvPr/>
        </p:nvCxnSpPr>
        <p:spPr>
          <a:xfrm>
            <a:off x="3322991" y="1293695"/>
            <a:ext cx="562224" cy="9473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Rak pil 87"/>
          <p:cNvCxnSpPr/>
          <p:nvPr/>
        </p:nvCxnSpPr>
        <p:spPr>
          <a:xfrm>
            <a:off x="3687670" y="1466533"/>
            <a:ext cx="562224" cy="9473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Rak pil 88"/>
          <p:cNvCxnSpPr/>
          <p:nvPr/>
        </p:nvCxnSpPr>
        <p:spPr>
          <a:xfrm>
            <a:off x="3462179" y="1690784"/>
            <a:ext cx="562224" cy="9473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0" name="Flödesschema: Data 89"/>
          <p:cNvSpPr/>
          <p:nvPr/>
        </p:nvSpPr>
        <p:spPr>
          <a:xfrm rot="16200000" flipV="1">
            <a:off x="2218832" y="2263793"/>
            <a:ext cx="1315771" cy="566327"/>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7" name="Flödesschema: Data 106"/>
          <p:cNvSpPr/>
          <p:nvPr/>
        </p:nvSpPr>
        <p:spPr>
          <a:xfrm>
            <a:off x="2123175" y="4741976"/>
            <a:ext cx="4104456" cy="393121"/>
          </a:xfrm>
          <a:prstGeom prst="flowChartInputOutp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grpSp>
        <p:nvGrpSpPr>
          <p:cNvPr id="108" name="Grupp 107"/>
          <p:cNvGrpSpPr/>
          <p:nvPr/>
        </p:nvGrpSpPr>
        <p:grpSpPr>
          <a:xfrm>
            <a:off x="2388132" y="4511003"/>
            <a:ext cx="3527963" cy="677334"/>
            <a:chOff x="2409292" y="4452202"/>
            <a:chExt cx="3527963" cy="1051648"/>
          </a:xfrm>
        </p:grpSpPr>
        <p:cxnSp>
          <p:nvCxnSpPr>
            <p:cNvPr id="109" name="Rak 108"/>
            <p:cNvCxnSpPr/>
            <p:nvPr/>
          </p:nvCxnSpPr>
          <p:spPr>
            <a:xfrm flipV="1">
              <a:off x="3146512" y="4710111"/>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0" name="Rak 109"/>
            <p:cNvCxnSpPr/>
            <p:nvPr/>
          </p:nvCxnSpPr>
          <p:spPr>
            <a:xfrm flipV="1">
              <a:off x="2492152" y="4847784"/>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1" name="Rak 110"/>
            <p:cNvCxnSpPr/>
            <p:nvPr/>
          </p:nvCxnSpPr>
          <p:spPr>
            <a:xfrm>
              <a:off x="2568352" y="4953278"/>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2" name="Rak 111"/>
            <p:cNvCxnSpPr/>
            <p:nvPr/>
          </p:nvCxnSpPr>
          <p:spPr>
            <a:xfrm flipH="1" flipV="1">
              <a:off x="2720752" y="4890375"/>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3" name="Rak 112"/>
            <p:cNvCxnSpPr/>
            <p:nvPr/>
          </p:nvCxnSpPr>
          <p:spPr>
            <a:xfrm>
              <a:off x="2670593" y="5099997"/>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4" name="Rak 113"/>
            <p:cNvCxnSpPr/>
            <p:nvPr/>
          </p:nvCxnSpPr>
          <p:spPr>
            <a:xfrm flipV="1">
              <a:off x="2720752" y="4844106"/>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5" name="Rak 114"/>
            <p:cNvCxnSpPr/>
            <p:nvPr/>
          </p:nvCxnSpPr>
          <p:spPr>
            <a:xfrm>
              <a:off x="2409292" y="5107708"/>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6" name="Rak 115"/>
            <p:cNvCxnSpPr/>
            <p:nvPr/>
          </p:nvCxnSpPr>
          <p:spPr>
            <a:xfrm flipV="1">
              <a:off x="3484013" y="4500073"/>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7" name="Rak 116"/>
            <p:cNvCxnSpPr/>
            <p:nvPr/>
          </p:nvCxnSpPr>
          <p:spPr>
            <a:xfrm flipV="1">
              <a:off x="2829653" y="4637746"/>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8" name="Rak 117"/>
            <p:cNvCxnSpPr/>
            <p:nvPr/>
          </p:nvCxnSpPr>
          <p:spPr>
            <a:xfrm>
              <a:off x="2905853" y="4743240"/>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19" name="Rak 118"/>
            <p:cNvCxnSpPr/>
            <p:nvPr/>
          </p:nvCxnSpPr>
          <p:spPr>
            <a:xfrm flipH="1" flipV="1">
              <a:off x="3058253" y="4680337"/>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0" name="Rak 119"/>
            <p:cNvCxnSpPr/>
            <p:nvPr/>
          </p:nvCxnSpPr>
          <p:spPr>
            <a:xfrm>
              <a:off x="3008094" y="4889959"/>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1" name="Rak 120"/>
            <p:cNvCxnSpPr/>
            <p:nvPr/>
          </p:nvCxnSpPr>
          <p:spPr>
            <a:xfrm flipV="1">
              <a:off x="3058253" y="4634068"/>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2" name="Rak 121"/>
            <p:cNvCxnSpPr/>
            <p:nvPr/>
          </p:nvCxnSpPr>
          <p:spPr>
            <a:xfrm>
              <a:off x="2746793" y="4897670"/>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3" name="Rak 122"/>
            <p:cNvCxnSpPr/>
            <p:nvPr/>
          </p:nvCxnSpPr>
          <p:spPr>
            <a:xfrm flipV="1">
              <a:off x="3298912" y="4862511"/>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4" name="Rak 123"/>
            <p:cNvCxnSpPr/>
            <p:nvPr/>
          </p:nvCxnSpPr>
          <p:spPr>
            <a:xfrm flipV="1">
              <a:off x="2644552" y="5000184"/>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5" name="Rak 124"/>
            <p:cNvCxnSpPr/>
            <p:nvPr/>
          </p:nvCxnSpPr>
          <p:spPr>
            <a:xfrm>
              <a:off x="2720752" y="5105678"/>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6" name="Rak 125"/>
            <p:cNvCxnSpPr/>
            <p:nvPr/>
          </p:nvCxnSpPr>
          <p:spPr>
            <a:xfrm flipH="1" flipV="1">
              <a:off x="2873152" y="5042775"/>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7" name="Rak 126"/>
            <p:cNvCxnSpPr/>
            <p:nvPr/>
          </p:nvCxnSpPr>
          <p:spPr>
            <a:xfrm>
              <a:off x="2822993" y="5252397"/>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8" name="Rak 127"/>
            <p:cNvCxnSpPr/>
            <p:nvPr/>
          </p:nvCxnSpPr>
          <p:spPr>
            <a:xfrm flipV="1">
              <a:off x="2873152" y="4996506"/>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29" name="Rak 128"/>
            <p:cNvCxnSpPr/>
            <p:nvPr/>
          </p:nvCxnSpPr>
          <p:spPr>
            <a:xfrm>
              <a:off x="2561692" y="5260108"/>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0" name="Rak 129"/>
            <p:cNvCxnSpPr/>
            <p:nvPr/>
          </p:nvCxnSpPr>
          <p:spPr>
            <a:xfrm flipV="1">
              <a:off x="3908512" y="4785834"/>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1" name="Rak 130"/>
            <p:cNvCxnSpPr/>
            <p:nvPr/>
          </p:nvCxnSpPr>
          <p:spPr>
            <a:xfrm flipV="1">
              <a:off x="3254152" y="4923507"/>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2" name="Rak 131"/>
            <p:cNvCxnSpPr/>
            <p:nvPr/>
          </p:nvCxnSpPr>
          <p:spPr>
            <a:xfrm>
              <a:off x="3330352" y="5029001"/>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3" name="Rak 132"/>
            <p:cNvCxnSpPr/>
            <p:nvPr/>
          </p:nvCxnSpPr>
          <p:spPr>
            <a:xfrm flipH="1" flipV="1">
              <a:off x="3482752" y="4966098"/>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4" name="Rak 133"/>
            <p:cNvCxnSpPr/>
            <p:nvPr/>
          </p:nvCxnSpPr>
          <p:spPr>
            <a:xfrm>
              <a:off x="3432593" y="5175720"/>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5" name="Rak 134"/>
            <p:cNvCxnSpPr/>
            <p:nvPr/>
          </p:nvCxnSpPr>
          <p:spPr>
            <a:xfrm flipV="1">
              <a:off x="3482752" y="4919829"/>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6" name="Rak 135"/>
            <p:cNvCxnSpPr/>
            <p:nvPr/>
          </p:nvCxnSpPr>
          <p:spPr>
            <a:xfrm>
              <a:off x="3171292" y="5183431"/>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7" name="Rak 136"/>
            <p:cNvCxnSpPr/>
            <p:nvPr/>
          </p:nvCxnSpPr>
          <p:spPr>
            <a:xfrm flipV="1">
              <a:off x="4196563" y="4452202"/>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8" name="Rak 137"/>
            <p:cNvCxnSpPr/>
            <p:nvPr/>
          </p:nvCxnSpPr>
          <p:spPr>
            <a:xfrm flipV="1">
              <a:off x="3542203" y="4589875"/>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39" name="Rak 138"/>
            <p:cNvCxnSpPr/>
            <p:nvPr/>
          </p:nvCxnSpPr>
          <p:spPr>
            <a:xfrm>
              <a:off x="3618403" y="4695369"/>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0" name="Rak 139"/>
            <p:cNvCxnSpPr/>
            <p:nvPr/>
          </p:nvCxnSpPr>
          <p:spPr>
            <a:xfrm flipH="1" flipV="1">
              <a:off x="3770803" y="4632466"/>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1" name="Rak 140"/>
            <p:cNvCxnSpPr/>
            <p:nvPr/>
          </p:nvCxnSpPr>
          <p:spPr>
            <a:xfrm>
              <a:off x="3720644" y="4842088"/>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2" name="Rak 141"/>
            <p:cNvCxnSpPr/>
            <p:nvPr/>
          </p:nvCxnSpPr>
          <p:spPr>
            <a:xfrm flipV="1">
              <a:off x="3770803" y="4586197"/>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3" name="Rak 142"/>
            <p:cNvCxnSpPr/>
            <p:nvPr/>
          </p:nvCxnSpPr>
          <p:spPr>
            <a:xfrm>
              <a:off x="3459343" y="4849799"/>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4" name="Rak 143"/>
            <p:cNvCxnSpPr/>
            <p:nvPr/>
          </p:nvCxnSpPr>
          <p:spPr>
            <a:xfrm flipV="1">
              <a:off x="3917468" y="4786772"/>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5" name="Rak 144"/>
            <p:cNvCxnSpPr/>
            <p:nvPr/>
          </p:nvCxnSpPr>
          <p:spPr>
            <a:xfrm flipV="1">
              <a:off x="3263108" y="4924445"/>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6" name="Rak 145"/>
            <p:cNvCxnSpPr/>
            <p:nvPr/>
          </p:nvCxnSpPr>
          <p:spPr>
            <a:xfrm>
              <a:off x="3339308" y="5029939"/>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7" name="Rak 146"/>
            <p:cNvCxnSpPr/>
            <p:nvPr/>
          </p:nvCxnSpPr>
          <p:spPr>
            <a:xfrm flipH="1" flipV="1">
              <a:off x="3491708" y="4967036"/>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8" name="Rak 147"/>
            <p:cNvCxnSpPr/>
            <p:nvPr/>
          </p:nvCxnSpPr>
          <p:spPr>
            <a:xfrm>
              <a:off x="3441549" y="5176658"/>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49" name="Rak 148"/>
            <p:cNvCxnSpPr/>
            <p:nvPr/>
          </p:nvCxnSpPr>
          <p:spPr>
            <a:xfrm flipV="1">
              <a:off x="3491708" y="4920767"/>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0" name="Rak 149"/>
            <p:cNvCxnSpPr/>
            <p:nvPr/>
          </p:nvCxnSpPr>
          <p:spPr>
            <a:xfrm>
              <a:off x="3180248" y="5184369"/>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1" name="Rak 150"/>
            <p:cNvCxnSpPr/>
            <p:nvPr/>
          </p:nvCxnSpPr>
          <p:spPr>
            <a:xfrm flipV="1">
              <a:off x="4632412" y="4539245"/>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2" name="Rak 151"/>
            <p:cNvCxnSpPr/>
            <p:nvPr/>
          </p:nvCxnSpPr>
          <p:spPr>
            <a:xfrm flipV="1">
              <a:off x="3978052" y="4676918"/>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3" name="Rak 152"/>
            <p:cNvCxnSpPr/>
            <p:nvPr/>
          </p:nvCxnSpPr>
          <p:spPr>
            <a:xfrm>
              <a:off x="4054252" y="4782412"/>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4" name="Rak 153"/>
            <p:cNvCxnSpPr/>
            <p:nvPr/>
          </p:nvCxnSpPr>
          <p:spPr>
            <a:xfrm flipH="1" flipV="1">
              <a:off x="4206652" y="4719509"/>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5" name="Rak 154"/>
            <p:cNvCxnSpPr/>
            <p:nvPr/>
          </p:nvCxnSpPr>
          <p:spPr>
            <a:xfrm>
              <a:off x="4156493" y="4929131"/>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6" name="Rak 155"/>
            <p:cNvCxnSpPr/>
            <p:nvPr/>
          </p:nvCxnSpPr>
          <p:spPr>
            <a:xfrm flipV="1">
              <a:off x="4206652" y="4673240"/>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7" name="Rak 156"/>
            <p:cNvCxnSpPr/>
            <p:nvPr/>
          </p:nvCxnSpPr>
          <p:spPr>
            <a:xfrm>
              <a:off x="3895192" y="4936842"/>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8" name="Rak 157"/>
            <p:cNvCxnSpPr/>
            <p:nvPr/>
          </p:nvCxnSpPr>
          <p:spPr>
            <a:xfrm flipV="1">
              <a:off x="4927123" y="4760044"/>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59" name="Rak 158"/>
            <p:cNvCxnSpPr/>
            <p:nvPr/>
          </p:nvCxnSpPr>
          <p:spPr>
            <a:xfrm flipV="1">
              <a:off x="4272763" y="4897717"/>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0" name="Rak 159"/>
            <p:cNvCxnSpPr/>
            <p:nvPr/>
          </p:nvCxnSpPr>
          <p:spPr>
            <a:xfrm>
              <a:off x="4348963" y="5003211"/>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1" name="Rak 160"/>
            <p:cNvCxnSpPr/>
            <p:nvPr/>
          </p:nvCxnSpPr>
          <p:spPr>
            <a:xfrm flipH="1" flipV="1">
              <a:off x="4501363" y="4940308"/>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2" name="Rak 161"/>
            <p:cNvCxnSpPr/>
            <p:nvPr/>
          </p:nvCxnSpPr>
          <p:spPr>
            <a:xfrm>
              <a:off x="4451204" y="5149930"/>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3" name="Rak 162"/>
            <p:cNvCxnSpPr/>
            <p:nvPr/>
          </p:nvCxnSpPr>
          <p:spPr>
            <a:xfrm flipV="1">
              <a:off x="4501363" y="4894039"/>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4" name="Rak 163"/>
            <p:cNvCxnSpPr/>
            <p:nvPr/>
          </p:nvCxnSpPr>
          <p:spPr>
            <a:xfrm>
              <a:off x="4189903" y="5157641"/>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5" name="Rak 164"/>
            <p:cNvCxnSpPr/>
            <p:nvPr/>
          </p:nvCxnSpPr>
          <p:spPr>
            <a:xfrm flipV="1">
              <a:off x="5324872" y="4460509"/>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6" name="Rak 165"/>
            <p:cNvCxnSpPr/>
            <p:nvPr/>
          </p:nvCxnSpPr>
          <p:spPr>
            <a:xfrm flipV="1">
              <a:off x="4670512" y="4598182"/>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7" name="Rak 166"/>
            <p:cNvCxnSpPr/>
            <p:nvPr/>
          </p:nvCxnSpPr>
          <p:spPr>
            <a:xfrm>
              <a:off x="4746712" y="4703676"/>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8" name="Rak 167"/>
            <p:cNvCxnSpPr/>
            <p:nvPr/>
          </p:nvCxnSpPr>
          <p:spPr>
            <a:xfrm flipH="1" flipV="1">
              <a:off x="4899112" y="4640773"/>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69" name="Rak 168"/>
            <p:cNvCxnSpPr/>
            <p:nvPr/>
          </p:nvCxnSpPr>
          <p:spPr>
            <a:xfrm>
              <a:off x="4848953" y="4850395"/>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0" name="Rak 169"/>
            <p:cNvCxnSpPr/>
            <p:nvPr/>
          </p:nvCxnSpPr>
          <p:spPr>
            <a:xfrm flipV="1">
              <a:off x="4899112" y="4594504"/>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1" name="Rak 170"/>
            <p:cNvCxnSpPr/>
            <p:nvPr/>
          </p:nvCxnSpPr>
          <p:spPr>
            <a:xfrm>
              <a:off x="4587652" y="4858106"/>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2" name="Rak 171"/>
            <p:cNvCxnSpPr/>
            <p:nvPr/>
          </p:nvCxnSpPr>
          <p:spPr>
            <a:xfrm flipV="1">
              <a:off x="5359095" y="4820314"/>
              <a:ext cx="273360" cy="53324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3" name="Rak 172"/>
            <p:cNvCxnSpPr/>
            <p:nvPr/>
          </p:nvCxnSpPr>
          <p:spPr>
            <a:xfrm flipV="1">
              <a:off x="4704735" y="4957987"/>
              <a:ext cx="1232520" cy="16776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4" name="Rak 173"/>
            <p:cNvCxnSpPr/>
            <p:nvPr/>
          </p:nvCxnSpPr>
          <p:spPr>
            <a:xfrm>
              <a:off x="4780935" y="5063481"/>
              <a:ext cx="1156320" cy="6163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5" name="Rak 174"/>
            <p:cNvCxnSpPr/>
            <p:nvPr/>
          </p:nvCxnSpPr>
          <p:spPr>
            <a:xfrm flipH="1" flipV="1">
              <a:off x="4933335" y="5000578"/>
              <a:ext cx="457200" cy="276301"/>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6" name="Rak 175"/>
            <p:cNvCxnSpPr/>
            <p:nvPr/>
          </p:nvCxnSpPr>
          <p:spPr>
            <a:xfrm>
              <a:off x="4883176" y="5210200"/>
              <a:ext cx="775320" cy="2945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7" name="Rak 176"/>
            <p:cNvCxnSpPr/>
            <p:nvPr/>
          </p:nvCxnSpPr>
          <p:spPr>
            <a:xfrm flipV="1">
              <a:off x="4933335" y="4954309"/>
              <a:ext cx="927720" cy="458153"/>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178" name="Rak 177"/>
            <p:cNvCxnSpPr/>
            <p:nvPr/>
          </p:nvCxnSpPr>
          <p:spPr>
            <a:xfrm>
              <a:off x="4621875" y="5217911"/>
              <a:ext cx="1080120" cy="243742"/>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grpSp>
      <p:sp>
        <p:nvSpPr>
          <p:cNvPr id="180" name="Moln 179"/>
          <p:cNvSpPr/>
          <p:nvPr/>
        </p:nvSpPr>
        <p:spPr>
          <a:xfrm>
            <a:off x="4482356" y="4466899"/>
            <a:ext cx="309308" cy="143184"/>
          </a:xfrm>
          <a:prstGeom prst="clou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3" name="Tår 182"/>
          <p:cNvSpPr/>
          <p:nvPr/>
        </p:nvSpPr>
        <p:spPr>
          <a:xfrm flipH="1">
            <a:off x="2222914" y="2338914"/>
            <a:ext cx="45719" cy="74960"/>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5" name="Tår 184"/>
          <p:cNvSpPr/>
          <p:nvPr/>
        </p:nvSpPr>
        <p:spPr>
          <a:xfrm flipH="1">
            <a:off x="2375314" y="2491314"/>
            <a:ext cx="45719" cy="74960"/>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6" name="Tår 185"/>
          <p:cNvSpPr/>
          <p:nvPr/>
        </p:nvSpPr>
        <p:spPr>
          <a:xfrm flipH="1">
            <a:off x="2440838" y="2681194"/>
            <a:ext cx="45719" cy="74960"/>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7" name="Tår 186"/>
          <p:cNvSpPr/>
          <p:nvPr/>
        </p:nvSpPr>
        <p:spPr>
          <a:xfrm flipH="1">
            <a:off x="2242403" y="2672716"/>
            <a:ext cx="45719" cy="74960"/>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8" name="Tår 187"/>
          <p:cNvSpPr/>
          <p:nvPr/>
        </p:nvSpPr>
        <p:spPr>
          <a:xfrm flipH="1">
            <a:off x="2361895" y="2866310"/>
            <a:ext cx="45719" cy="74960"/>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9" name="Tår 188"/>
          <p:cNvSpPr/>
          <p:nvPr/>
        </p:nvSpPr>
        <p:spPr>
          <a:xfrm flipH="1">
            <a:off x="2131012" y="2873167"/>
            <a:ext cx="45719" cy="74960"/>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0" name="Tår 189"/>
          <p:cNvSpPr/>
          <p:nvPr/>
        </p:nvSpPr>
        <p:spPr>
          <a:xfrm flipH="1">
            <a:off x="2294233" y="3123560"/>
            <a:ext cx="45719" cy="74960"/>
          </a:xfrm>
          <a:prstGeom prst="teardro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92" name="Picture 2" descr="Bildresultat för nesting score"/>
          <p:cNvPicPr>
            <a:picLocks noChangeAspect="1" noChangeArrowheads="1"/>
          </p:cNvPicPr>
          <p:nvPr/>
        </p:nvPicPr>
        <p:blipFill rotWithShape="1">
          <a:blip r:embed="rId3">
            <a:extLst>
              <a:ext uri="{28A0092B-C50C-407E-A947-70E740481C1C}">
                <a14:useLocalDpi xmlns:a14="http://schemas.microsoft.com/office/drawing/2010/main" val="0"/>
              </a:ext>
            </a:extLst>
          </a:blip>
          <a:srcRect l="69760" t="38029" r="5051" b="34554"/>
          <a:stretch/>
        </p:blipFill>
        <p:spPr bwMode="auto">
          <a:xfrm>
            <a:off x="3953793" y="3624222"/>
            <a:ext cx="1950527" cy="936104"/>
          </a:xfrm>
          <a:prstGeom prst="rect">
            <a:avLst/>
          </a:prstGeom>
          <a:noFill/>
          <a:extLst>
            <a:ext uri="{909E8E84-426E-40DD-AFC4-6F175D3DCCD1}">
              <a14:hiddenFill xmlns:a14="http://schemas.microsoft.com/office/drawing/2010/main">
                <a:solidFill>
                  <a:srgbClr val="FFFFFF"/>
                </a:solidFill>
              </a14:hiddenFill>
            </a:ext>
          </a:extLst>
        </p:spPr>
      </p:pic>
      <p:sp>
        <p:nvSpPr>
          <p:cNvPr id="179" name="Moln 178"/>
          <p:cNvSpPr/>
          <p:nvPr/>
        </p:nvSpPr>
        <p:spPr>
          <a:xfrm>
            <a:off x="2667665" y="4891677"/>
            <a:ext cx="610861" cy="210038"/>
          </a:xfrm>
          <a:prstGeom prst="clou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1" name="Moln 180"/>
          <p:cNvSpPr/>
          <p:nvPr/>
        </p:nvSpPr>
        <p:spPr>
          <a:xfrm>
            <a:off x="4898094" y="4931887"/>
            <a:ext cx="469874" cy="160111"/>
          </a:xfrm>
          <a:prstGeom prst="clou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5" name="Moln 204"/>
          <p:cNvSpPr/>
          <p:nvPr/>
        </p:nvSpPr>
        <p:spPr>
          <a:xfrm>
            <a:off x="3424753" y="4379833"/>
            <a:ext cx="610861" cy="210038"/>
          </a:xfrm>
          <a:prstGeom prst="clou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9" name="Flödesschema: Data 208"/>
          <p:cNvSpPr/>
          <p:nvPr/>
        </p:nvSpPr>
        <p:spPr>
          <a:xfrm>
            <a:off x="2975025" y="2025115"/>
            <a:ext cx="4104456" cy="393121"/>
          </a:xfrm>
          <a:prstGeom prst="flowChartInputOutpu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217" name="Moln 216"/>
          <p:cNvSpPr/>
          <p:nvPr/>
        </p:nvSpPr>
        <p:spPr>
          <a:xfrm>
            <a:off x="5831261" y="4265861"/>
            <a:ext cx="469874" cy="160111"/>
          </a:xfrm>
          <a:prstGeom prst="cloud">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218" name="Grupp 217"/>
          <p:cNvGrpSpPr/>
          <p:nvPr/>
        </p:nvGrpSpPr>
        <p:grpSpPr>
          <a:xfrm>
            <a:off x="3165074" y="3971573"/>
            <a:ext cx="3527963" cy="632310"/>
            <a:chOff x="2409292" y="4452202"/>
            <a:chExt cx="3527963" cy="1051648"/>
          </a:xfrm>
        </p:grpSpPr>
        <p:cxnSp>
          <p:nvCxnSpPr>
            <p:cNvPr id="219" name="Rak 218"/>
            <p:cNvCxnSpPr/>
            <p:nvPr/>
          </p:nvCxnSpPr>
          <p:spPr>
            <a:xfrm flipV="1">
              <a:off x="3146512" y="4710111"/>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0" name="Rak 219"/>
            <p:cNvCxnSpPr/>
            <p:nvPr/>
          </p:nvCxnSpPr>
          <p:spPr>
            <a:xfrm flipV="1">
              <a:off x="2492152" y="4847784"/>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1" name="Rak 220"/>
            <p:cNvCxnSpPr/>
            <p:nvPr/>
          </p:nvCxnSpPr>
          <p:spPr>
            <a:xfrm>
              <a:off x="2568352" y="4953278"/>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2" name="Rak 221"/>
            <p:cNvCxnSpPr/>
            <p:nvPr/>
          </p:nvCxnSpPr>
          <p:spPr>
            <a:xfrm flipH="1" flipV="1">
              <a:off x="2720752" y="4890375"/>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3" name="Rak 222"/>
            <p:cNvCxnSpPr/>
            <p:nvPr/>
          </p:nvCxnSpPr>
          <p:spPr>
            <a:xfrm>
              <a:off x="2670593" y="5099997"/>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4" name="Rak 223"/>
            <p:cNvCxnSpPr/>
            <p:nvPr/>
          </p:nvCxnSpPr>
          <p:spPr>
            <a:xfrm flipV="1">
              <a:off x="2720752" y="4844106"/>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5" name="Rak 224"/>
            <p:cNvCxnSpPr/>
            <p:nvPr/>
          </p:nvCxnSpPr>
          <p:spPr>
            <a:xfrm>
              <a:off x="2409292" y="5107708"/>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6" name="Rak 225"/>
            <p:cNvCxnSpPr/>
            <p:nvPr/>
          </p:nvCxnSpPr>
          <p:spPr>
            <a:xfrm flipV="1">
              <a:off x="3484013" y="4500073"/>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7" name="Rak 226"/>
            <p:cNvCxnSpPr/>
            <p:nvPr/>
          </p:nvCxnSpPr>
          <p:spPr>
            <a:xfrm flipV="1">
              <a:off x="2829653" y="4637746"/>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8" name="Rak 227"/>
            <p:cNvCxnSpPr/>
            <p:nvPr/>
          </p:nvCxnSpPr>
          <p:spPr>
            <a:xfrm>
              <a:off x="2905853" y="4743240"/>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29" name="Rak 228"/>
            <p:cNvCxnSpPr/>
            <p:nvPr/>
          </p:nvCxnSpPr>
          <p:spPr>
            <a:xfrm flipH="1" flipV="1">
              <a:off x="3058253" y="4680337"/>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0" name="Rak 229"/>
            <p:cNvCxnSpPr/>
            <p:nvPr/>
          </p:nvCxnSpPr>
          <p:spPr>
            <a:xfrm>
              <a:off x="3008094" y="4889959"/>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1" name="Rak 230"/>
            <p:cNvCxnSpPr/>
            <p:nvPr/>
          </p:nvCxnSpPr>
          <p:spPr>
            <a:xfrm flipV="1">
              <a:off x="3058253" y="4634068"/>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2" name="Rak 231"/>
            <p:cNvCxnSpPr/>
            <p:nvPr/>
          </p:nvCxnSpPr>
          <p:spPr>
            <a:xfrm>
              <a:off x="2746793" y="4897670"/>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3" name="Rak 232"/>
            <p:cNvCxnSpPr/>
            <p:nvPr/>
          </p:nvCxnSpPr>
          <p:spPr>
            <a:xfrm flipV="1">
              <a:off x="3298912" y="4862511"/>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4" name="Rak 233"/>
            <p:cNvCxnSpPr/>
            <p:nvPr/>
          </p:nvCxnSpPr>
          <p:spPr>
            <a:xfrm flipV="1">
              <a:off x="2644552" y="5000184"/>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5" name="Rak 234"/>
            <p:cNvCxnSpPr/>
            <p:nvPr/>
          </p:nvCxnSpPr>
          <p:spPr>
            <a:xfrm>
              <a:off x="2720752" y="5105678"/>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6" name="Rak 235"/>
            <p:cNvCxnSpPr/>
            <p:nvPr/>
          </p:nvCxnSpPr>
          <p:spPr>
            <a:xfrm>
              <a:off x="2822993" y="5252397"/>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7" name="Rak 236"/>
            <p:cNvCxnSpPr/>
            <p:nvPr/>
          </p:nvCxnSpPr>
          <p:spPr>
            <a:xfrm flipV="1">
              <a:off x="2873152" y="4996506"/>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8" name="Rak 237"/>
            <p:cNvCxnSpPr/>
            <p:nvPr/>
          </p:nvCxnSpPr>
          <p:spPr>
            <a:xfrm>
              <a:off x="2561692" y="5260108"/>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39" name="Rak 238"/>
            <p:cNvCxnSpPr/>
            <p:nvPr/>
          </p:nvCxnSpPr>
          <p:spPr>
            <a:xfrm flipV="1">
              <a:off x="3908512" y="4785834"/>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0" name="Rak 239"/>
            <p:cNvCxnSpPr/>
            <p:nvPr/>
          </p:nvCxnSpPr>
          <p:spPr>
            <a:xfrm flipV="1">
              <a:off x="3254152" y="4923507"/>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1" name="Rak 240"/>
            <p:cNvCxnSpPr/>
            <p:nvPr/>
          </p:nvCxnSpPr>
          <p:spPr>
            <a:xfrm>
              <a:off x="3330352" y="5029001"/>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2" name="Rak 241"/>
            <p:cNvCxnSpPr/>
            <p:nvPr/>
          </p:nvCxnSpPr>
          <p:spPr>
            <a:xfrm flipH="1" flipV="1">
              <a:off x="3482752" y="4966098"/>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3" name="Rak 242"/>
            <p:cNvCxnSpPr/>
            <p:nvPr/>
          </p:nvCxnSpPr>
          <p:spPr>
            <a:xfrm>
              <a:off x="3432593" y="5175720"/>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4" name="Rak 243"/>
            <p:cNvCxnSpPr/>
            <p:nvPr/>
          </p:nvCxnSpPr>
          <p:spPr>
            <a:xfrm flipV="1">
              <a:off x="3482752" y="4919829"/>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5" name="Rak 244"/>
            <p:cNvCxnSpPr/>
            <p:nvPr/>
          </p:nvCxnSpPr>
          <p:spPr>
            <a:xfrm>
              <a:off x="3171292" y="5183431"/>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6" name="Rak 245"/>
            <p:cNvCxnSpPr/>
            <p:nvPr/>
          </p:nvCxnSpPr>
          <p:spPr>
            <a:xfrm flipV="1">
              <a:off x="4196563" y="4452202"/>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7" name="Rak 246"/>
            <p:cNvCxnSpPr/>
            <p:nvPr/>
          </p:nvCxnSpPr>
          <p:spPr>
            <a:xfrm flipV="1">
              <a:off x="3542203" y="4589875"/>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8" name="Rak 247"/>
            <p:cNvCxnSpPr/>
            <p:nvPr/>
          </p:nvCxnSpPr>
          <p:spPr>
            <a:xfrm>
              <a:off x="3618403" y="4695369"/>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49" name="Rak 248"/>
            <p:cNvCxnSpPr/>
            <p:nvPr/>
          </p:nvCxnSpPr>
          <p:spPr>
            <a:xfrm flipH="1" flipV="1">
              <a:off x="3770803" y="4632466"/>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0" name="Rak 249"/>
            <p:cNvCxnSpPr/>
            <p:nvPr/>
          </p:nvCxnSpPr>
          <p:spPr>
            <a:xfrm>
              <a:off x="3720644" y="4842088"/>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1" name="Rak 250"/>
            <p:cNvCxnSpPr/>
            <p:nvPr/>
          </p:nvCxnSpPr>
          <p:spPr>
            <a:xfrm flipV="1">
              <a:off x="3770803" y="4586197"/>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2" name="Rak 251"/>
            <p:cNvCxnSpPr/>
            <p:nvPr/>
          </p:nvCxnSpPr>
          <p:spPr>
            <a:xfrm>
              <a:off x="3459343" y="4849799"/>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3" name="Rak 252"/>
            <p:cNvCxnSpPr/>
            <p:nvPr/>
          </p:nvCxnSpPr>
          <p:spPr>
            <a:xfrm flipV="1">
              <a:off x="3917468" y="4786772"/>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4" name="Rak 253"/>
            <p:cNvCxnSpPr/>
            <p:nvPr/>
          </p:nvCxnSpPr>
          <p:spPr>
            <a:xfrm flipV="1">
              <a:off x="3263108" y="4924445"/>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5" name="Rak 254"/>
            <p:cNvCxnSpPr/>
            <p:nvPr/>
          </p:nvCxnSpPr>
          <p:spPr>
            <a:xfrm>
              <a:off x="3339308" y="5029939"/>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6" name="Rak 255"/>
            <p:cNvCxnSpPr/>
            <p:nvPr/>
          </p:nvCxnSpPr>
          <p:spPr>
            <a:xfrm flipH="1" flipV="1">
              <a:off x="3491708" y="4967036"/>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7" name="Rak 256"/>
            <p:cNvCxnSpPr/>
            <p:nvPr/>
          </p:nvCxnSpPr>
          <p:spPr>
            <a:xfrm>
              <a:off x="3441549" y="5176658"/>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8" name="Rak 257"/>
            <p:cNvCxnSpPr/>
            <p:nvPr/>
          </p:nvCxnSpPr>
          <p:spPr>
            <a:xfrm flipV="1">
              <a:off x="3491708" y="4920767"/>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59" name="Rak 258"/>
            <p:cNvCxnSpPr/>
            <p:nvPr/>
          </p:nvCxnSpPr>
          <p:spPr>
            <a:xfrm>
              <a:off x="3180248" y="5184369"/>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0" name="Rak 259"/>
            <p:cNvCxnSpPr/>
            <p:nvPr/>
          </p:nvCxnSpPr>
          <p:spPr>
            <a:xfrm flipV="1">
              <a:off x="4632412" y="4539245"/>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1" name="Rak 260"/>
            <p:cNvCxnSpPr/>
            <p:nvPr/>
          </p:nvCxnSpPr>
          <p:spPr>
            <a:xfrm flipV="1">
              <a:off x="3978052" y="4676918"/>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2" name="Rak 261"/>
            <p:cNvCxnSpPr/>
            <p:nvPr/>
          </p:nvCxnSpPr>
          <p:spPr>
            <a:xfrm>
              <a:off x="4054252" y="4782412"/>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3" name="Rak 262"/>
            <p:cNvCxnSpPr/>
            <p:nvPr/>
          </p:nvCxnSpPr>
          <p:spPr>
            <a:xfrm flipH="1" flipV="1">
              <a:off x="4206652" y="4719509"/>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4" name="Rak 263"/>
            <p:cNvCxnSpPr/>
            <p:nvPr/>
          </p:nvCxnSpPr>
          <p:spPr>
            <a:xfrm>
              <a:off x="4156493" y="4929131"/>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5" name="Rak 264"/>
            <p:cNvCxnSpPr/>
            <p:nvPr/>
          </p:nvCxnSpPr>
          <p:spPr>
            <a:xfrm flipV="1">
              <a:off x="4206652" y="4673240"/>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6" name="Rak 265"/>
            <p:cNvCxnSpPr/>
            <p:nvPr/>
          </p:nvCxnSpPr>
          <p:spPr>
            <a:xfrm>
              <a:off x="3895192" y="4936842"/>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7" name="Rak 266"/>
            <p:cNvCxnSpPr/>
            <p:nvPr/>
          </p:nvCxnSpPr>
          <p:spPr>
            <a:xfrm flipV="1">
              <a:off x="4927123" y="4760044"/>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8" name="Rak 267"/>
            <p:cNvCxnSpPr/>
            <p:nvPr/>
          </p:nvCxnSpPr>
          <p:spPr>
            <a:xfrm flipV="1">
              <a:off x="4272763" y="4897717"/>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69" name="Rak 268"/>
            <p:cNvCxnSpPr/>
            <p:nvPr/>
          </p:nvCxnSpPr>
          <p:spPr>
            <a:xfrm>
              <a:off x="4348963" y="5003211"/>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0" name="Rak 269"/>
            <p:cNvCxnSpPr/>
            <p:nvPr/>
          </p:nvCxnSpPr>
          <p:spPr>
            <a:xfrm flipH="1" flipV="1">
              <a:off x="4501363" y="4940308"/>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1" name="Rak 270"/>
            <p:cNvCxnSpPr/>
            <p:nvPr/>
          </p:nvCxnSpPr>
          <p:spPr>
            <a:xfrm>
              <a:off x="4451204" y="5149930"/>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2" name="Rak 271"/>
            <p:cNvCxnSpPr/>
            <p:nvPr/>
          </p:nvCxnSpPr>
          <p:spPr>
            <a:xfrm flipV="1">
              <a:off x="4501363" y="4894039"/>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3" name="Rak 272"/>
            <p:cNvCxnSpPr/>
            <p:nvPr/>
          </p:nvCxnSpPr>
          <p:spPr>
            <a:xfrm>
              <a:off x="4189903" y="5157641"/>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4" name="Rak 273"/>
            <p:cNvCxnSpPr/>
            <p:nvPr/>
          </p:nvCxnSpPr>
          <p:spPr>
            <a:xfrm flipV="1">
              <a:off x="5324872" y="4460509"/>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5" name="Rak 274"/>
            <p:cNvCxnSpPr/>
            <p:nvPr/>
          </p:nvCxnSpPr>
          <p:spPr>
            <a:xfrm flipV="1">
              <a:off x="4670512" y="4598182"/>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6" name="Rak 275"/>
            <p:cNvCxnSpPr/>
            <p:nvPr/>
          </p:nvCxnSpPr>
          <p:spPr>
            <a:xfrm>
              <a:off x="4746712" y="4703676"/>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7" name="Rak 276"/>
            <p:cNvCxnSpPr/>
            <p:nvPr/>
          </p:nvCxnSpPr>
          <p:spPr>
            <a:xfrm flipH="1" flipV="1">
              <a:off x="4899112" y="4640773"/>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8" name="Rak 277"/>
            <p:cNvCxnSpPr/>
            <p:nvPr/>
          </p:nvCxnSpPr>
          <p:spPr>
            <a:xfrm>
              <a:off x="4848953" y="4850395"/>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79" name="Rak 278"/>
            <p:cNvCxnSpPr/>
            <p:nvPr/>
          </p:nvCxnSpPr>
          <p:spPr>
            <a:xfrm flipV="1">
              <a:off x="4899112" y="4594504"/>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80" name="Rak 279"/>
            <p:cNvCxnSpPr/>
            <p:nvPr/>
          </p:nvCxnSpPr>
          <p:spPr>
            <a:xfrm>
              <a:off x="4587652" y="4858106"/>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81" name="Rak 280"/>
            <p:cNvCxnSpPr/>
            <p:nvPr/>
          </p:nvCxnSpPr>
          <p:spPr>
            <a:xfrm flipV="1">
              <a:off x="5359095" y="4820314"/>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82" name="Rak 281"/>
            <p:cNvCxnSpPr/>
            <p:nvPr/>
          </p:nvCxnSpPr>
          <p:spPr>
            <a:xfrm flipV="1">
              <a:off x="4704735" y="4957987"/>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83" name="Rak 282"/>
            <p:cNvCxnSpPr/>
            <p:nvPr/>
          </p:nvCxnSpPr>
          <p:spPr>
            <a:xfrm>
              <a:off x="4780935" y="5063481"/>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84" name="Rak 283"/>
            <p:cNvCxnSpPr/>
            <p:nvPr/>
          </p:nvCxnSpPr>
          <p:spPr>
            <a:xfrm flipH="1" flipV="1">
              <a:off x="4933335" y="5000578"/>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85" name="Rak 284"/>
            <p:cNvCxnSpPr/>
            <p:nvPr/>
          </p:nvCxnSpPr>
          <p:spPr>
            <a:xfrm>
              <a:off x="4883176" y="5210200"/>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86" name="Rak 285"/>
            <p:cNvCxnSpPr/>
            <p:nvPr/>
          </p:nvCxnSpPr>
          <p:spPr>
            <a:xfrm flipV="1">
              <a:off x="4933335" y="4954309"/>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87" name="Rak 286"/>
            <p:cNvCxnSpPr/>
            <p:nvPr/>
          </p:nvCxnSpPr>
          <p:spPr>
            <a:xfrm>
              <a:off x="4621875" y="5217911"/>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grpSp>
      <p:grpSp>
        <p:nvGrpSpPr>
          <p:cNvPr id="193" name="Grupp 192"/>
          <p:cNvGrpSpPr/>
          <p:nvPr/>
        </p:nvGrpSpPr>
        <p:grpSpPr>
          <a:xfrm>
            <a:off x="2945580" y="2422698"/>
            <a:ext cx="3254466" cy="2254416"/>
            <a:chOff x="2841319" y="2707180"/>
            <a:chExt cx="3254466" cy="2254416"/>
          </a:xfrm>
        </p:grpSpPr>
        <p:sp>
          <p:nvSpPr>
            <p:cNvPr id="91" name="Cylinder 90"/>
            <p:cNvSpPr/>
            <p:nvPr/>
          </p:nvSpPr>
          <p:spPr>
            <a:xfrm>
              <a:off x="2841319" y="2713144"/>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92" name="Cylinder 91"/>
            <p:cNvSpPr/>
            <p:nvPr/>
          </p:nvSpPr>
          <p:spPr>
            <a:xfrm>
              <a:off x="3151880" y="2716034"/>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93" name="Cylinder 92"/>
            <p:cNvSpPr/>
            <p:nvPr/>
          </p:nvSpPr>
          <p:spPr>
            <a:xfrm>
              <a:off x="3450017" y="2716034"/>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94" name="Cylinder 93"/>
            <p:cNvSpPr/>
            <p:nvPr/>
          </p:nvSpPr>
          <p:spPr>
            <a:xfrm>
              <a:off x="3767495" y="2713144"/>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95" name="Cylinder 94"/>
            <p:cNvSpPr/>
            <p:nvPr/>
          </p:nvSpPr>
          <p:spPr>
            <a:xfrm>
              <a:off x="4066366" y="2707428"/>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96" name="Cylinder 95"/>
            <p:cNvSpPr/>
            <p:nvPr/>
          </p:nvSpPr>
          <p:spPr>
            <a:xfrm>
              <a:off x="4382526" y="2707408"/>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97" name="Cylinder 96"/>
            <p:cNvSpPr/>
            <p:nvPr/>
          </p:nvSpPr>
          <p:spPr>
            <a:xfrm>
              <a:off x="4710563" y="2710925"/>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98" name="Cylinder 97"/>
            <p:cNvSpPr/>
            <p:nvPr/>
          </p:nvSpPr>
          <p:spPr>
            <a:xfrm>
              <a:off x="5018596" y="2710925"/>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99" name="Cylinder 98"/>
            <p:cNvSpPr/>
            <p:nvPr/>
          </p:nvSpPr>
          <p:spPr>
            <a:xfrm>
              <a:off x="5340932" y="2707180"/>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100" name="Cylinder 99"/>
            <p:cNvSpPr/>
            <p:nvPr/>
          </p:nvSpPr>
          <p:spPr>
            <a:xfrm>
              <a:off x="5651493" y="2710070"/>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sp>
          <p:nvSpPr>
            <p:cNvPr id="101" name="Cylinder 100"/>
            <p:cNvSpPr/>
            <p:nvPr/>
          </p:nvSpPr>
          <p:spPr>
            <a:xfrm>
              <a:off x="5949630" y="2710070"/>
              <a:ext cx="146155" cy="2245562"/>
            </a:xfrm>
            <a:prstGeom prst="ca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sv-SE"/>
            </a:p>
          </p:txBody>
        </p:sp>
      </p:grpSp>
      <p:pic>
        <p:nvPicPr>
          <p:cNvPr id="191" name="Picture 2" descr="Bildresultat för nesting score"/>
          <p:cNvPicPr>
            <a:picLocks noChangeAspect="1" noChangeArrowheads="1"/>
          </p:cNvPicPr>
          <p:nvPr/>
        </p:nvPicPr>
        <p:blipFill rotWithShape="1">
          <a:blip r:embed="rId3">
            <a:extLst>
              <a:ext uri="{28A0092B-C50C-407E-A947-70E740481C1C}">
                <a14:useLocalDpi xmlns:a14="http://schemas.microsoft.com/office/drawing/2010/main" val="0"/>
              </a:ext>
            </a:extLst>
          </a:blip>
          <a:srcRect l="69760" t="38029" r="5051" b="34554"/>
          <a:stretch/>
        </p:blipFill>
        <p:spPr bwMode="auto">
          <a:xfrm>
            <a:off x="3138676" y="4165611"/>
            <a:ext cx="1950527" cy="936104"/>
          </a:xfrm>
          <a:prstGeom prst="rect">
            <a:avLst/>
          </a:prstGeom>
          <a:noFill/>
          <a:extLst>
            <a:ext uri="{909E8E84-426E-40DD-AFC4-6F175D3DCCD1}">
              <a14:hiddenFill xmlns:a14="http://schemas.microsoft.com/office/drawing/2010/main">
                <a:solidFill>
                  <a:srgbClr val="FFFFFF"/>
                </a:solidFill>
              </a14:hiddenFill>
            </a:ext>
          </a:extLst>
        </p:spPr>
      </p:pic>
      <p:grpSp>
        <p:nvGrpSpPr>
          <p:cNvPr id="288" name="Grupp 287"/>
          <p:cNvGrpSpPr/>
          <p:nvPr/>
        </p:nvGrpSpPr>
        <p:grpSpPr>
          <a:xfrm>
            <a:off x="2388132" y="4520992"/>
            <a:ext cx="3527963" cy="632310"/>
            <a:chOff x="2409292" y="4452202"/>
            <a:chExt cx="3527963" cy="1051648"/>
          </a:xfrm>
        </p:grpSpPr>
        <p:cxnSp>
          <p:nvCxnSpPr>
            <p:cNvPr id="289" name="Rak 288"/>
            <p:cNvCxnSpPr/>
            <p:nvPr/>
          </p:nvCxnSpPr>
          <p:spPr>
            <a:xfrm flipV="1">
              <a:off x="3146512" y="4710111"/>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0" name="Rak 289"/>
            <p:cNvCxnSpPr/>
            <p:nvPr/>
          </p:nvCxnSpPr>
          <p:spPr>
            <a:xfrm flipV="1">
              <a:off x="2492152" y="4847784"/>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1" name="Rak 290"/>
            <p:cNvCxnSpPr/>
            <p:nvPr/>
          </p:nvCxnSpPr>
          <p:spPr>
            <a:xfrm>
              <a:off x="2568352" y="4953278"/>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2" name="Rak 291"/>
            <p:cNvCxnSpPr/>
            <p:nvPr/>
          </p:nvCxnSpPr>
          <p:spPr>
            <a:xfrm flipH="1" flipV="1">
              <a:off x="2720752" y="4890375"/>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3" name="Rak 292"/>
            <p:cNvCxnSpPr/>
            <p:nvPr/>
          </p:nvCxnSpPr>
          <p:spPr>
            <a:xfrm>
              <a:off x="2670593" y="5099997"/>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4" name="Rak 293"/>
            <p:cNvCxnSpPr/>
            <p:nvPr/>
          </p:nvCxnSpPr>
          <p:spPr>
            <a:xfrm flipV="1">
              <a:off x="2720752" y="4844106"/>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5" name="Rak 294"/>
            <p:cNvCxnSpPr/>
            <p:nvPr/>
          </p:nvCxnSpPr>
          <p:spPr>
            <a:xfrm>
              <a:off x="2409292" y="5107708"/>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6" name="Rak 295"/>
            <p:cNvCxnSpPr/>
            <p:nvPr/>
          </p:nvCxnSpPr>
          <p:spPr>
            <a:xfrm flipV="1">
              <a:off x="3484013" y="4500073"/>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7" name="Rak 296"/>
            <p:cNvCxnSpPr/>
            <p:nvPr/>
          </p:nvCxnSpPr>
          <p:spPr>
            <a:xfrm flipV="1">
              <a:off x="2829653" y="4637746"/>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8" name="Rak 297"/>
            <p:cNvCxnSpPr/>
            <p:nvPr/>
          </p:nvCxnSpPr>
          <p:spPr>
            <a:xfrm>
              <a:off x="2905853" y="4743240"/>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299" name="Rak 298"/>
            <p:cNvCxnSpPr/>
            <p:nvPr/>
          </p:nvCxnSpPr>
          <p:spPr>
            <a:xfrm flipH="1" flipV="1">
              <a:off x="3058253" y="4680337"/>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0" name="Rak 299"/>
            <p:cNvCxnSpPr/>
            <p:nvPr/>
          </p:nvCxnSpPr>
          <p:spPr>
            <a:xfrm>
              <a:off x="3008094" y="4889959"/>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1" name="Rak 300"/>
            <p:cNvCxnSpPr/>
            <p:nvPr/>
          </p:nvCxnSpPr>
          <p:spPr>
            <a:xfrm flipV="1">
              <a:off x="3058253" y="4634068"/>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2" name="Rak 301"/>
            <p:cNvCxnSpPr/>
            <p:nvPr/>
          </p:nvCxnSpPr>
          <p:spPr>
            <a:xfrm>
              <a:off x="2746793" y="4897670"/>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3" name="Rak 302"/>
            <p:cNvCxnSpPr/>
            <p:nvPr/>
          </p:nvCxnSpPr>
          <p:spPr>
            <a:xfrm flipV="1">
              <a:off x="3298912" y="4862511"/>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4" name="Rak 303"/>
            <p:cNvCxnSpPr/>
            <p:nvPr/>
          </p:nvCxnSpPr>
          <p:spPr>
            <a:xfrm flipV="1">
              <a:off x="2644552" y="5000184"/>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5" name="Rak 304"/>
            <p:cNvCxnSpPr/>
            <p:nvPr/>
          </p:nvCxnSpPr>
          <p:spPr>
            <a:xfrm>
              <a:off x="2720752" y="5105678"/>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6" name="Rak 305"/>
            <p:cNvCxnSpPr/>
            <p:nvPr/>
          </p:nvCxnSpPr>
          <p:spPr>
            <a:xfrm>
              <a:off x="2822993" y="5252397"/>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7" name="Rak 306"/>
            <p:cNvCxnSpPr/>
            <p:nvPr/>
          </p:nvCxnSpPr>
          <p:spPr>
            <a:xfrm flipV="1">
              <a:off x="2873152" y="4996506"/>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8" name="Rak 307"/>
            <p:cNvCxnSpPr/>
            <p:nvPr/>
          </p:nvCxnSpPr>
          <p:spPr>
            <a:xfrm>
              <a:off x="2561692" y="5260108"/>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09" name="Rak 308"/>
            <p:cNvCxnSpPr/>
            <p:nvPr/>
          </p:nvCxnSpPr>
          <p:spPr>
            <a:xfrm flipV="1">
              <a:off x="3908512" y="4785834"/>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0" name="Rak 309"/>
            <p:cNvCxnSpPr/>
            <p:nvPr/>
          </p:nvCxnSpPr>
          <p:spPr>
            <a:xfrm flipV="1">
              <a:off x="3254152" y="4923507"/>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1" name="Rak 310"/>
            <p:cNvCxnSpPr/>
            <p:nvPr/>
          </p:nvCxnSpPr>
          <p:spPr>
            <a:xfrm>
              <a:off x="3330352" y="5029001"/>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2" name="Rak 311"/>
            <p:cNvCxnSpPr/>
            <p:nvPr/>
          </p:nvCxnSpPr>
          <p:spPr>
            <a:xfrm flipH="1" flipV="1">
              <a:off x="3482752" y="4966098"/>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3" name="Rak 312"/>
            <p:cNvCxnSpPr/>
            <p:nvPr/>
          </p:nvCxnSpPr>
          <p:spPr>
            <a:xfrm>
              <a:off x="3432593" y="5175720"/>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4" name="Rak 313"/>
            <p:cNvCxnSpPr/>
            <p:nvPr/>
          </p:nvCxnSpPr>
          <p:spPr>
            <a:xfrm flipV="1">
              <a:off x="3482752" y="4919829"/>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5" name="Rak 314"/>
            <p:cNvCxnSpPr/>
            <p:nvPr/>
          </p:nvCxnSpPr>
          <p:spPr>
            <a:xfrm>
              <a:off x="3171292" y="5183431"/>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6" name="Rak 315"/>
            <p:cNvCxnSpPr/>
            <p:nvPr/>
          </p:nvCxnSpPr>
          <p:spPr>
            <a:xfrm flipV="1">
              <a:off x="4196563" y="4452202"/>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7" name="Rak 316"/>
            <p:cNvCxnSpPr/>
            <p:nvPr/>
          </p:nvCxnSpPr>
          <p:spPr>
            <a:xfrm flipV="1">
              <a:off x="3542203" y="4589875"/>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8" name="Rak 317"/>
            <p:cNvCxnSpPr/>
            <p:nvPr/>
          </p:nvCxnSpPr>
          <p:spPr>
            <a:xfrm>
              <a:off x="3618403" y="4695369"/>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19" name="Rak 318"/>
            <p:cNvCxnSpPr/>
            <p:nvPr/>
          </p:nvCxnSpPr>
          <p:spPr>
            <a:xfrm flipH="1" flipV="1">
              <a:off x="3770803" y="4632466"/>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0" name="Rak 319"/>
            <p:cNvCxnSpPr/>
            <p:nvPr/>
          </p:nvCxnSpPr>
          <p:spPr>
            <a:xfrm>
              <a:off x="3720644" y="4842088"/>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1" name="Rak 320"/>
            <p:cNvCxnSpPr/>
            <p:nvPr/>
          </p:nvCxnSpPr>
          <p:spPr>
            <a:xfrm flipV="1">
              <a:off x="3770803" y="4586197"/>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2" name="Rak 321"/>
            <p:cNvCxnSpPr/>
            <p:nvPr/>
          </p:nvCxnSpPr>
          <p:spPr>
            <a:xfrm>
              <a:off x="3459343" y="4849799"/>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3" name="Rak 322"/>
            <p:cNvCxnSpPr/>
            <p:nvPr/>
          </p:nvCxnSpPr>
          <p:spPr>
            <a:xfrm flipV="1">
              <a:off x="3917468" y="4786772"/>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4" name="Rak 323"/>
            <p:cNvCxnSpPr/>
            <p:nvPr/>
          </p:nvCxnSpPr>
          <p:spPr>
            <a:xfrm flipV="1">
              <a:off x="3263108" y="4924445"/>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5" name="Rak 324"/>
            <p:cNvCxnSpPr/>
            <p:nvPr/>
          </p:nvCxnSpPr>
          <p:spPr>
            <a:xfrm>
              <a:off x="3339308" y="5029939"/>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6" name="Rak 325"/>
            <p:cNvCxnSpPr/>
            <p:nvPr/>
          </p:nvCxnSpPr>
          <p:spPr>
            <a:xfrm flipH="1" flipV="1">
              <a:off x="3491708" y="4967036"/>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7" name="Rak 326"/>
            <p:cNvCxnSpPr/>
            <p:nvPr/>
          </p:nvCxnSpPr>
          <p:spPr>
            <a:xfrm>
              <a:off x="3441549" y="5176658"/>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8" name="Rak 327"/>
            <p:cNvCxnSpPr/>
            <p:nvPr/>
          </p:nvCxnSpPr>
          <p:spPr>
            <a:xfrm flipV="1">
              <a:off x="3491708" y="4920767"/>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29" name="Rak 328"/>
            <p:cNvCxnSpPr/>
            <p:nvPr/>
          </p:nvCxnSpPr>
          <p:spPr>
            <a:xfrm>
              <a:off x="3180248" y="5184369"/>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0" name="Rak 329"/>
            <p:cNvCxnSpPr/>
            <p:nvPr/>
          </p:nvCxnSpPr>
          <p:spPr>
            <a:xfrm flipV="1">
              <a:off x="4632412" y="4539245"/>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1" name="Rak 330"/>
            <p:cNvCxnSpPr/>
            <p:nvPr/>
          </p:nvCxnSpPr>
          <p:spPr>
            <a:xfrm flipV="1">
              <a:off x="3978052" y="4676918"/>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2" name="Rak 331"/>
            <p:cNvCxnSpPr/>
            <p:nvPr/>
          </p:nvCxnSpPr>
          <p:spPr>
            <a:xfrm>
              <a:off x="4054252" y="4782412"/>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3" name="Rak 332"/>
            <p:cNvCxnSpPr/>
            <p:nvPr/>
          </p:nvCxnSpPr>
          <p:spPr>
            <a:xfrm flipH="1" flipV="1">
              <a:off x="4206652" y="4719509"/>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4" name="Rak 333"/>
            <p:cNvCxnSpPr/>
            <p:nvPr/>
          </p:nvCxnSpPr>
          <p:spPr>
            <a:xfrm>
              <a:off x="4156493" y="4929131"/>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5" name="Rak 334"/>
            <p:cNvCxnSpPr/>
            <p:nvPr/>
          </p:nvCxnSpPr>
          <p:spPr>
            <a:xfrm flipV="1">
              <a:off x="4206652" y="4673240"/>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6" name="Rak 335"/>
            <p:cNvCxnSpPr/>
            <p:nvPr/>
          </p:nvCxnSpPr>
          <p:spPr>
            <a:xfrm>
              <a:off x="3895192" y="4936842"/>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7" name="Rak 336"/>
            <p:cNvCxnSpPr/>
            <p:nvPr/>
          </p:nvCxnSpPr>
          <p:spPr>
            <a:xfrm flipV="1">
              <a:off x="4927123" y="4760044"/>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8" name="Rak 337"/>
            <p:cNvCxnSpPr/>
            <p:nvPr/>
          </p:nvCxnSpPr>
          <p:spPr>
            <a:xfrm flipV="1">
              <a:off x="4272763" y="4897717"/>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39" name="Rak 338"/>
            <p:cNvCxnSpPr/>
            <p:nvPr/>
          </p:nvCxnSpPr>
          <p:spPr>
            <a:xfrm>
              <a:off x="4348963" y="5003211"/>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0" name="Rak 339"/>
            <p:cNvCxnSpPr/>
            <p:nvPr/>
          </p:nvCxnSpPr>
          <p:spPr>
            <a:xfrm flipH="1" flipV="1">
              <a:off x="4501363" y="4940308"/>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1" name="Rak 340"/>
            <p:cNvCxnSpPr/>
            <p:nvPr/>
          </p:nvCxnSpPr>
          <p:spPr>
            <a:xfrm>
              <a:off x="4451204" y="5149930"/>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2" name="Rak 341"/>
            <p:cNvCxnSpPr/>
            <p:nvPr/>
          </p:nvCxnSpPr>
          <p:spPr>
            <a:xfrm flipV="1">
              <a:off x="4501363" y="4894039"/>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3" name="Rak 342"/>
            <p:cNvCxnSpPr/>
            <p:nvPr/>
          </p:nvCxnSpPr>
          <p:spPr>
            <a:xfrm>
              <a:off x="4189903" y="5157641"/>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4" name="Rak 343"/>
            <p:cNvCxnSpPr/>
            <p:nvPr/>
          </p:nvCxnSpPr>
          <p:spPr>
            <a:xfrm flipV="1">
              <a:off x="5324872" y="4460509"/>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5" name="Rak 344"/>
            <p:cNvCxnSpPr/>
            <p:nvPr/>
          </p:nvCxnSpPr>
          <p:spPr>
            <a:xfrm flipV="1">
              <a:off x="4670512" y="4598182"/>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6" name="Rak 345"/>
            <p:cNvCxnSpPr/>
            <p:nvPr/>
          </p:nvCxnSpPr>
          <p:spPr>
            <a:xfrm>
              <a:off x="4746712" y="4703676"/>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7" name="Rak 346"/>
            <p:cNvCxnSpPr/>
            <p:nvPr/>
          </p:nvCxnSpPr>
          <p:spPr>
            <a:xfrm flipH="1" flipV="1">
              <a:off x="4899112" y="4640773"/>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8" name="Rak 347"/>
            <p:cNvCxnSpPr/>
            <p:nvPr/>
          </p:nvCxnSpPr>
          <p:spPr>
            <a:xfrm>
              <a:off x="4848953" y="4850395"/>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49" name="Rak 348"/>
            <p:cNvCxnSpPr/>
            <p:nvPr/>
          </p:nvCxnSpPr>
          <p:spPr>
            <a:xfrm flipV="1">
              <a:off x="4899112" y="4594504"/>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50" name="Rak 349"/>
            <p:cNvCxnSpPr/>
            <p:nvPr/>
          </p:nvCxnSpPr>
          <p:spPr>
            <a:xfrm>
              <a:off x="4587652" y="4858106"/>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51" name="Rak 350"/>
            <p:cNvCxnSpPr/>
            <p:nvPr/>
          </p:nvCxnSpPr>
          <p:spPr>
            <a:xfrm flipV="1">
              <a:off x="5359095" y="4820314"/>
              <a:ext cx="273360" cy="53324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52" name="Rak 351"/>
            <p:cNvCxnSpPr/>
            <p:nvPr/>
          </p:nvCxnSpPr>
          <p:spPr>
            <a:xfrm flipV="1">
              <a:off x="4704735" y="4957987"/>
              <a:ext cx="1232520" cy="16776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53" name="Rak 352"/>
            <p:cNvCxnSpPr/>
            <p:nvPr/>
          </p:nvCxnSpPr>
          <p:spPr>
            <a:xfrm>
              <a:off x="4780935" y="5063481"/>
              <a:ext cx="1156320" cy="6163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54" name="Rak 353"/>
            <p:cNvCxnSpPr/>
            <p:nvPr/>
          </p:nvCxnSpPr>
          <p:spPr>
            <a:xfrm flipH="1" flipV="1">
              <a:off x="4933335" y="5000578"/>
              <a:ext cx="457200" cy="276301"/>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55" name="Rak 354"/>
            <p:cNvCxnSpPr/>
            <p:nvPr/>
          </p:nvCxnSpPr>
          <p:spPr>
            <a:xfrm>
              <a:off x="4883176" y="5210200"/>
              <a:ext cx="775320" cy="2945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56" name="Rak 355"/>
            <p:cNvCxnSpPr/>
            <p:nvPr/>
          </p:nvCxnSpPr>
          <p:spPr>
            <a:xfrm flipV="1">
              <a:off x="4933335" y="4954309"/>
              <a:ext cx="927720" cy="458153"/>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cxnSp>
          <p:nvCxnSpPr>
            <p:cNvPr id="357" name="Rak 356"/>
            <p:cNvCxnSpPr/>
            <p:nvPr/>
          </p:nvCxnSpPr>
          <p:spPr>
            <a:xfrm>
              <a:off x="4621875" y="5217911"/>
              <a:ext cx="1080120" cy="243742"/>
            </a:xfrm>
            <a:prstGeom prst="line">
              <a:avLst/>
            </a:prstGeom>
            <a:ln>
              <a:solidFill>
                <a:srgbClr val="FFC000"/>
              </a:solidFill>
            </a:ln>
          </p:spPr>
          <p:style>
            <a:lnRef idx="2">
              <a:schemeClr val="accent6"/>
            </a:lnRef>
            <a:fillRef idx="0">
              <a:schemeClr val="accent6"/>
            </a:fillRef>
            <a:effectRef idx="1">
              <a:schemeClr val="accent6"/>
            </a:effectRef>
            <a:fontRef idx="minor">
              <a:schemeClr val="tx1"/>
            </a:fontRef>
          </p:style>
        </p:cxnSp>
      </p:grpSp>
      <p:sp>
        <p:nvSpPr>
          <p:cNvPr id="197" name="Sol 196"/>
          <p:cNvSpPr/>
          <p:nvPr/>
        </p:nvSpPr>
        <p:spPr>
          <a:xfrm>
            <a:off x="2578231" y="3618545"/>
            <a:ext cx="136938" cy="18128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8" name="Sol 197"/>
          <p:cNvSpPr/>
          <p:nvPr/>
        </p:nvSpPr>
        <p:spPr>
          <a:xfrm>
            <a:off x="2943399" y="3616232"/>
            <a:ext cx="136938" cy="18128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9" name="Sol 198"/>
          <p:cNvSpPr/>
          <p:nvPr/>
        </p:nvSpPr>
        <p:spPr>
          <a:xfrm>
            <a:off x="2795832" y="3821333"/>
            <a:ext cx="136938" cy="18128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0" name="Sol 199"/>
          <p:cNvSpPr/>
          <p:nvPr/>
        </p:nvSpPr>
        <p:spPr>
          <a:xfrm>
            <a:off x="3322067" y="3431584"/>
            <a:ext cx="136938" cy="18128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1" name="12-uddig stjärna 200"/>
          <p:cNvSpPr/>
          <p:nvPr/>
        </p:nvSpPr>
        <p:spPr>
          <a:xfrm>
            <a:off x="2646700" y="3431584"/>
            <a:ext cx="68469" cy="96319"/>
          </a:xfrm>
          <a:prstGeom prst="star12">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2" name="12-uddig stjärna 201"/>
          <p:cNvSpPr/>
          <p:nvPr/>
        </p:nvSpPr>
        <p:spPr>
          <a:xfrm>
            <a:off x="2743307" y="3527503"/>
            <a:ext cx="68469" cy="96319"/>
          </a:xfrm>
          <a:prstGeom prst="star12">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3" name="12-uddig stjärna 202"/>
          <p:cNvSpPr/>
          <p:nvPr/>
        </p:nvSpPr>
        <p:spPr>
          <a:xfrm>
            <a:off x="3133311" y="3527903"/>
            <a:ext cx="68469" cy="96319"/>
          </a:xfrm>
          <a:prstGeom prst="star12">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4" name="12-uddig stjärna 203"/>
          <p:cNvSpPr/>
          <p:nvPr/>
        </p:nvSpPr>
        <p:spPr>
          <a:xfrm>
            <a:off x="3133311" y="3906298"/>
            <a:ext cx="68469" cy="96319"/>
          </a:xfrm>
          <a:prstGeom prst="star12">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58" name="textruta 357"/>
          <p:cNvSpPr txBox="1"/>
          <p:nvPr/>
        </p:nvSpPr>
        <p:spPr>
          <a:xfrm>
            <a:off x="225616" y="3603988"/>
            <a:ext cx="2188209"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sz="1100" b="1" dirty="0"/>
              <a:t>Ytterväggar</a:t>
            </a:r>
          </a:p>
          <a:p>
            <a:pPr marL="171450" indent="-171450">
              <a:buFont typeface="Arial" panose="020B0604020202020204" pitchFamily="34" charset="0"/>
              <a:buChar char="•"/>
            </a:pPr>
            <a:r>
              <a:rPr lang="sv-SE" sz="1100" dirty="0"/>
              <a:t>Kalvar ligger gärna mot väggar</a:t>
            </a:r>
          </a:p>
          <a:p>
            <a:pPr marL="171450" indent="-171450">
              <a:buFont typeface="Arial" panose="020B0604020202020204" pitchFamily="34" charset="0"/>
              <a:buChar char="•"/>
            </a:pPr>
            <a:r>
              <a:rPr lang="sv-SE" sz="1100" dirty="0"/>
              <a:t>”Stjäl” värme från kalven</a:t>
            </a:r>
          </a:p>
          <a:p>
            <a:pPr marL="171450" indent="-171450">
              <a:buFont typeface="Arial" panose="020B0604020202020204" pitchFamily="34" charset="0"/>
              <a:buChar char="•"/>
            </a:pPr>
            <a:r>
              <a:rPr lang="sv-SE" sz="1100" dirty="0"/>
              <a:t>Drag och kallras</a:t>
            </a:r>
          </a:p>
        </p:txBody>
      </p:sp>
      <p:sp>
        <p:nvSpPr>
          <p:cNvPr id="359" name="textruta 358"/>
          <p:cNvSpPr txBox="1"/>
          <p:nvPr/>
        </p:nvSpPr>
        <p:spPr>
          <a:xfrm>
            <a:off x="6219565" y="4346623"/>
            <a:ext cx="2366830" cy="9387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sz="1100" b="1" dirty="0"/>
              <a:t>Fuktig och dåligt </a:t>
            </a:r>
            <a:r>
              <a:rPr lang="sv-SE" sz="1100" b="1" dirty="0" err="1"/>
              <a:t>ströad</a:t>
            </a:r>
            <a:r>
              <a:rPr lang="sv-SE" sz="1100" b="1" dirty="0"/>
              <a:t> bädd</a:t>
            </a:r>
          </a:p>
          <a:p>
            <a:pPr marL="171450" indent="-171450">
              <a:buFont typeface="Arial" panose="020B0604020202020204" pitchFamily="34" charset="0"/>
              <a:buChar char="•"/>
            </a:pPr>
            <a:r>
              <a:rPr lang="sv-SE" sz="1100" dirty="0"/>
              <a:t>Fuktig bädd = fuktig och kall kalv</a:t>
            </a:r>
          </a:p>
          <a:p>
            <a:pPr marL="171450" indent="-171450">
              <a:buFont typeface="Arial" panose="020B0604020202020204" pitchFamily="34" charset="0"/>
              <a:buChar char="•"/>
            </a:pPr>
            <a:r>
              <a:rPr lang="sv-SE" sz="1100" dirty="0"/>
              <a:t>Nära till smittämnen</a:t>
            </a:r>
          </a:p>
          <a:p>
            <a:pPr marL="171450" indent="-171450">
              <a:buFont typeface="Arial" panose="020B0604020202020204" pitchFamily="34" charset="0"/>
              <a:buChar char="•"/>
            </a:pPr>
            <a:r>
              <a:rPr lang="sv-SE" sz="1100" dirty="0"/>
              <a:t>Sämre isolering mot kyla</a:t>
            </a:r>
          </a:p>
          <a:p>
            <a:pPr marL="171450" indent="-171450">
              <a:buFont typeface="Arial" panose="020B0604020202020204" pitchFamily="34" charset="0"/>
              <a:buChar char="•"/>
            </a:pPr>
            <a:r>
              <a:rPr lang="sv-SE" sz="1100" dirty="0"/>
              <a:t>Höjer luftfuktighet</a:t>
            </a:r>
          </a:p>
        </p:txBody>
      </p:sp>
      <p:sp>
        <p:nvSpPr>
          <p:cNvPr id="360" name="textruta 359"/>
          <p:cNvSpPr txBox="1"/>
          <p:nvPr/>
        </p:nvSpPr>
        <p:spPr>
          <a:xfrm>
            <a:off x="3973422" y="1115288"/>
            <a:ext cx="2172688"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sz="1100" b="1" dirty="0"/>
              <a:t>Dragig miljö</a:t>
            </a:r>
          </a:p>
          <a:p>
            <a:pPr marL="171450" indent="-171450">
              <a:buFont typeface="Arial" panose="020B0604020202020204" pitchFamily="34" charset="0"/>
              <a:buChar char="•"/>
            </a:pPr>
            <a:r>
              <a:rPr lang="sv-SE" sz="1100" dirty="0"/>
              <a:t>Kyler kalven</a:t>
            </a:r>
          </a:p>
          <a:p>
            <a:pPr marL="171450" indent="-171450">
              <a:buFont typeface="Arial" panose="020B0604020202020204" pitchFamily="34" charset="0"/>
              <a:buChar char="•"/>
            </a:pPr>
            <a:r>
              <a:rPr lang="sv-SE" sz="1100" dirty="0"/>
              <a:t>Leder ev. till ”felaktig” tätning</a:t>
            </a:r>
          </a:p>
        </p:txBody>
      </p:sp>
      <p:sp>
        <p:nvSpPr>
          <p:cNvPr id="361" name="textruta 360"/>
          <p:cNvSpPr txBox="1"/>
          <p:nvPr/>
        </p:nvSpPr>
        <p:spPr>
          <a:xfrm>
            <a:off x="7040615" y="1590544"/>
            <a:ext cx="1779857"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sz="1100" b="1" dirty="0"/>
              <a:t>För många täta väggar/tak</a:t>
            </a:r>
          </a:p>
          <a:p>
            <a:pPr marL="171450" indent="-171450">
              <a:buFont typeface="Arial" panose="020B0604020202020204" pitchFamily="34" charset="0"/>
              <a:buChar char="•"/>
            </a:pPr>
            <a:r>
              <a:rPr lang="sv-SE" sz="1100" dirty="0"/>
              <a:t>Försämrar ventilation = upphopning av smittämnen runt kalven</a:t>
            </a:r>
          </a:p>
        </p:txBody>
      </p:sp>
      <p:sp>
        <p:nvSpPr>
          <p:cNvPr id="362" name="textruta 361"/>
          <p:cNvSpPr txBox="1"/>
          <p:nvPr/>
        </p:nvSpPr>
        <p:spPr>
          <a:xfrm>
            <a:off x="6388237" y="3173101"/>
            <a:ext cx="2288219"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sz="1100" b="1" dirty="0"/>
              <a:t>Otäta väggar mellan kalvar</a:t>
            </a:r>
          </a:p>
          <a:p>
            <a:pPr marL="171450" indent="-171450">
              <a:buFont typeface="Arial" panose="020B0604020202020204" pitchFamily="34" charset="0"/>
              <a:buChar char="•"/>
            </a:pPr>
            <a:r>
              <a:rPr lang="sv-SE" sz="1100" dirty="0"/>
              <a:t>Spridning av smittor mellan kalvar</a:t>
            </a:r>
          </a:p>
        </p:txBody>
      </p:sp>
      <p:sp>
        <p:nvSpPr>
          <p:cNvPr id="363" name="textruta 362"/>
          <p:cNvSpPr txBox="1"/>
          <p:nvPr/>
        </p:nvSpPr>
        <p:spPr>
          <a:xfrm>
            <a:off x="225616" y="1604067"/>
            <a:ext cx="2238081"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sz="1100" b="1" dirty="0"/>
              <a:t>Kondens på väggar</a:t>
            </a:r>
          </a:p>
          <a:p>
            <a:pPr marL="171450" indent="-171450">
              <a:buFont typeface="Arial" panose="020B0604020202020204" pitchFamily="34" charset="0"/>
              <a:buChar char="•"/>
            </a:pPr>
            <a:r>
              <a:rPr lang="sv-SE" sz="1100" dirty="0"/>
              <a:t>Beror på för hög luftfuktighet</a:t>
            </a:r>
          </a:p>
          <a:p>
            <a:pPr marL="171450" indent="-171450">
              <a:buFont typeface="Arial" panose="020B0604020202020204" pitchFamily="34" charset="0"/>
              <a:buChar char="•"/>
            </a:pPr>
            <a:r>
              <a:rPr lang="sv-SE" sz="1100" dirty="0"/>
              <a:t>Smittämnen trivs bättre</a:t>
            </a:r>
          </a:p>
        </p:txBody>
      </p:sp>
      <p:pic>
        <p:nvPicPr>
          <p:cNvPr id="364" name="Picture 2" descr="Bildresultat för nesting score"/>
          <p:cNvPicPr>
            <a:picLocks noChangeAspect="1" noChangeArrowheads="1"/>
          </p:cNvPicPr>
          <p:nvPr/>
        </p:nvPicPr>
        <p:blipFill rotWithShape="1">
          <a:blip r:embed="rId3">
            <a:extLst>
              <a:ext uri="{28A0092B-C50C-407E-A947-70E740481C1C}">
                <a14:useLocalDpi xmlns:a14="http://schemas.microsoft.com/office/drawing/2010/main" val="0"/>
              </a:ext>
            </a:extLst>
          </a:blip>
          <a:srcRect l="69760" t="38029" r="5051" b="34554"/>
          <a:stretch/>
        </p:blipFill>
        <p:spPr bwMode="auto">
          <a:xfrm>
            <a:off x="3843940" y="4302992"/>
            <a:ext cx="1950527" cy="936104"/>
          </a:xfrm>
          <a:prstGeom prst="rect">
            <a:avLst/>
          </a:prstGeom>
          <a:noFill/>
          <a:extLst>
            <a:ext uri="{909E8E84-426E-40DD-AFC4-6F175D3DCCD1}">
              <a14:hiddenFill xmlns:a14="http://schemas.microsoft.com/office/drawing/2010/main">
                <a:solidFill>
                  <a:srgbClr val="FFFFFF"/>
                </a:solidFill>
              </a14:hiddenFill>
            </a:ext>
          </a:extLst>
        </p:spPr>
      </p:pic>
      <p:sp>
        <p:nvSpPr>
          <p:cNvPr id="365" name="textruta 364"/>
          <p:cNvSpPr txBox="1"/>
          <p:nvPr/>
        </p:nvSpPr>
        <p:spPr>
          <a:xfrm>
            <a:off x="3810937" y="5245948"/>
            <a:ext cx="1779860" cy="6001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sv-SE" sz="1100" b="1" dirty="0"/>
              <a:t>För många kalvar/yta</a:t>
            </a:r>
          </a:p>
          <a:p>
            <a:pPr marL="171450" indent="-171450">
              <a:buFont typeface="Arial" panose="020B0604020202020204" pitchFamily="34" charset="0"/>
              <a:buChar char="•"/>
            </a:pPr>
            <a:r>
              <a:rPr lang="sv-SE" sz="1100" dirty="0"/>
              <a:t>Ökar </a:t>
            </a:r>
            <a:r>
              <a:rPr lang="sv-SE" sz="1100" dirty="0" err="1"/>
              <a:t>smitttryck</a:t>
            </a:r>
            <a:endParaRPr lang="sv-SE" sz="1100" dirty="0"/>
          </a:p>
          <a:p>
            <a:pPr marL="171450" indent="-171450">
              <a:buFont typeface="Arial" panose="020B0604020202020204" pitchFamily="34" charset="0"/>
              <a:buChar char="•"/>
            </a:pPr>
            <a:r>
              <a:rPr lang="sv-SE" sz="1100" dirty="0"/>
              <a:t>Ökar luftfuktighet</a:t>
            </a:r>
          </a:p>
        </p:txBody>
      </p:sp>
      <p:sp>
        <p:nvSpPr>
          <p:cNvPr id="366" name="Rektangel med rundade hörn 365"/>
          <p:cNvSpPr/>
          <p:nvPr/>
        </p:nvSpPr>
        <p:spPr>
          <a:xfrm>
            <a:off x="1928019" y="5877481"/>
            <a:ext cx="5222354" cy="4482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t>En KALL kalv blir lättare sjuk!</a:t>
            </a:r>
          </a:p>
        </p:txBody>
      </p:sp>
      <p:sp>
        <p:nvSpPr>
          <p:cNvPr id="367" name="textruta 366"/>
          <p:cNvSpPr txBox="1"/>
          <p:nvPr/>
        </p:nvSpPr>
        <p:spPr>
          <a:xfrm>
            <a:off x="467544" y="404664"/>
            <a:ext cx="6624736"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Stallmiljön och kalvhälsa</a:t>
            </a:r>
          </a:p>
        </p:txBody>
      </p:sp>
    </p:spTree>
    <p:extLst>
      <p:ext uri="{BB962C8B-B14F-4D97-AF65-F5344CB8AC3E}">
        <p14:creationId xmlns:p14="http://schemas.microsoft.com/office/powerpoint/2010/main" val="193154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par>
                                <p:cTn id="10" presetID="1" presetClass="entr" presetSubtype="0" fill="hold" grpId="0" nodeType="withEffect">
                                  <p:stCondLst>
                                    <p:cond delay="0"/>
                                  </p:stCondLst>
                                  <p:childTnLst>
                                    <p:set>
                                      <p:cBhvr>
                                        <p:cTn id="11" dur="1" fill="hold">
                                          <p:stCondLst>
                                            <p:cond delay="0"/>
                                          </p:stCondLst>
                                        </p:cTn>
                                        <p:tgtEl>
                                          <p:spTgt spid="35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5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88"/>
                                        </p:tgtEl>
                                      </p:cBhvr>
                                    </p:animEffect>
                                    <p:set>
                                      <p:cBhvr>
                                        <p:cTn id="18" dur="1" fill="hold">
                                          <p:stCondLst>
                                            <p:cond delay="499"/>
                                          </p:stCondLst>
                                        </p:cTn>
                                        <p:tgtEl>
                                          <p:spTgt spid="28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218"/>
                                        </p:tgtEl>
                                      </p:cBhvr>
                                    </p:animEffect>
                                    <p:set>
                                      <p:cBhvr>
                                        <p:cTn id="21" dur="1" fill="hold">
                                          <p:stCondLst>
                                            <p:cond delay="499"/>
                                          </p:stCondLst>
                                        </p:cTn>
                                        <p:tgtEl>
                                          <p:spTgt spid="218"/>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59"/>
                                        </p:tgtEl>
                                        <p:attrNameLst>
                                          <p:attrName>style.visibility</p:attrName>
                                        </p:attrNameLst>
                                      </p:cBhvr>
                                      <p:to>
                                        <p:strVal val="hidden"/>
                                      </p:to>
                                    </p:set>
                                  </p:childTnLst>
                                </p:cTn>
                              </p:par>
                            </p:childTnLst>
                          </p:cTn>
                        </p:par>
                        <p:par>
                          <p:cTn id="29" fill="hold">
                            <p:stCondLst>
                              <p:cond delay="0"/>
                            </p:stCondLst>
                            <p:childTnLst>
                              <p:par>
                                <p:cTn id="30" presetID="2" presetClass="entr" presetSubtype="4" fill="hold" nodeType="afterEffect">
                                  <p:stCondLst>
                                    <p:cond delay="0"/>
                                  </p:stCondLst>
                                  <p:childTnLst>
                                    <p:set>
                                      <p:cBhvr>
                                        <p:cTn id="31" dur="1" fill="hold">
                                          <p:stCondLst>
                                            <p:cond delay="0"/>
                                          </p:stCondLst>
                                        </p:cTn>
                                        <p:tgtEl>
                                          <p:spTgt spid="364"/>
                                        </p:tgtEl>
                                        <p:attrNameLst>
                                          <p:attrName>style.visibility</p:attrName>
                                        </p:attrNameLst>
                                      </p:cBhvr>
                                      <p:to>
                                        <p:strVal val="visible"/>
                                      </p:to>
                                    </p:set>
                                    <p:anim calcmode="lin" valueType="num">
                                      <p:cBhvr additive="base">
                                        <p:cTn id="32" dur="500" fill="hold"/>
                                        <p:tgtEl>
                                          <p:spTgt spid="364"/>
                                        </p:tgtEl>
                                        <p:attrNameLst>
                                          <p:attrName>ppt_x</p:attrName>
                                        </p:attrNameLst>
                                      </p:cBhvr>
                                      <p:tavLst>
                                        <p:tav tm="0">
                                          <p:val>
                                            <p:strVal val="#ppt_x"/>
                                          </p:val>
                                        </p:tav>
                                        <p:tav tm="100000">
                                          <p:val>
                                            <p:strVal val="#ppt_x"/>
                                          </p:val>
                                        </p:tav>
                                      </p:tavLst>
                                    </p:anim>
                                    <p:anim calcmode="lin" valueType="num">
                                      <p:cBhvr additive="base">
                                        <p:cTn id="33" dur="500" fill="hold"/>
                                        <p:tgtEl>
                                          <p:spTgt spid="364"/>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3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6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64"/>
                                        </p:tgtEl>
                                        <p:attrNameLst>
                                          <p:attrName>style.visibility</p:attrName>
                                        </p:attrNameLst>
                                      </p:cBhvr>
                                      <p:to>
                                        <p:strVal val="hidden"/>
                                      </p:to>
                                    </p:set>
                                  </p:childTnLst>
                                </p:cTn>
                              </p:par>
                            </p:childTnLst>
                          </p:cTn>
                        </p:par>
                        <p:par>
                          <p:cTn id="43" fill="hold">
                            <p:stCondLst>
                              <p:cond delay="0"/>
                            </p:stCondLst>
                            <p:childTnLst>
                              <p:par>
                                <p:cTn id="44" presetID="53" presetClass="entr" presetSubtype="16" fill="hold" grpId="0" nodeType="afterEffect">
                                  <p:stCondLst>
                                    <p:cond delay="0"/>
                                  </p:stCondLst>
                                  <p:childTnLst>
                                    <p:set>
                                      <p:cBhvr>
                                        <p:cTn id="45" dur="1" fill="hold">
                                          <p:stCondLst>
                                            <p:cond delay="0"/>
                                          </p:stCondLst>
                                        </p:cTn>
                                        <p:tgtEl>
                                          <p:spTgt spid="183"/>
                                        </p:tgtEl>
                                        <p:attrNameLst>
                                          <p:attrName>style.visibility</p:attrName>
                                        </p:attrNameLst>
                                      </p:cBhvr>
                                      <p:to>
                                        <p:strVal val="visible"/>
                                      </p:to>
                                    </p:set>
                                    <p:anim calcmode="lin" valueType="num">
                                      <p:cBhvr>
                                        <p:cTn id="46" dur="500" fill="hold"/>
                                        <p:tgtEl>
                                          <p:spTgt spid="183"/>
                                        </p:tgtEl>
                                        <p:attrNameLst>
                                          <p:attrName>ppt_w</p:attrName>
                                        </p:attrNameLst>
                                      </p:cBhvr>
                                      <p:tavLst>
                                        <p:tav tm="0">
                                          <p:val>
                                            <p:fltVal val="0"/>
                                          </p:val>
                                        </p:tav>
                                        <p:tav tm="100000">
                                          <p:val>
                                            <p:strVal val="#ppt_w"/>
                                          </p:val>
                                        </p:tav>
                                      </p:tavLst>
                                    </p:anim>
                                    <p:anim calcmode="lin" valueType="num">
                                      <p:cBhvr>
                                        <p:cTn id="47" dur="500" fill="hold"/>
                                        <p:tgtEl>
                                          <p:spTgt spid="183"/>
                                        </p:tgtEl>
                                        <p:attrNameLst>
                                          <p:attrName>ppt_h</p:attrName>
                                        </p:attrNameLst>
                                      </p:cBhvr>
                                      <p:tavLst>
                                        <p:tav tm="0">
                                          <p:val>
                                            <p:fltVal val="0"/>
                                          </p:val>
                                        </p:tav>
                                        <p:tav tm="100000">
                                          <p:val>
                                            <p:strVal val="#ppt_h"/>
                                          </p:val>
                                        </p:tav>
                                      </p:tavLst>
                                    </p:anim>
                                    <p:animEffect transition="in" filter="fade">
                                      <p:cBhvr>
                                        <p:cTn id="48" dur="500"/>
                                        <p:tgtEl>
                                          <p:spTgt spid="18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0"/>
                                        </p:tgtEl>
                                        <p:attrNameLst>
                                          <p:attrName>style.visibility</p:attrName>
                                        </p:attrNameLst>
                                      </p:cBhvr>
                                      <p:to>
                                        <p:strVal val="visible"/>
                                      </p:to>
                                    </p:set>
                                    <p:anim calcmode="lin" valueType="num">
                                      <p:cBhvr>
                                        <p:cTn id="51" dur="500" fill="hold"/>
                                        <p:tgtEl>
                                          <p:spTgt spid="190"/>
                                        </p:tgtEl>
                                        <p:attrNameLst>
                                          <p:attrName>ppt_w</p:attrName>
                                        </p:attrNameLst>
                                      </p:cBhvr>
                                      <p:tavLst>
                                        <p:tav tm="0">
                                          <p:val>
                                            <p:fltVal val="0"/>
                                          </p:val>
                                        </p:tav>
                                        <p:tav tm="100000">
                                          <p:val>
                                            <p:strVal val="#ppt_w"/>
                                          </p:val>
                                        </p:tav>
                                      </p:tavLst>
                                    </p:anim>
                                    <p:anim calcmode="lin" valueType="num">
                                      <p:cBhvr>
                                        <p:cTn id="52" dur="500" fill="hold"/>
                                        <p:tgtEl>
                                          <p:spTgt spid="190"/>
                                        </p:tgtEl>
                                        <p:attrNameLst>
                                          <p:attrName>ppt_h</p:attrName>
                                        </p:attrNameLst>
                                      </p:cBhvr>
                                      <p:tavLst>
                                        <p:tav tm="0">
                                          <p:val>
                                            <p:fltVal val="0"/>
                                          </p:val>
                                        </p:tav>
                                        <p:tav tm="100000">
                                          <p:val>
                                            <p:strVal val="#ppt_h"/>
                                          </p:val>
                                        </p:tav>
                                      </p:tavLst>
                                    </p:anim>
                                    <p:animEffect transition="in" filter="fade">
                                      <p:cBhvr>
                                        <p:cTn id="53" dur="500"/>
                                        <p:tgtEl>
                                          <p:spTgt spid="190"/>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85"/>
                                        </p:tgtEl>
                                        <p:attrNameLst>
                                          <p:attrName>style.visibility</p:attrName>
                                        </p:attrNameLst>
                                      </p:cBhvr>
                                      <p:to>
                                        <p:strVal val="visible"/>
                                      </p:to>
                                    </p:set>
                                    <p:anim calcmode="lin" valueType="num">
                                      <p:cBhvr>
                                        <p:cTn id="56" dur="500" fill="hold"/>
                                        <p:tgtEl>
                                          <p:spTgt spid="185"/>
                                        </p:tgtEl>
                                        <p:attrNameLst>
                                          <p:attrName>ppt_w</p:attrName>
                                        </p:attrNameLst>
                                      </p:cBhvr>
                                      <p:tavLst>
                                        <p:tav tm="0">
                                          <p:val>
                                            <p:fltVal val="0"/>
                                          </p:val>
                                        </p:tav>
                                        <p:tav tm="100000">
                                          <p:val>
                                            <p:strVal val="#ppt_w"/>
                                          </p:val>
                                        </p:tav>
                                      </p:tavLst>
                                    </p:anim>
                                    <p:anim calcmode="lin" valueType="num">
                                      <p:cBhvr>
                                        <p:cTn id="57" dur="500" fill="hold"/>
                                        <p:tgtEl>
                                          <p:spTgt spid="185"/>
                                        </p:tgtEl>
                                        <p:attrNameLst>
                                          <p:attrName>ppt_h</p:attrName>
                                        </p:attrNameLst>
                                      </p:cBhvr>
                                      <p:tavLst>
                                        <p:tav tm="0">
                                          <p:val>
                                            <p:fltVal val="0"/>
                                          </p:val>
                                        </p:tav>
                                        <p:tav tm="100000">
                                          <p:val>
                                            <p:strVal val="#ppt_h"/>
                                          </p:val>
                                        </p:tav>
                                      </p:tavLst>
                                    </p:anim>
                                    <p:animEffect transition="in" filter="fade">
                                      <p:cBhvr>
                                        <p:cTn id="58" dur="500"/>
                                        <p:tgtEl>
                                          <p:spTgt spid="185"/>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86"/>
                                        </p:tgtEl>
                                        <p:attrNameLst>
                                          <p:attrName>style.visibility</p:attrName>
                                        </p:attrNameLst>
                                      </p:cBhvr>
                                      <p:to>
                                        <p:strVal val="visible"/>
                                      </p:to>
                                    </p:set>
                                    <p:anim calcmode="lin" valueType="num">
                                      <p:cBhvr>
                                        <p:cTn id="61" dur="500" fill="hold"/>
                                        <p:tgtEl>
                                          <p:spTgt spid="186"/>
                                        </p:tgtEl>
                                        <p:attrNameLst>
                                          <p:attrName>ppt_w</p:attrName>
                                        </p:attrNameLst>
                                      </p:cBhvr>
                                      <p:tavLst>
                                        <p:tav tm="0">
                                          <p:val>
                                            <p:fltVal val="0"/>
                                          </p:val>
                                        </p:tav>
                                        <p:tav tm="100000">
                                          <p:val>
                                            <p:strVal val="#ppt_w"/>
                                          </p:val>
                                        </p:tav>
                                      </p:tavLst>
                                    </p:anim>
                                    <p:anim calcmode="lin" valueType="num">
                                      <p:cBhvr>
                                        <p:cTn id="62" dur="500" fill="hold"/>
                                        <p:tgtEl>
                                          <p:spTgt spid="186"/>
                                        </p:tgtEl>
                                        <p:attrNameLst>
                                          <p:attrName>ppt_h</p:attrName>
                                        </p:attrNameLst>
                                      </p:cBhvr>
                                      <p:tavLst>
                                        <p:tav tm="0">
                                          <p:val>
                                            <p:fltVal val="0"/>
                                          </p:val>
                                        </p:tav>
                                        <p:tav tm="100000">
                                          <p:val>
                                            <p:strVal val="#ppt_h"/>
                                          </p:val>
                                        </p:tav>
                                      </p:tavLst>
                                    </p:anim>
                                    <p:animEffect transition="in" filter="fade">
                                      <p:cBhvr>
                                        <p:cTn id="63" dur="500"/>
                                        <p:tgtEl>
                                          <p:spTgt spid="18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87"/>
                                        </p:tgtEl>
                                        <p:attrNameLst>
                                          <p:attrName>style.visibility</p:attrName>
                                        </p:attrNameLst>
                                      </p:cBhvr>
                                      <p:to>
                                        <p:strVal val="visible"/>
                                      </p:to>
                                    </p:set>
                                    <p:anim calcmode="lin" valueType="num">
                                      <p:cBhvr>
                                        <p:cTn id="66" dur="500" fill="hold"/>
                                        <p:tgtEl>
                                          <p:spTgt spid="187"/>
                                        </p:tgtEl>
                                        <p:attrNameLst>
                                          <p:attrName>ppt_w</p:attrName>
                                        </p:attrNameLst>
                                      </p:cBhvr>
                                      <p:tavLst>
                                        <p:tav tm="0">
                                          <p:val>
                                            <p:fltVal val="0"/>
                                          </p:val>
                                        </p:tav>
                                        <p:tav tm="100000">
                                          <p:val>
                                            <p:strVal val="#ppt_w"/>
                                          </p:val>
                                        </p:tav>
                                      </p:tavLst>
                                    </p:anim>
                                    <p:anim calcmode="lin" valueType="num">
                                      <p:cBhvr>
                                        <p:cTn id="67" dur="500" fill="hold"/>
                                        <p:tgtEl>
                                          <p:spTgt spid="187"/>
                                        </p:tgtEl>
                                        <p:attrNameLst>
                                          <p:attrName>ppt_h</p:attrName>
                                        </p:attrNameLst>
                                      </p:cBhvr>
                                      <p:tavLst>
                                        <p:tav tm="0">
                                          <p:val>
                                            <p:fltVal val="0"/>
                                          </p:val>
                                        </p:tav>
                                        <p:tav tm="100000">
                                          <p:val>
                                            <p:strVal val="#ppt_h"/>
                                          </p:val>
                                        </p:tav>
                                      </p:tavLst>
                                    </p:anim>
                                    <p:animEffect transition="in" filter="fade">
                                      <p:cBhvr>
                                        <p:cTn id="68" dur="500"/>
                                        <p:tgtEl>
                                          <p:spTgt spid="18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188"/>
                                        </p:tgtEl>
                                        <p:attrNameLst>
                                          <p:attrName>style.visibility</p:attrName>
                                        </p:attrNameLst>
                                      </p:cBhvr>
                                      <p:to>
                                        <p:strVal val="visible"/>
                                      </p:to>
                                    </p:set>
                                    <p:anim calcmode="lin" valueType="num">
                                      <p:cBhvr>
                                        <p:cTn id="71" dur="500" fill="hold"/>
                                        <p:tgtEl>
                                          <p:spTgt spid="188"/>
                                        </p:tgtEl>
                                        <p:attrNameLst>
                                          <p:attrName>ppt_w</p:attrName>
                                        </p:attrNameLst>
                                      </p:cBhvr>
                                      <p:tavLst>
                                        <p:tav tm="0">
                                          <p:val>
                                            <p:fltVal val="0"/>
                                          </p:val>
                                        </p:tav>
                                        <p:tav tm="100000">
                                          <p:val>
                                            <p:strVal val="#ppt_w"/>
                                          </p:val>
                                        </p:tav>
                                      </p:tavLst>
                                    </p:anim>
                                    <p:anim calcmode="lin" valueType="num">
                                      <p:cBhvr>
                                        <p:cTn id="72" dur="500" fill="hold"/>
                                        <p:tgtEl>
                                          <p:spTgt spid="188"/>
                                        </p:tgtEl>
                                        <p:attrNameLst>
                                          <p:attrName>ppt_h</p:attrName>
                                        </p:attrNameLst>
                                      </p:cBhvr>
                                      <p:tavLst>
                                        <p:tav tm="0">
                                          <p:val>
                                            <p:fltVal val="0"/>
                                          </p:val>
                                        </p:tav>
                                        <p:tav tm="100000">
                                          <p:val>
                                            <p:strVal val="#ppt_h"/>
                                          </p:val>
                                        </p:tav>
                                      </p:tavLst>
                                    </p:anim>
                                    <p:animEffect transition="in" filter="fade">
                                      <p:cBhvr>
                                        <p:cTn id="73" dur="500"/>
                                        <p:tgtEl>
                                          <p:spTgt spid="18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89"/>
                                        </p:tgtEl>
                                        <p:attrNameLst>
                                          <p:attrName>style.visibility</p:attrName>
                                        </p:attrNameLst>
                                      </p:cBhvr>
                                      <p:to>
                                        <p:strVal val="visible"/>
                                      </p:to>
                                    </p:set>
                                    <p:anim calcmode="lin" valueType="num">
                                      <p:cBhvr>
                                        <p:cTn id="76" dur="500" fill="hold"/>
                                        <p:tgtEl>
                                          <p:spTgt spid="189"/>
                                        </p:tgtEl>
                                        <p:attrNameLst>
                                          <p:attrName>ppt_w</p:attrName>
                                        </p:attrNameLst>
                                      </p:cBhvr>
                                      <p:tavLst>
                                        <p:tav tm="0">
                                          <p:val>
                                            <p:fltVal val="0"/>
                                          </p:val>
                                        </p:tav>
                                        <p:tav tm="100000">
                                          <p:val>
                                            <p:strVal val="#ppt_w"/>
                                          </p:val>
                                        </p:tav>
                                      </p:tavLst>
                                    </p:anim>
                                    <p:anim calcmode="lin" valueType="num">
                                      <p:cBhvr>
                                        <p:cTn id="77" dur="500" fill="hold"/>
                                        <p:tgtEl>
                                          <p:spTgt spid="189"/>
                                        </p:tgtEl>
                                        <p:attrNameLst>
                                          <p:attrName>ppt_h</p:attrName>
                                        </p:attrNameLst>
                                      </p:cBhvr>
                                      <p:tavLst>
                                        <p:tav tm="0">
                                          <p:val>
                                            <p:fltVal val="0"/>
                                          </p:val>
                                        </p:tav>
                                        <p:tav tm="100000">
                                          <p:val>
                                            <p:strVal val="#ppt_h"/>
                                          </p:val>
                                        </p:tav>
                                      </p:tavLst>
                                    </p:anim>
                                    <p:animEffect transition="in" filter="fade">
                                      <p:cBhvr>
                                        <p:cTn id="78" dur="500"/>
                                        <p:tgtEl>
                                          <p:spTgt spid="189"/>
                                        </p:tgtEl>
                                      </p:cBhvr>
                                    </p:animEffect>
                                  </p:childTnLst>
                                </p:cTn>
                              </p:par>
                            </p:childTnLst>
                          </p:cTn>
                        </p:par>
                        <p:par>
                          <p:cTn id="79" fill="hold">
                            <p:stCondLst>
                              <p:cond delay="500"/>
                            </p:stCondLst>
                            <p:childTnLst>
                              <p:par>
                                <p:cTn id="80" presetID="1" presetClass="entr" presetSubtype="0" fill="hold" grpId="0" nodeType="afterEffect">
                                  <p:stCondLst>
                                    <p:cond delay="0"/>
                                  </p:stCondLst>
                                  <p:childTnLst>
                                    <p:set>
                                      <p:cBhvr>
                                        <p:cTn id="81" dur="1" fill="hold">
                                          <p:stCondLst>
                                            <p:cond delay="0"/>
                                          </p:stCondLst>
                                        </p:cTn>
                                        <p:tgtEl>
                                          <p:spTgt spid="36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363"/>
                                        </p:tgtEl>
                                        <p:attrNameLst>
                                          <p:attrName>style.visibility</p:attrName>
                                        </p:attrNameLst>
                                      </p:cBhvr>
                                      <p:to>
                                        <p:strVal val="hidden"/>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360"/>
                                        </p:tgtEl>
                                        <p:attrNameLst>
                                          <p:attrName>style.visibility</p:attrName>
                                        </p:attrNameLst>
                                      </p:cBhvr>
                                      <p:to>
                                        <p:strVal val="visible"/>
                                      </p:to>
                                    </p:set>
                                  </p:childTnLst>
                                </p:cTn>
                              </p:par>
                              <p:par>
                                <p:cTn id="89" presetID="22" presetClass="entr" presetSubtype="1" fill="hold" nodeType="withEffect">
                                  <p:stCondLst>
                                    <p:cond delay="0"/>
                                  </p:stCondLst>
                                  <p:childTnLst>
                                    <p:set>
                                      <p:cBhvr>
                                        <p:cTn id="90" dur="1" fill="hold">
                                          <p:stCondLst>
                                            <p:cond delay="0"/>
                                          </p:stCondLst>
                                        </p:cTn>
                                        <p:tgtEl>
                                          <p:spTgt spid="87"/>
                                        </p:tgtEl>
                                        <p:attrNameLst>
                                          <p:attrName>style.visibility</p:attrName>
                                        </p:attrNameLst>
                                      </p:cBhvr>
                                      <p:to>
                                        <p:strVal val="visible"/>
                                      </p:to>
                                    </p:set>
                                    <p:animEffect transition="in" filter="wipe(up)">
                                      <p:cBhvr>
                                        <p:cTn id="91" dur="500"/>
                                        <p:tgtEl>
                                          <p:spTgt spid="87"/>
                                        </p:tgtEl>
                                      </p:cBhvr>
                                    </p:animEffect>
                                  </p:childTnLst>
                                </p:cTn>
                              </p:par>
                            </p:childTnLst>
                          </p:cTn>
                        </p:par>
                        <p:par>
                          <p:cTn id="92" fill="hold">
                            <p:stCondLst>
                              <p:cond delay="500"/>
                            </p:stCondLst>
                            <p:childTnLst>
                              <p:par>
                                <p:cTn id="93" presetID="22" presetClass="entr" presetSubtype="1" fill="hold" nodeType="afterEffect">
                                  <p:stCondLst>
                                    <p:cond delay="0"/>
                                  </p:stCondLst>
                                  <p:childTnLst>
                                    <p:set>
                                      <p:cBhvr>
                                        <p:cTn id="94" dur="1" fill="hold">
                                          <p:stCondLst>
                                            <p:cond delay="0"/>
                                          </p:stCondLst>
                                        </p:cTn>
                                        <p:tgtEl>
                                          <p:spTgt spid="88"/>
                                        </p:tgtEl>
                                        <p:attrNameLst>
                                          <p:attrName>style.visibility</p:attrName>
                                        </p:attrNameLst>
                                      </p:cBhvr>
                                      <p:to>
                                        <p:strVal val="visible"/>
                                      </p:to>
                                    </p:set>
                                    <p:animEffect transition="in" filter="wipe(up)">
                                      <p:cBhvr>
                                        <p:cTn id="95" dur="500"/>
                                        <p:tgtEl>
                                          <p:spTgt spid="88"/>
                                        </p:tgtEl>
                                      </p:cBhvr>
                                    </p:animEffect>
                                  </p:childTnLst>
                                </p:cTn>
                              </p:par>
                            </p:childTnLst>
                          </p:cTn>
                        </p:par>
                        <p:par>
                          <p:cTn id="96" fill="hold">
                            <p:stCondLst>
                              <p:cond delay="1000"/>
                            </p:stCondLst>
                            <p:childTnLst>
                              <p:par>
                                <p:cTn id="97" presetID="22" presetClass="entr" presetSubtype="1" fill="hold" nodeType="afterEffect">
                                  <p:stCondLst>
                                    <p:cond delay="0"/>
                                  </p:stCondLst>
                                  <p:childTnLst>
                                    <p:set>
                                      <p:cBhvr>
                                        <p:cTn id="98" dur="1" fill="hold">
                                          <p:stCondLst>
                                            <p:cond delay="0"/>
                                          </p:stCondLst>
                                        </p:cTn>
                                        <p:tgtEl>
                                          <p:spTgt spid="89"/>
                                        </p:tgtEl>
                                        <p:attrNameLst>
                                          <p:attrName>style.visibility</p:attrName>
                                        </p:attrNameLst>
                                      </p:cBhvr>
                                      <p:to>
                                        <p:strVal val="visible"/>
                                      </p:to>
                                    </p:set>
                                    <p:animEffect transition="in" filter="wipe(up)">
                                      <p:cBhvr>
                                        <p:cTn id="99" dur="500"/>
                                        <p:tgtEl>
                                          <p:spTgt spid="89"/>
                                        </p:tgtEl>
                                      </p:cBhvr>
                                    </p:animEffect>
                                  </p:childTnLst>
                                </p:cTn>
                              </p:par>
                            </p:childTnLst>
                          </p:cTn>
                        </p:par>
                        <p:par>
                          <p:cTn id="100" fill="hold">
                            <p:stCondLst>
                              <p:cond delay="1500"/>
                            </p:stCondLst>
                            <p:childTnLst>
                              <p:par>
                                <p:cTn id="101" presetID="22" presetClass="entr" presetSubtype="1" fill="hold" nodeType="afterEffect">
                                  <p:stCondLst>
                                    <p:cond delay="0"/>
                                  </p:stCondLst>
                                  <p:childTnLst>
                                    <p:set>
                                      <p:cBhvr>
                                        <p:cTn id="102" dur="1" fill="hold">
                                          <p:stCondLst>
                                            <p:cond delay="0"/>
                                          </p:stCondLst>
                                        </p:cTn>
                                        <p:tgtEl>
                                          <p:spTgt spid="87"/>
                                        </p:tgtEl>
                                        <p:attrNameLst>
                                          <p:attrName>style.visibility</p:attrName>
                                        </p:attrNameLst>
                                      </p:cBhvr>
                                      <p:to>
                                        <p:strVal val="visible"/>
                                      </p:to>
                                    </p:set>
                                    <p:animEffect transition="in" filter="wipe(up)">
                                      <p:cBhvr>
                                        <p:cTn id="103" dur="500"/>
                                        <p:tgtEl>
                                          <p:spTgt spid="87"/>
                                        </p:tgtEl>
                                      </p:cBhvr>
                                    </p:animEffect>
                                  </p:childTnLst>
                                </p:cTn>
                              </p:par>
                            </p:childTnLst>
                          </p:cTn>
                        </p:par>
                        <p:par>
                          <p:cTn id="104" fill="hold">
                            <p:stCondLst>
                              <p:cond delay="2000"/>
                            </p:stCondLst>
                            <p:childTnLst>
                              <p:par>
                                <p:cTn id="105" presetID="22" presetClass="entr" presetSubtype="1" fill="hold" nodeType="after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wipe(up)">
                                      <p:cBhvr>
                                        <p:cTn id="107" dur="500"/>
                                        <p:tgtEl>
                                          <p:spTgt spid="88"/>
                                        </p:tgtEl>
                                      </p:cBhvr>
                                    </p:animEffect>
                                  </p:childTnLst>
                                </p:cTn>
                              </p:par>
                            </p:childTnLst>
                          </p:cTn>
                        </p:par>
                        <p:par>
                          <p:cTn id="108" fill="hold">
                            <p:stCondLst>
                              <p:cond delay="2500"/>
                            </p:stCondLst>
                            <p:childTnLst>
                              <p:par>
                                <p:cTn id="109" presetID="22" presetClass="entr" presetSubtype="1" fill="hold" nodeType="afterEffect">
                                  <p:stCondLst>
                                    <p:cond delay="0"/>
                                  </p:stCondLst>
                                  <p:childTnLst>
                                    <p:set>
                                      <p:cBhvr>
                                        <p:cTn id="110" dur="1" fill="hold">
                                          <p:stCondLst>
                                            <p:cond delay="0"/>
                                          </p:stCondLst>
                                        </p:cTn>
                                        <p:tgtEl>
                                          <p:spTgt spid="89"/>
                                        </p:tgtEl>
                                        <p:attrNameLst>
                                          <p:attrName>style.visibility</p:attrName>
                                        </p:attrNameLst>
                                      </p:cBhvr>
                                      <p:to>
                                        <p:strVal val="visible"/>
                                      </p:to>
                                    </p:set>
                                    <p:animEffect transition="in" filter="wipe(up)">
                                      <p:cBhvr>
                                        <p:cTn id="111" dur="500"/>
                                        <p:tgtEl>
                                          <p:spTgt spid="89"/>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360"/>
                                        </p:tgtEl>
                                        <p:attrNameLst>
                                          <p:attrName>style.visibility</p:attrName>
                                        </p:attrNameLst>
                                      </p:cBhvr>
                                      <p:to>
                                        <p:strVal val="hidden"/>
                                      </p:to>
                                    </p:set>
                                  </p:childTnLst>
                                </p:cTn>
                              </p:par>
                            </p:childTnLst>
                          </p:cTn>
                        </p:par>
                        <p:par>
                          <p:cTn id="116" fill="hold">
                            <p:stCondLst>
                              <p:cond delay="0"/>
                            </p:stCondLst>
                            <p:childTnLst>
                              <p:par>
                                <p:cTn id="117" presetID="22" presetClass="entr" presetSubtype="4" fill="hold" grpId="0" nodeType="afterEffect">
                                  <p:stCondLst>
                                    <p:cond delay="0"/>
                                  </p:stCondLst>
                                  <p:childTnLst>
                                    <p:set>
                                      <p:cBhvr>
                                        <p:cTn id="118" dur="1" fill="hold">
                                          <p:stCondLst>
                                            <p:cond delay="0"/>
                                          </p:stCondLst>
                                        </p:cTn>
                                        <p:tgtEl>
                                          <p:spTgt spid="209"/>
                                        </p:tgtEl>
                                        <p:attrNameLst>
                                          <p:attrName>style.visibility</p:attrName>
                                        </p:attrNameLst>
                                      </p:cBhvr>
                                      <p:to>
                                        <p:strVal val="visible"/>
                                      </p:to>
                                    </p:set>
                                    <p:animEffect transition="in" filter="wipe(down)">
                                      <p:cBhvr>
                                        <p:cTn id="119" dur="500"/>
                                        <p:tgtEl>
                                          <p:spTgt spid="209"/>
                                        </p:tgtEl>
                                      </p:cBhvr>
                                    </p:animEffect>
                                  </p:childTnLst>
                                </p:cTn>
                              </p:par>
                              <p:par>
                                <p:cTn id="120" presetID="1" presetClass="exit" presetSubtype="0" fill="hold" nodeType="withEffect">
                                  <p:stCondLst>
                                    <p:cond delay="0"/>
                                  </p:stCondLst>
                                  <p:childTnLst>
                                    <p:set>
                                      <p:cBhvr>
                                        <p:cTn id="121" dur="1" fill="hold">
                                          <p:stCondLst>
                                            <p:cond delay="0"/>
                                          </p:stCondLst>
                                        </p:cTn>
                                        <p:tgtEl>
                                          <p:spTgt spid="87"/>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88"/>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89"/>
                                        </p:tgtEl>
                                        <p:attrNameLst>
                                          <p:attrName>style.visibility</p:attrName>
                                        </p:attrNameLst>
                                      </p:cBhvr>
                                      <p:to>
                                        <p:strVal val="hidden"/>
                                      </p:to>
                                    </p:set>
                                  </p:childTnLst>
                                </p:cTn>
                              </p:par>
                            </p:childTnLst>
                          </p:cTn>
                        </p:par>
                        <p:par>
                          <p:cTn id="126" fill="hold">
                            <p:stCondLst>
                              <p:cond delay="500"/>
                            </p:stCondLst>
                            <p:childTnLst>
                              <p:par>
                                <p:cTn id="127" presetID="1" presetClass="entr" presetSubtype="0" fill="hold" grpId="0" nodeType="afterEffect">
                                  <p:stCondLst>
                                    <p:cond delay="0"/>
                                  </p:stCondLst>
                                  <p:childTnLst>
                                    <p:set>
                                      <p:cBhvr>
                                        <p:cTn id="128" dur="1" fill="hold">
                                          <p:stCondLst>
                                            <p:cond delay="0"/>
                                          </p:stCondLst>
                                        </p:cTn>
                                        <p:tgtEl>
                                          <p:spTgt spid="361"/>
                                        </p:tgtEl>
                                        <p:attrNameLst>
                                          <p:attrName>style.visibility</p:attrName>
                                        </p:attrNameLst>
                                      </p:cBhvr>
                                      <p:to>
                                        <p:strVal val="visible"/>
                                      </p:to>
                                    </p:set>
                                  </p:childTnLst>
                                </p:cTn>
                              </p:par>
                            </p:childTnLst>
                          </p:cTn>
                        </p:par>
                        <p:par>
                          <p:cTn id="129" fill="hold">
                            <p:stCondLst>
                              <p:cond delay="500"/>
                            </p:stCondLst>
                            <p:childTnLst>
                              <p:par>
                                <p:cTn id="130" presetID="10" presetClass="entr" presetSubtype="0" fill="hold" grpId="0" nodeType="afterEffect">
                                  <p:stCondLst>
                                    <p:cond delay="500"/>
                                  </p:stCondLst>
                                  <p:childTnLst>
                                    <p:set>
                                      <p:cBhvr>
                                        <p:cTn id="131" dur="1" fill="hold">
                                          <p:stCondLst>
                                            <p:cond delay="0"/>
                                          </p:stCondLst>
                                        </p:cTn>
                                        <p:tgtEl>
                                          <p:spTgt spid="5"/>
                                        </p:tgtEl>
                                        <p:attrNameLst>
                                          <p:attrName>style.visibility</p:attrName>
                                        </p:attrNameLst>
                                      </p:cBhvr>
                                      <p:to>
                                        <p:strVal val="visible"/>
                                      </p:to>
                                    </p:set>
                                    <p:animEffect transition="in" filter="fade">
                                      <p:cBhvr>
                                        <p:cTn id="132" dur="500"/>
                                        <p:tgtEl>
                                          <p:spTgt spid="5"/>
                                        </p:tgtEl>
                                      </p:cBhvr>
                                    </p:animEffect>
                                  </p:childTnLst>
                                </p:cTn>
                              </p:par>
                            </p:childTnLst>
                          </p:cTn>
                        </p:par>
                        <p:par>
                          <p:cTn id="133" fill="hold">
                            <p:stCondLst>
                              <p:cond delay="1500"/>
                            </p:stCondLst>
                            <p:childTnLst>
                              <p:par>
                                <p:cTn id="134" presetID="10" presetClass="entr" presetSubtype="0" fill="hold" grpId="0" nodeType="after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par>
                          <p:cTn id="137" fill="hold">
                            <p:stCondLst>
                              <p:cond delay="2000"/>
                            </p:stCondLst>
                            <p:childTnLst>
                              <p:par>
                                <p:cTn id="138" presetID="10" presetClass="entr" presetSubtype="0" fill="hold" grpId="0" nodeType="afterEffect">
                                  <p:stCondLst>
                                    <p:cond delay="0"/>
                                  </p:stCondLst>
                                  <p:childTnLst>
                                    <p:set>
                                      <p:cBhvr>
                                        <p:cTn id="139" dur="1" fill="hold">
                                          <p:stCondLst>
                                            <p:cond delay="0"/>
                                          </p:stCondLst>
                                        </p:cTn>
                                        <p:tgtEl>
                                          <p:spTgt spid="7"/>
                                        </p:tgtEl>
                                        <p:attrNameLst>
                                          <p:attrName>style.visibility</p:attrName>
                                        </p:attrNameLst>
                                      </p:cBhvr>
                                      <p:to>
                                        <p:strVal val="visible"/>
                                      </p:to>
                                    </p:set>
                                    <p:animEffect transition="in" filter="fade">
                                      <p:cBhvr>
                                        <p:cTn id="140" dur="500"/>
                                        <p:tgtEl>
                                          <p:spTgt spid="7"/>
                                        </p:tgtEl>
                                      </p:cBhvr>
                                    </p:animEffect>
                                  </p:childTnLst>
                                </p:cTn>
                              </p:par>
                            </p:childTnLst>
                          </p:cTn>
                        </p:par>
                        <p:par>
                          <p:cTn id="141" fill="hold">
                            <p:stCondLst>
                              <p:cond delay="2500"/>
                            </p:stCondLst>
                            <p:childTnLst>
                              <p:par>
                                <p:cTn id="142" presetID="10" presetClass="entr" presetSubtype="0" fill="hold" grpId="0" nodeType="afterEffect">
                                  <p:stCondLst>
                                    <p:cond delay="0"/>
                                  </p:stCondLst>
                                  <p:childTnLst>
                                    <p:set>
                                      <p:cBhvr>
                                        <p:cTn id="143" dur="1" fill="hold">
                                          <p:stCondLst>
                                            <p:cond delay="0"/>
                                          </p:stCondLst>
                                        </p:cTn>
                                        <p:tgtEl>
                                          <p:spTgt spid="8"/>
                                        </p:tgtEl>
                                        <p:attrNameLst>
                                          <p:attrName>style.visibility</p:attrName>
                                        </p:attrNameLst>
                                      </p:cBhvr>
                                      <p:to>
                                        <p:strVal val="visible"/>
                                      </p:to>
                                    </p:set>
                                    <p:animEffect transition="in" filter="fade">
                                      <p:cBhvr>
                                        <p:cTn id="144" dur="500"/>
                                        <p:tgtEl>
                                          <p:spTgt spid="8"/>
                                        </p:tgtEl>
                                      </p:cBhvr>
                                    </p:animEffect>
                                  </p:childTnLst>
                                </p:cTn>
                              </p:par>
                            </p:childTnLst>
                          </p:cTn>
                        </p:par>
                        <p:par>
                          <p:cTn id="145" fill="hold">
                            <p:stCondLst>
                              <p:cond delay="3000"/>
                            </p:stCondLst>
                            <p:childTnLst>
                              <p:par>
                                <p:cTn id="146" presetID="10" presetClass="entr" presetSubtype="0" fill="hold" grpId="0" nodeType="afterEffect">
                                  <p:stCondLst>
                                    <p:cond delay="0"/>
                                  </p:stCondLst>
                                  <p:childTnLst>
                                    <p:set>
                                      <p:cBhvr>
                                        <p:cTn id="147" dur="1" fill="hold">
                                          <p:stCondLst>
                                            <p:cond delay="0"/>
                                          </p:stCondLst>
                                        </p:cTn>
                                        <p:tgtEl>
                                          <p:spTgt spid="9"/>
                                        </p:tgtEl>
                                        <p:attrNameLst>
                                          <p:attrName>style.visibility</p:attrName>
                                        </p:attrNameLst>
                                      </p:cBhvr>
                                      <p:to>
                                        <p:strVal val="visible"/>
                                      </p:to>
                                    </p:set>
                                    <p:animEffect transition="in" filter="fade">
                                      <p:cBhvr>
                                        <p:cTn id="148" dur="500"/>
                                        <p:tgtEl>
                                          <p:spTgt spid="9"/>
                                        </p:tgtEl>
                                      </p:cBhvr>
                                    </p:animEffect>
                                  </p:childTnLst>
                                </p:cTn>
                              </p:par>
                            </p:childTnLst>
                          </p:cTn>
                        </p:par>
                        <p:par>
                          <p:cTn id="149" fill="hold">
                            <p:stCondLst>
                              <p:cond delay="3500"/>
                            </p:stCondLst>
                            <p:childTnLst>
                              <p:par>
                                <p:cTn id="150" presetID="10" presetClass="entr" presetSubtype="0" fill="hold" grpId="0" nodeType="afterEffect">
                                  <p:stCondLst>
                                    <p:cond delay="0"/>
                                  </p:stCondLst>
                                  <p:childTnLst>
                                    <p:set>
                                      <p:cBhvr>
                                        <p:cTn id="151" dur="1" fill="hold">
                                          <p:stCondLst>
                                            <p:cond delay="0"/>
                                          </p:stCondLst>
                                        </p:cTn>
                                        <p:tgtEl>
                                          <p:spTgt spid="10"/>
                                        </p:tgtEl>
                                        <p:attrNameLst>
                                          <p:attrName>style.visibility</p:attrName>
                                        </p:attrNameLst>
                                      </p:cBhvr>
                                      <p:to>
                                        <p:strVal val="visible"/>
                                      </p:to>
                                    </p:set>
                                    <p:animEffect transition="in" filter="fade">
                                      <p:cBhvr>
                                        <p:cTn id="152" dur="500"/>
                                        <p:tgtEl>
                                          <p:spTgt spid="10"/>
                                        </p:tgtEl>
                                      </p:cBhvr>
                                    </p:animEffect>
                                  </p:childTnLst>
                                </p:cTn>
                              </p:par>
                            </p:childTnLst>
                          </p:cTn>
                        </p:par>
                        <p:par>
                          <p:cTn id="153" fill="hold">
                            <p:stCondLst>
                              <p:cond delay="4000"/>
                            </p:stCondLst>
                            <p:childTnLst>
                              <p:par>
                                <p:cTn id="154" presetID="10" presetClass="entr" presetSubtype="0" fill="hold" grpId="0" nodeType="afterEffect">
                                  <p:stCondLst>
                                    <p:cond delay="0"/>
                                  </p:stCondLst>
                                  <p:childTnLst>
                                    <p:set>
                                      <p:cBhvr>
                                        <p:cTn id="155" dur="1" fill="hold">
                                          <p:stCondLst>
                                            <p:cond delay="0"/>
                                          </p:stCondLst>
                                        </p:cTn>
                                        <p:tgtEl>
                                          <p:spTgt spid="11"/>
                                        </p:tgtEl>
                                        <p:attrNameLst>
                                          <p:attrName>style.visibility</p:attrName>
                                        </p:attrNameLst>
                                      </p:cBhvr>
                                      <p:to>
                                        <p:strVal val="visible"/>
                                      </p:to>
                                    </p:set>
                                    <p:animEffect transition="in" filter="fade">
                                      <p:cBhvr>
                                        <p:cTn id="156" dur="500"/>
                                        <p:tgtEl>
                                          <p:spTgt spid="11"/>
                                        </p:tgtEl>
                                      </p:cBhvr>
                                    </p:animEffect>
                                  </p:childTnLst>
                                </p:cTn>
                              </p:par>
                            </p:childTnLst>
                          </p:cTn>
                        </p:par>
                        <p:par>
                          <p:cTn id="157" fill="hold">
                            <p:stCondLst>
                              <p:cond delay="4500"/>
                            </p:stCondLst>
                            <p:childTnLst>
                              <p:par>
                                <p:cTn id="158" presetID="10" presetClass="entr" presetSubtype="0" fill="hold" grpId="0" nodeType="afterEffect">
                                  <p:stCondLst>
                                    <p:cond delay="0"/>
                                  </p:stCondLst>
                                  <p:childTnLst>
                                    <p:set>
                                      <p:cBhvr>
                                        <p:cTn id="159" dur="1" fill="hold">
                                          <p:stCondLst>
                                            <p:cond delay="0"/>
                                          </p:stCondLst>
                                        </p:cTn>
                                        <p:tgtEl>
                                          <p:spTgt spid="12"/>
                                        </p:tgtEl>
                                        <p:attrNameLst>
                                          <p:attrName>style.visibility</p:attrName>
                                        </p:attrNameLst>
                                      </p:cBhvr>
                                      <p:to>
                                        <p:strVal val="visible"/>
                                      </p:to>
                                    </p:set>
                                    <p:animEffect transition="in" filter="fade">
                                      <p:cBhvr>
                                        <p:cTn id="160" dur="500"/>
                                        <p:tgtEl>
                                          <p:spTgt spid="12"/>
                                        </p:tgtEl>
                                      </p:cBhvr>
                                    </p:animEffec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361"/>
                                        </p:tgtEl>
                                        <p:attrNameLst>
                                          <p:attrName>style.visibility</p:attrName>
                                        </p:attrNameLst>
                                      </p:cBhvr>
                                      <p:to>
                                        <p:strVal val="hidden"/>
                                      </p:to>
                                    </p:set>
                                  </p:childTnLst>
                                </p:cTn>
                              </p:par>
                            </p:childTnLst>
                          </p:cTn>
                        </p:par>
                        <p:par>
                          <p:cTn id="165" fill="hold">
                            <p:stCondLst>
                              <p:cond delay="0"/>
                            </p:stCondLst>
                            <p:childTnLst>
                              <p:par>
                                <p:cTn id="166" presetID="26" presetClass="emph" presetSubtype="0" fill="hold" nodeType="afterEffect">
                                  <p:stCondLst>
                                    <p:cond delay="0"/>
                                  </p:stCondLst>
                                  <p:childTnLst>
                                    <p:animEffect transition="out" filter="fade">
                                      <p:cBhvr>
                                        <p:cTn id="167" dur="500" tmFilter="0, 0; .2, .5; .8, .5; 1, 0"/>
                                        <p:tgtEl>
                                          <p:spTgt spid="193"/>
                                        </p:tgtEl>
                                      </p:cBhvr>
                                    </p:animEffect>
                                    <p:animScale>
                                      <p:cBhvr>
                                        <p:cTn id="168" dur="250" autoRev="1" fill="hold"/>
                                        <p:tgtEl>
                                          <p:spTgt spid="193"/>
                                        </p:tgtEl>
                                      </p:cBhvr>
                                      <p:by x="105000" y="105000"/>
                                    </p:animScale>
                                  </p:childTnLst>
                                </p:cTn>
                              </p:par>
                            </p:childTnLst>
                          </p:cTn>
                        </p:par>
                        <p:par>
                          <p:cTn id="169" fill="hold">
                            <p:stCondLst>
                              <p:cond delay="500"/>
                            </p:stCondLst>
                            <p:childTnLst>
                              <p:par>
                                <p:cTn id="170" presetID="1" presetClass="entr" presetSubtype="0" fill="hold" grpId="0" nodeType="afterEffect">
                                  <p:stCondLst>
                                    <p:cond delay="0"/>
                                  </p:stCondLst>
                                  <p:childTnLst>
                                    <p:set>
                                      <p:cBhvr>
                                        <p:cTn id="171" dur="1" fill="hold">
                                          <p:stCondLst>
                                            <p:cond delay="0"/>
                                          </p:stCondLst>
                                        </p:cTn>
                                        <p:tgtEl>
                                          <p:spTgt spid="362"/>
                                        </p:tgtEl>
                                        <p:attrNameLst>
                                          <p:attrName>style.visibility</p:attrName>
                                        </p:attrNameLst>
                                      </p:cBhvr>
                                      <p:to>
                                        <p:strVal val="visible"/>
                                      </p:to>
                                    </p:set>
                                  </p:childTnLst>
                                </p:cTn>
                              </p:par>
                            </p:childTnLst>
                          </p:cTn>
                        </p:par>
                        <p:par>
                          <p:cTn id="172" fill="hold">
                            <p:stCondLst>
                              <p:cond delay="500"/>
                            </p:stCondLst>
                            <p:childTnLst>
                              <p:par>
                                <p:cTn id="173" presetID="10" presetClass="entr" presetSubtype="0" fill="hold" grpId="0" nodeType="afterEffect">
                                  <p:stCondLst>
                                    <p:cond delay="500"/>
                                  </p:stCondLst>
                                  <p:childTnLst>
                                    <p:set>
                                      <p:cBhvr>
                                        <p:cTn id="174" dur="1" fill="hold">
                                          <p:stCondLst>
                                            <p:cond delay="0"/>
                                          </p:stCondLst>
                                        </p:cTn>
                                        <p:tgtEl>
                                          <p:spTgt spid="197"/>
                                        </p:tgtEl>
                                        <p:attrNameLst>
                                          <p:attrName>style.visibility</p:attrName>
                                        </p:attrNameLst>
                                      </p:cBhvr>
                                      <p:to>
                                        <p:strVal val="visible"/>
                                      </p:to>
                                    </p:set>
                                    <p:animEffect transition="in" filter="fade">
                                      <p:cBhvr>
                                        <p:cTn id="175" dur="500"/>
                                        <p:tgtEl>
                                          <p:spTgt spid="197"/>
                                        </p:tgtEl>
                                      </p:cBhvr>
                                    </p:animEffect>
                                  </p:childTnLst>
                                </p:cTn>
                              </p:par>
                            </p:childTnLst>
                          </p:cTn>
                        </p:par>
                        <p:par>
                          <p:cTn id="176" fill="hold">
                            <p:stCondLst>
                              <p:cond delay="1500"/>
                            </p:stCondLst>
                            <p:childTnLst>
                              <p:par>
                                <p:cTn id="177" presetID="10" presetClass="entr" presetSubtype="0" fill="hold" grpId="0" nodeType="afterEffect">
                                  <p:stCondLst>
                                    <p:cond delay="500"/>
                                  </p:stCondLst>
                                  <p:childTnLst>
                                    <p:set>
                                      <p:cBhvr>
                                        <p:cTn id="178" dur="1" fill="hold">
                                          <p:stCondLst>
                                            <p:cond delay="0"/>
                                          </p:stCondLst>
                                        </p:cTn>
                                        <p:tgtEl>
                                          <p:spTgt spid="198"/>
                                        </p:tgtEl>
                                        <p:attrNameLst>
                                          <p:attrName>style.visibility</p:attrName>
                                        </p:attrNameLst>
                                      </p:cBhvr>
                                      <p:to>
                                        <p:strVal val="visible"/>
                                      </p:to>
                                    </p:set>
                                    <p:animEffect transition="in" filter="fade">
                                      <p:cBhvr>
                                        <p:cTn id="179" dur="500"/>
                                        <p:tgtEl>
                                          <p:spTgt spid="198"/>
                                        </p:tgtEl>
                                      </p:cBhvr>
                                    </p:animEffect>
                                  </p:childTnLst>
                                </p:cTn>
                              </p:par>
                            </p:childTnLst>
                          </p:cTn>
                        </p:par>
                        <p:par>
                          <p:cTn id="180" fill="hold">
                            <p:stCondLst>
                              <p:cond delay="2500"/>
                            </p:stCondLst>
                            <p:childTnLst>
                              <p:par>
                                <p:cTn id="181" presetID="10" presetClass="entr" presetSubtype="0" fill="hold" grpId="0" nodeType="afterEffect">
                                  <p:stCondLst>
                                    <p:cond delay="500"/>
                                  </p:stCondLst>
                                  <p:childTnLst>
                                    <p:set>
                                      <p:cBhvr>
                                        <p:cTn id="182" dur="1" fill="hold">
                                          <p:stCondLst>
                                            <p:cond delay="0"/>
                                          </p:stCondLst>
                                        </p:cTn>
                                        <p:tgtEl>
                                          <p:spTgt spid="199"/>
                                        </p:tgtEl>
                                        <p:attrNameLst>
                                          <p:attrName>style.visibility</p:attrName>
                                        </p:attrNameLst>
                                      </p:cBhvr>
                                      <p:to>
                                        <p:strVal val="visible"/>
                                      </p:to>
                                    </p:set>
                                    <p:animEffect transition="in" filter="fade">
                                      <p:cBhvr>
                                        <p:cTn id="183" dur="500"/>
                                        <p:tgtEl>
                                          <p:spTgt spid="199"/>
                                        </p:tgtEl>
                                      </p:cBhvr>
                                    </p:animEffect>
                                  </p:childTnLst>
                                </p:cTn>
                              </p:par>
                            </p:childTnLst>
                          </p:cTn>
                        </p:par>
                        <p:par>
                          <p:cTn id="184" fill="hold">
                            <p:stCondLst>
                              <p:cond delay="3500"/>
                            </p:stCondLst>
                            <p:childTnLst>
                              <p:par>
                                <p:cTn id="185" presetID="10" presetClass="entr" presetSubtype="0" fill="hold" grpId="0" nodeType="afterEffect">
                                  <p:stCondLst>
                                    <p:cond delay="500"/>
                                  </p:stCondLst>
                                  <p:childTnLst>
                                    <p:set>
                                      <p:cBhvr>
                                        <p:cTn id="186" dur="1" fill="hold">
                                          <p:stCondLst>
                                            <p:cond delay="0"/>
                                          </p:stCondLst>
                                        </p:cTn>
                                        <p:tgtEl>
                                          <p:spTgt spid="200"/>
                                        </p:tgtEl>
                                        <p:attrNameLst>
                                          <p:attrName>style.visibility</p:attrName>
                                        </p:attrNameLst>
                                      </p:cBhvr>
                                      <p:to>
                                        <p:strVal val="visible"/>
                                      </p:to>
                                    </p:set>
                                    <p:animEffect transition="in" filter="fade">
                                      <p:cBhvr>
                                        <p:cTn id="187" dur="500"/>
                                        <p:tgtEl>
                                          <p:spTgt spid="200"/>
                                        </p:tgtEl>
                                      </p:cBhvr>
                                    </p:animEffect>
                                  </p:childTnLst>
                                </p:cTn>
                              </p:par>
                            </p:childTnLst>
                          </p:cTn>
                        </p:par>
                        <p:par>
                          <p:cTn id="188" fill="hold">
                            <p:stCondLst>
                              <p:cond delay="4500"/>
                            </p:stCondLst>
                            <p:childTnLst>
                              <p:par>
                                <p:cTn id="189" presetID="10" presetClass="entr" presetSubtype="0" fill="hold" grpId="0" nodeType="afterEffect">
                                  <p:stCondLst>
                                    <p:cond delay="500"/>
                                  </p:stCondLst>
                                  <p:childTnLst>
                                    <p:set>
                                      <p:cBhvr>
                                        <p:cTn id="190" dur="1" fill="hold">
                                          <p:stCondLst>
                                            <p:cond delay="0"/>
                                          </p:stCondLst>
                                        </p:cTn>
                                        <p:tgtEl>
                                          <p:spTgt spid="201"/>
                                        </p:tgtEl>
                                        <p:attrNameLst>
                                          <p:attrName>style.visibility</p:attrName>
                                        </p:attrNameLst>
                                      </p:cBhvr>
                                      <p:to>
                                        <p:strVal val="visible"/>
                                      </p:to>
                                    </p:set>
                                    <p:animEffect transition="in" filter="fade">
                                      <p:cBhvr>
                                        <p:cTn id="191" dur="500"/>
                                        <p:tgtEl>
                                          <p:spTgt spid="201"/>
                                        </p:tgtEl>
                                      </p:cBhvr>
                                    </p:animEffect>
                                  </p:childTnLst>
                                </p:cTn>
                              </p:par>
                            </p:childTnLst>
                          </p:cTn>
                        </p:par>
                        <p:par>
                          <p:cTn id="192" fill="hold">
                            <p:stCondLst>
                              <p:cond delay="5500"/>
                            </p:stCondLst>
                            <p:childTnLst>
                              <p:par>
                                <p:cTn id="193" presetID="10" presetClass="entr" presetSubtype="0" fill="hold" grpId="0" nodeType="afterEffect">
                                  <p:stCondLst>
                                    <p:cond delay="500"/>
                                  </p:stCondLst>
                                  <p:childTnLst>
                                    <p:set>
                                      <p:cBhvr>
                                        <p:cTn id="194" dur="1" fill="hold">
                                          <p:stCondLst>
                                            <p:cond delay="0"/>
                                          </p:stCondLst>
                                        </p:cTn>
                                        <p:tgtEl>
                                          <p:spTgt spid="202"/>
                                        </p:tgtEl>
                                        <p:attrNameLst>
                                          <p:attrName>style.visibility</p:attrName>
                                        </p:attrNameLst>
                                      </p:cBhvr>
                                      <p:to>
                                        <p:strVal val="visible"/>
                                      </p:to>
                                    </p:set>
                                    <p:animEffect transition="in" filter="fade">
                                      <p:cBhvr>
                                        <p:cTn id="195" dur="500"/>
                                        <p:tgtEl>
                                          <p:spTgt spid="202"/>
                                        </p:tgtEl>
                                      </p:cBhvr>
                                    </p:animEffect>
                                  </p:childTnLst>
                                </p:cTn>
                              </p:par>
                            </p:childTnLst>
                          </p:cTn>
                        </p:par>
                        <p:par>
                          <p:cTn id="196" fill="hold">
                            <p:stCondLst>
                              <p:cond delay="6500"/>
                            </p:stCondLst>
                            <p:childTnLst>
                              <p:par>
                                <p:cTn id="197" presetID="10" presetClass="entr" presetSubtype="0" fill="hold" grpId="0" nodeType="afterEffect">
                                  <p:stCondLst>
                                    <p:cond delay="500"/>
                                  </p:stCondLst>
                                  <p:childTnLst>
                                    <p:set>
                                      <p:cBhvr>
                                        <p:cTn id="198" dur="1" fill="hold">
                                          <p:stCondLst>
                                            <p:cond delay="0"/>
                                          </p:stCondLst>
                                        </p:cTn>
                                        <p:tgtEl>
                                          <p:spTgt spid="203"/>
                                        </p:tgtEl>
                                        <p:attrNameLst>
                                          <p:attrName>style.visibility</p:attrName>
                                        </p:attrNameLst>
                                      </p:cBhvr>
                                      <p:to>
                                        <p:strVal val="visible"/>
                                      </p:to>
                                    </p:set>
                                    <p:animEffect transition="in" filter="fade">
                                      <p:cBhvr>
                                        <p:cTn id="199" dur="500"/>
                                        <p:tgtEl>
                                          <p:spTgt spid="203"/>
                                        </p:tgtEl>
                                      </p:cBhvr>
                                    </p:animEffect>
                                  </p:childTnLst>
                                </p:cTn>
                              </p:par>
                            </p:childTnLst>
                          </p:cTn>
                        </p:par>
                        <p:par>
                          <p:cTn id="200" fill="hold">
                            <p:stCondLst>
                              <p:cond delay="7500"/>
                            </p:stCondLst>
                            <p:childTnLst>
                              <p:par>
                                <p:cTn id="201" presetID="10" presetClass="entr" presetSubtype="0" fill="hold" grpId="0" nodeType="afterEffect">
                                  <p:stCondLst>
                                    <p:cond delay="500"/>
                                  </p:stCondLst>
                                  <p:childTnLst>
                                    <p:set>
                                      <p:cBhvr>
                                        <p:cTn id="202" dur="1" fill="hold">
                                          <p:stCondLst>
                                            <p:cond delay="0"/>
                                          </p:stCondLst>
                                        </p:cTn>
                                        <p:tgtEl>
                                          <p:spTgt spid="204"/>
                                        </p:tgtEl>
                                        <p:attrNameLst>
                                          <p:attrName>style.visibility</p:attrName>
                                        </p:attrNameLst>
                                      </p:cBhvr>
                                      <p:to>
                                        <p:strVal val="visible"/>
                                      </p:to>
                                    </p:set>
                                    <p:animEffect transition="in" filter="fade">
                                      <p:cBhvr>
                                        <p:cTn id="203" dur="500"/>
                                        <p:tgtEl>
                                          <p:spTgt spid="204"/>
                                        </p:tgtEl>
                                      </p:cBhvr>
                                    </p:animEffect>
                                  </p:childTnLst>
                                </p:cTn>
                              </p:par>
                            </p:childTnLst>
                          </p:cTn>
                        </p:par>
                      </p:childTnLst>
                    </p:cTn>
                  </p:par>
                  <p:par>
                    <p:cTn id="204" fill="hold">
                      <p:stCondLst>
                        <p:cond delay="indefinite"/>
                      </p:stCondLst>
                      <p:childTnLst>
                        <p:par>
                          <p:cTn id="205" fill="hold">
                            <p:stCondLst>
                              <p:cond delay="0"/>
                            </p:stCondLst>
                            <p:childTnLst>
                              <p:par>
                                <p:cTn id="206" presetID="31" presetClass="entr" presetSubtype="0" fill="hold" grpId="0" nodeType="clickEffect">
                                  <p:stCondLst>
                                    <p:cond delay="0"/>
                                  </p:stCondLst>
                                  <p:childTnLst>
                                    <p:set>
                                      <p:cBhvr>
                                        <p:cTn id="207" dur="1" fill="hold">
                                          <p:stCondLst>
                                            <p:cond delay="0"/>
                                          </p:stCondLst>
                                        </p:cTn>
                                        <p:tgtEl>
                                          <p:spTgt spid="366"/>
                                        </p:tgtEl>
                                        <p:attrNameLst>
                                          <p:attrName>style.visibility</p:attrName>
                                        </p:attrNameLst>
                                      </p:cBhvr>
                                      <p:to>
                                        <p:strVal val="visible"/>
                                      </p:to>
                                    </p:set>
                                    <p:anim calcmode="lin" valueType="num">
                                      <p:cBhvr>
                                        <p:cTn id="208" dur="1000" fill="hold"/>
                                        <p:tgtEl>
                                          <p:spTgt spid="366"/>
                                        </p:tgtEl>
                                        <p:attrNameLst>
                                          <p:attrName>ppt_w</p:attrName>
                                        </p:attrNameLst>
                                      </p:cBhvr>
                                      <p:tavLst>
                                        <p:tav tm="0">
                                          <p:val>
                                            <p:fltVal val="0"/>
                                          </p:val>
                                        </p:tav>
                                        <p:tav tm="100000">
                                          <p:val>
                                            <p:strVal val="#ppt_w"/>
                                          </p:val>
                                        </p:tav>
                                      </p:tavLst>
                                    </p:anim>
                                    <p:anim calcmode="lin" valueType="num">
                                      <p:cBhvr>
                                        <p:cTn id="209" dur="1000" fill="hold"/>
                                        <p:tgtEl>
                                          <p:spTgt spid="366"/>
                                        </p:tgtEl>
                                        <p:attrNameLst>
                                          <p:attrName>ppt_h</p:attrName>
                                        </p:attrNameLst>
                                      </p:cBhvr>
                                      <p:tavLst>
                                        <p:tav tm="0">
                                          <p:val>
                                            <p:fltVal val="0"/>
                                          </p:val>
                                        </p:tav>
                                        <p:tav tm="100000">
                                          <p:val>
                                            <p:strVal val="#ppt_h"/>
                                          </p:val>
                                        </p:tav>
                                      </p:tavLst>
                                    </p:anim>
                                    <p:anim calcmode="lin" valueType="num">
                                      <p:cBhvr>
                                        <p:cTn id="210" dur="1000" fill="hold"/>
                                        <p:tgtEl>
                                          <p:spTgt spid="366"/>
                                        </p:tgtEl>
                                        <p:attrNameLst>
                                          <p:attrName>style.rotation</p:attrName>
                                        </p:attrNameLst>
                                      </p:cBhvr>
                                      <p:tavLst>
                                        <p:tav tm="0">
                                          <p:val>
                                            <p:fltVal val="90"/>
                                          </p:val>
                                        </p:tav>
                                        <p:tav tm="100000">
                                          <p:val>
                                            <p:fltVal val="0"/>
                                          </p:val>
                                        </p:tav>
                                      </p:tavLst>
                                    </p:anim>
                                    <p:animEffect transition="in" filter="fade">
                                      <p:cBhvr>
                                        <p:cTn id="211" dur="10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83" grpId="0" animBg="1"/>
      <p:bldP spid="185" grpId="0" animBg="1"/>
      <p:bldP spid="186" grpId="0" animBg="1"/>
      <p:bldP spid="187" grpId="0" animBg="1"/>
      <p:bldP spid="188" grpId="0" animBg="1"/>
      <p:bldP spid="189" grpId="0" animBg="1"/>
      <p:bldP spid="190" grpId="0" animBg="1"/>
      <p:bldP spid="209" grpId="0" animBg="1"/>
      <p:bldP spid="197" grpId="0" animBg="1"/>
      <p:bldP spid="198" grpId="0" animBg="1"/>
      <p:bldP spid="199" grpId="0" animBg="1"/>
      <p:bldP spid="200" grpId="0" animBg="1"/>
      <p:bldP spid="201" grpId="0" animBg="1"/>
      <p:bldP spid="202" grpId="0" animBg="1"/>
      <p:bldP spid="203" grpId="0" animBg="1"/>
      <p:bldP spid="204" grpId="0" animBg="1"/>
      <p:bldP spid="358" grpId="0" animBg="1"/>
      <p:bldP spid="358" grpId="1" animBg="1"/>
      <p:bldP spid="359" grpId="0" animBg="1"/>
      <p:bldP spid="359" grpId="1" animBg="1"/>
      <p:bldP spid="360" grpId="0" animBg="1"/>
      <p:bldP spid="360" grpId="1" animBg="1"/>
      <p:bldP spid="361" grpId="0" animBg="1"/>
      <p:bldP spid="361" grpId="1" animBg="1"/>
      <p:bldP spid="362" grpId="0" animBg="1"/>
      <p:bldP spid="363" grpId="0" animBg="1"/>
      <p:bldP spid="363" grpId="1" animBg="1"/>
      <p:bldP spid="365" grpId="0" animBg="1"/>
      <p:bldP spid="365" grpId="1" animBg="1"/>
      <p:bldP spid="36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ruta 61"/>
          <p:cNvSpPr txBox="1"/>
          <p:nvPr/>
        </p:nvSpPr>
        <p:spPr>
          <a:xfrm>
            <a:off x="521549" y="338735"/>
            <a:ext cx="6497939"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Bra stallmiljö = friska kalvar</a:t>
            </a:r>
          </a:p>
        </p:txBody>
      </p:sp>
      <p:sp>
        <p:nvSpPr>
          <p:cNvPr id="42" name="Platshållare för innehåll 2"/>
          <p:cNvSpPr txBox="1">
            <a:spLocks/>
          </p:cNvSpPr>
          <p:nvPr/>
        </p:nvSpPr>
        <p:spPr>
          <a:xfrm>
            <a:off x="683568" y="1196752"/>
            <a:ext cx="7416824" cy="348157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Clr>
                <a:srgbClr val="F08A00"/>
              </a:buClr>
              <a:buFont typeface="+mj-lt"/>
              <a:buAutoNum type="arabicPeriod"/>
            </a:pPr>
            <a:r>
              <a:rPr lang="sv-SE" sz="2000" dirty="0"/>
              <a:t>Tillräckligt med strö så att kalvens ben är täckta när den ligger</a:t>
            </a:r>
          </a:p>
          <a:p>
            <a:pPr marL="400050" lvl="1" indent="0">
              <a:buClr>
                <a:srgbClr val="F08A00"/>
              </a:buClr>
              <a:buNone/>
            </a:pPr>
            <a:r>
              <a:rPr lang="sv-SE" sz="1800" dirty="0"/>
              <a:t>		</a:t>
            </a:r>
            <a:r>
              <a:rPr lang="sv-SE" sz="1800" dirty="0">
                <a:solidFill>
                  <a:srgbClr val="ADAEAE"/>
                </a:solidFill>
              </a:rPr>
              <a:t>Håller kalven varm och motverkar drag</a:t>
            </a:r>
          </a:p>
          <a:p>
            <a:pPr marL="514350" indent="-514350">
              <a:buClr>
                <a:srgbClr val="F08A00"/>
              </a:buClr>
              <a:buFont typeface="+mj-lt"/>
              <a:buAutoNum type="arabicPeriod"/>
            </a:pPr>
            <a:r>
              <a:rPr lang="sv-SE" sz="2000" dirty="0"/>
              <a:t>Täta väggar mellan kalvar/kalvboxar</a:t>
            </a:r>
          </a:p>
          <a:p>
            <a:pPr marL="400050" lvl="1" indent="0">
              <a:buClr>
                <a:srgbClr val="F08A00"/>
              </a:buClr>
              <a:buNone/>
            </a:pPr>
            <a:r>
              <a:rPr lang="sv-SE" sz="1600" dirty="0"/>
              <a:t>		</a:t>
            </a:r>
            <a:r>
              <a:rPr lang="sv-SE" sz="1800" dirty="0">
                <a:solidFill>
                  <a:srgbClr val="ADAEAE"/>
                </a:solidFill>
              </a:rPr>
              <a:t>Minskar smittspridning mellan kalvar</a:t>
            </a:r>
            <a:endParaRPr lang="sv-SE" sz="2400" dirty="0">
              <a:solidFill>
                <a:srgbClr val="ADAEAE"/>
              </a:solidFill>
            </a:endParaRPr>
          </a:p>
          <a:p>
            <a:pPr marL="514350" indent="-514350">
              <a:buClr>
                <a:srgbClr val="F08A00"/>
              </a:buClr>
              <a:buFont typeface="+mj-lt"/>
              <a:buAutoNum type="arabicPeriod"/>
            </a:pPr>
            <a:r>
              <a:rPr lang="sv-SE" sz="2000" dirty="0"/>
              <a:t>Minska smittdensiteten i luften</a:t>
            </a:r>
          </a:p>
          <a:p>
            <a:pPr marL="400050" lvl="1" indent="0">
              <a:buClr>
                <a:srgbClr val="F08A00"/>
              </a:buClr>
              <a:buNone/>
            </a:pPr>
            <a:r>
              <a:rPr lang="sv-SE" sz="1600" dirty="0"/>
              <a:t>		</a:t>
            </a:r>
            <a:r>
              <a:rPr lang="sv-SE" sz="1800" dirty="0">
                <a:solidFill>
                  <a:srgbClr val="ADAEAE"/>
                </a:solidFill>
              </a:rPr>
              <a:t>Färre kalvar eller större utrymme</a:t>
            </a:r>
          </a:p>
          <a:p>
            <a:pPr marL="400050" lvl="1" indent="0">
              <a:buClr>
                <a:srgbClr val="F08A00"/>
              </a:buClr>
              <a:buNone/>
            </a:pPr>
            <a:r>
              <a:rPr lang="sv-SE" sz="1800" dirty="0">
                <a:solidFill>
                  <a:srgbClr val="ADAEAE"/>
                </a:solidFill>
              </a:rPr>
              <a:t>		Bättre ventilation</a:t>
            </a:r>
          </a:p>
        </p:txBody>
      </p:sp>
      <p:pic>
        <p:nvPicPr>
          <p:cNvPr id="1026" name="Picture 2" descr="Bildresultat för nesting score"/>
          <p:cNvPicPr>
            <a:picLocks noChangeAspect="1" noChangeArrowheads="1"/>
          </p:cNvPicPr>
          <p:nvPr/>
        </p:nvPicPr>
        <p:blipFill rotWithShape="1">
          <a:blip r:embed="rId3">
            <a:extLst>
              <a:ext uri="{28A0092B-C50C-407E-A947-70E740481C1C}">
                <a14:useLocalDpi xmlns:a14="http://schemas.microsoft.com/office/drawing/2010/main" val="0"/>
              </a:ext>
            </a:extLst>
          </a:blip>
          <a:srcRect l="1753" t="16939" r="2269" b="8652"/>
          <a:stretch/>
        </p:blipFill>
        <p:spPr bwMode="auto">
          <a:xfrm>
            <a:off x="683568" y="3789040"/>
            <a:ext cx="7418542" cy="2540596"/>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467544" y="6392361"/>
            <a:ext cx="4608512" cy="261610"/>
          </a:xfrm>
          <a:prstGeom prst="rect">
            <a:avLst/>
          </a:prstGeom>
          <a:noFill/>
        </p:spPr>
        <p:txBody>
          <a:bodyPr wrap="square" rtlCol="0">
            <a:spAutoFit/>
          </a:bodyPr>
          <a:lstStyle/>
          <a:p>
            <a:r>
              <a:rPr lang="sv-SE" sz="1050" dirty="0"/>
              <a:t>*Modifierad från Progressive </a:t>
            </a:r>
            <a:r>
              <a:rPr lang="sv-SE" sz="1050" dirty="0" err="1"/>
              <a:t>Dairyman</a:t>
            </a:r>
            <a:endParaRPr lang="sv-SE" sz="1050" dirty="0"/>
          </a:p>
        </p:txBody>
      </p:sp>
    </p:spTree>
    <p:extLst>
      <p:ext uri="{BB962C8B-B14F-4D97-AF65-F5344CB8AC3E}">
        <p14:creationId xmlns:p14="http://schemas.microsoft.com/office/powerpoint/2010/main" val="3173655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31"/>
          <p:cNvGraphicFramePr>
            <a:graphicFrameLocks noGrp="1"/>
          </p:cNvGraphicFramePr>
          <p:nvPr/>
        </p:nvGraphicFramePr>
        <p:xfrm>
          <a:off x="827584" y="1643377"/>
          <a:ext cx="7696200" cy="1866111"/>
        </p:xfrm>
        <a:graphic>
          <a:graphicData uri="http://schemas.openxmlformats.org/drawingml/2006/table">
            <a:tbl>
              <a:tblPr/>
              <a:tblGrid>
                <a:gridCol w="2301875">
                  <a:extLst>
                    <a:ext uri="{9D8B030D-6E8A-4147-A177-3AD203B41FA5}">
                      <a16:colId xmlns:a16="http://schemas.microsoft.com/office/drawing/2014/main" val="20000"/>
                    </a:ext>
                  </a:extLst>
                </a:gridCol>
                <a:gridCol w="1901825">
                  <a:extLst>
                    <a:ext uri="{9D8B030D-6E8A-4147-A177-3AD203B41FA5}">
                      <a16:colId xmlns:a16="http://schemas.microsoft.com/office/drawing/2014/main" val="20001"/>
                    </a:ext>
                  </a:extLst>
                </a:gridCol>
                <a:gridCol w="3492500">
                  <a:extLst>
                    <a:ext uri="{9D8B030D-6E8A-4147-A177-3AD203B41FA5}">
                      <a16:colId xmlns:a16="http://schemas.microsoft.com/office/drawing/2014/main" val="20002"/>
                    </a:ext>
                  </a:extLst>
                </a:gridCol>
              </a:tblGrid>
              <a:tr h="82371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2800" b="0" i="0" u="none" strike="noStrike" cap="none" normalizeH="0" baseline="0" dirty="0">
                          <a:ln>
                            <a:noFill/>
                          </a:ln>
                          <a:solidFill>
                            <a:schemeClr val="tx1"/>
                          </a:solidFill>
                          <a:effectLst/>
                          <a:latin typeface="+mn-lt"/>
                        </a:rPr>
                        <a:t>Mjölkgiva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2800" b="0" i="0" u="none" strike="noStrike" cap="none" normalizeH="0" baseline="0" dirty="0">
                          <a:ln>
                            <a:noFill/>
                          </a:ln>
                          <a:solidFill>
                            <a:schemeClr val="tx1"/>
                          </a:solidFill>
                          <a:effectLst/>
                          <a:latin typeface="+mn-lt"/>
                        </a:rPr>
                        <a:t>Diarré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2800" b="0" i="0" u="none" strike="noStrike" cap="none" normalizeH="0" baseline="0" dirty="0">
                          <a:ln>
                            <a:noFill/>
                          </a:ln>
                          <a:solidFill>
                            <a:schemeClr val="tx1"/>
                          </a:solidFill>
                          <a:effectLst/>
                          <a:latin typeface="+mn-lt"/>
                        </a:rPr>
                        <a:t>Lunginflammation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2800" b="0" i="0" u="none" strike="noStrike" cap="none" normalizeH="0" baseline="0">
                          <a:ln>
                            <a:noFill/>
                          </a:ln>
                          <a:solidFill>
                            <a:schemeClr val="tx1"/>
                          </a:solidFill>
                          <a:effectLst/>
                          <a:latin typeface="+mn-lt"/>
                        </a:rPr>
                        <a:t>5 l/dag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2800" b="0" i="0" u="none" strike="noStrike" cap="none" normalizeH="0" baseline="0">
                          <a:ln>
                            <a:noFill/>
                          </a:ln>
                          <a:solidFill>
                            <a:schemeClr val="tx1"/>
                          </a:solidFill>
                          <a:effectLst/>
                          <a:latin typeface="+mn-lt"/>
                        </a:rPr>
                        <a:t>36 %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2800" b="0" i="0" u="none" strike="noStrike" cap="none" normalizeH="0" baseline="0" dirty="0">
                          <a:ln>
                            <a:noFill/>
                          </a:ln>
                          <a:solidFill>
                            <a:schemeClr val="tx1"/>
                          </a:solidFill>
                          <a:effectLst/>
                          <a:latin typeface="+mn-lt"/>
                        </a:rPr>
                        <a:t>11 %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49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2800" b="0" i="0" u="none" strike="noStrike" cap="none" normalizeH="0" baseline="0">
                          <a:ln>
                            <a:noFill/>
                          </a:ln>
                          <a:solidFill>
                            <a:schemeClr val="tx1"/>
                          </a:solidFill>
                          <a:effectLst/>
                          <a:latin typeface="+mn-lt"/>
                        </a:rPr>
                        <a:t>10 l/dag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2800" b="0" i="0" u="none" strike="noStrike" cap="none" normalizeH="0" baseline="0" dirty="0">
                          <a:ln>
                            <a:noFill/>
                          </a:ln>
                          <a:solidFill>
                            <a:schemeClr val="tx1"/>
                          </a:solidFill>
                          <a:effectLst/>
                          <a:latin typeface="+mn-lt"/>
                        </a:rPr>
                        <a:t>20 %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2800" b="0" i="0" u="none" strike="noStrike" cap="none" normalizeH="0" baseline="0" dirty="0">
                          <a:ln>
                            <a:noFill/>
                          </a:ln>
                          <a:solidFill>
                            <a:schemeClr val="tx1"/>
                          </a:solidFill>
                          <a:effectLst/>
                          <a:latin typeface="+mn-lt"/>
                        </a:rPr>
                        <a:t>2 %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12" name="Bildobjekt 11"/>
          <p:cNvPicPr>
            <a:picLocks noChangeAspect="1"/>
          </p:cNvPicPr>
          <p:nvPr/>
        </p:nvPicPr>
        <p:blipFill>
          <a:blip r:embed="rId3">
            <a:extLst>
              <a:ext uri="{28A0092B-C50C-407E-A947-70E740481C1C}">
                <a14:useLocalDpi xmlns:a14="http://schemas.microsoft.com/office/drawing/2010/main" val="0"/>
              </a:ext>
            </a:extLst>
          </a:blip>
          <a:srcRect l="10345" t="8467" r="43793"/>
          <a:stretch>
            <a:fillRect/>
          </a:stretch>
        </p:blipFill>
        <p:spPr bwMode="auto">
          <a:xfrm>
            <a:off x="6649262" y="4126113"/>
            <a:ext cx="1874522" cy="210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latshållare för innehåll 2"/>
          <p:cNvSpPr txBox="1">
            <a:spLocks/>
          </p:cNvSpPr>
          <p:nvPr/>
        </p:nvSpPr>
        <p:spPr>
          <a:xfrm>
            <a:off x="4467299" y="4477385"/>
            <a:ext cx="2048917" cy="156159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F08A00"/>
              </a:buClr>
              <a:buNone/>
            </a:pPr>
            <a:r>
              <a:rPr lang="sv-SE" sz="2600" dirty="0"/>
              <a:t>Får dina kalvar tillräckligt med mjölk?</a:t>
            </a:r>
            <a:endParaRPr lang="sv-SE" sz="2200" dirty="0"/>
          </a:p>
        </p:txBody>
      </p:sp>
      <p:sp>
        <p:nvSpPr>
          <p:cNvPr id="10" name="textruta 9"/>
          <p:cNvSpPr txBox="1"/>
          <p:nvPr/>
        </p:nvSpPr>
        <p:spPr>
          <a:xfrm>
            <a:off x="467544" y="404664"/>
            <a:ext cx="6696744"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Underutfodring ger sjukdom!</a:t>
            </a:r>
          </a:p>
        </p:txBody>
      </p:sp>
      <p:sp>
        <p:nvSpPr>
          <p:cNvPr id="9" name="textruta 5"/>
          <p:cNvSpPr txBox="1"/>
          <p:nvPr/>
        </p:nvSpPr>
        <p:spPr>
          <a:xfrm>
            <a:off x="717631" y="3572959"/>
            <a:ext cx="1600118" cy="521681"/>
          </a:xfrm>
          <a:prstGeom prst="rect">
            <a:avLst/>
          </a:prstGeom>
          <a:noFill/>
        </p:spPr>
        <p:txBody>
          <a:bodyPr wrap="non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7472" indent="-347472">
              <a:lnSpc>
                <a:spcPct val="90000"/>
              </a:lnSpc>
              <a:spcBef>
                <a:spcPts val="672"/>
              </a:spcBef>
            </a:pPr>
            <a:r>
              <a:rPr lang="sv-SE" sz="1100" dirty="0">
                <a:cs typeface="Arial"/>
              </a:rPr>
              <a:t>*</a:t>
            </a:r>
            <a:r>
              <a:rPr lang="sv-SE" sz="1100" dirty="0" err="1">
                <a:cs typeface="Arial"/>
              </a:rPr>
              <a:t>Rikke</a:t>
            </a:r>
            <a:r>
              <a:rPr lang="sv-SE" sz="1100" dirty="0">
                <a:cs typeface="Arial"/>
              </a:rPr>
              <a:t> Engelbrecht 2006</a:t>
            </a:r>
            <a:endParaRPr lang="sv-SE" sz="1100" dirty="0"/>
          </a:p>
          <a:p>
            <a:endParaRPr lang="sv-SE" dirty="0"/>
          </a:p>
        </p:txBody>
      </p:sp>
      <p:pic>
        <p:nvPicPr>
          <p:cNvPr id="16" name="Bildobjekt 15"/>
          <p:cNvPicPr>
            <a:picLocks noChangeAspect="1"/>
          </p:cNvPicPr>
          <p:nvPr/>
        </p:nvPicPr>
        <p:blipFill>
          <a:blip r:embed="rId4">
            <a:extLst>
              <a:ext uri="{28A0092B-C50C-407E-A947-70E740481C1C}">
                <a14:useLocalDpi xmlns:a14="http://schemas.microsoft.com/office/drawing/2010/main" val="0"/>
              </a:ext>
            </a:extLst>
          </a:blip>
          <a:srcRect l="12537" t="12363"/>
          <a:stretch>
            <a:fillRect/>
          </a:stretch>
        </p:blipFill>
        <p:spPr bwMode="auto">
          <a:xfrm>
            <a:off x="819476" y="4214918"/>
            <a:ext cx="34925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ruta 3"/>
          <p:cNvSpPr txBox="1">
            <a:spLocks noChangeArrowheads="1"/>
          </p:cNvSpPr>
          <p:nvPr/>
        </p:nvSpPr>
        <p:spPr bwMode="auto">
          <a:xfrm>
            <a:off x="819476" y="4204560"/>
            <a:ext cx="13901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sv-SE" altLang="sv-SE" sz="1100" dirty="0">
                <a:solidFill>
                  <a:schemeClr val="bg1"/>
                </a:solidFill>
                <a:latin typeface="Arial" panose="020B0604020202020204" pitchFamily="34" charset="0"/>
              </a:rPr>
              <a:t>Foto: Maria Nyberg</a:t>
            </a:r>
          </a:p>
        </p:txBody>
      </p:sp>
      <p:sp>
        <p:nvSpPr>
          <p:cNvPr id="18" name="textruta 3"/>
          <p:cNvSpPr txBox="1">
            <a:spLocks noChangeArrowheads="1"/>
          </p:cNvSpPr>
          <p:nvPr/>
        </p:nvSpPr>
        <p:spPr bwMode="auto">
          <a:xfrm>
            <a:off x="6708864" y="5945716"/>
            <a:ext cx="17363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sv-SE" altLang="sv-SE" sz="1100" dirty="0">
                <a:solidFill>
                  <a:schemeClr val="bg1"/>
                </a:solidFill>
                <a:latin typeface="Arial" panose="020B0604020202020204" pitchFamily="34" charset="0"/>
              </a:rPr>
              <a:t>Foto: Catarina Svensson</a:t>
            </a:r>
          </a:p>
        </p:txBody>
      </p:sp>
    </p:spTree>
    <p:extLst>
      <p:ext uri="{BB962C8B-B14F-4D97-AF65-F5344CB8AC3E}">
        <p14:creationId xmlns:p14="http://schemas.microsoft.com/office/powerpoint/2010/main" val="193005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nvSpPr>
        <p:spPr bwMode="auto">
          <a:xfrm>
            <a:off x="462757" y="9745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eaLnBrk="1" hangingPunct="1"/>
            <a:r>
              <a:rPr lang="sv-SE" altLang="sv-SE" sz="3600" dirty="0">
                <a:solidFill>
                  <a:srgbClr val="F08A00"/>
                </a:solidFill>
                <a:latin typeface="Arial Bold"/>
                <a:ea typeface="+mn-ea"/>
                <a:cs typeface="Arial Bold"/>
              </a:rPr>
              <a:t>Lär dig se sjukdom tidigt</a:t>
            </a:r>
          </a:p>
        </p:txBody>
      </p:sp>
      <p:sp>
        <p:nvSpPr>
          <p:cNvPr id="3" name="Platshållare för innehåll 2"/>
          <p:cNvSpPr>
            <a:spLocks noGrp="1"/>
          </p:cNvSpPr>
          <p:nvPr/>
        </p:nvSpPr>
        <p:spPr bwMode="auto">
          <a:xfrm>
            <a:off x="451644" y="1677987"/>
            <a:ext cx="8229600" cy="140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sv-SE" altLang="sv-SE" sz="2400" dirty="0"/>
          </a:p>
          <a:p>
            <a:pPr marL="0" indent="0">
              <a:buFont typeface="Arial" panose="020B0604020202020204" pitchFamily="34" charset="0"/>
              <a:buNone/>
            </a:pPr>
            <a:endParaRPr lang="sv-SE" altLang="sv-SE" sz="2400" dirty="0"/>
          </a:p>
          <a:p>
            <a:pPr marL="0" indent="0">
              <a:buFont typeface="Arial" panose="020B0604020202020204" pitchFamily="34" charset="0"/>
              <a:buNone/>
            </a:pPr>
            <a:endParaRPr lang="sv-SE" altLang="sv-SE" sz="2400" dirty="0"/>
          </a:p>
        </p:txBody>
      </p:sp>
      <p:sp>
        <p:nvSpPr>
          <p:cNvPr id="9" name="textruta 1"/>
          <p:cNvSpPr txBox="1">
            <a:spLocks noChangeArrowheads="1"/>
          </p:cNvSpPr>
          <p:nvPr/>
        </p:nvSpPr>
        <p:spPr bwMode="auto">
          <a:xfrm>
            <a:off x="3551941" y="6049962"/>
            <a:ext cx="2154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sv-SE" altLang="sv-SE" sz="1400" dirty="0">
                <a:latin typeface="Arial" panose="020B0604020202020204" pitchFamily="34" charset="0"/>
              </a:rPr>
              <a:t>Foto: Catarina Svensson</a:t>
            </a:r>
          </a:p>
        </p:txBody>
      </p:sp>
      <p:grpSp>
        <p:nvGrpSpPr>
          <p:cNvPr id="11" name="Grupp 10"/>
          <p:cNvGrpSpPr/>
          <p:nvPr/>
        </p:nvGrpSpPr>
        <p:grpSpPr>
          <a:xfrm>
            <a:off x="251520" y="3519742"/>
            <a:ext cx="4328391" cy="2099532"/>
            <a:chOff x="1326357" y="3411992"/>
            <a:chExt cx="4328391" cy="2105241"/>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6357" y="3411992"/>
              <a:ext cx="1445443" cy="108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rcRect l="22980" t="6296" r="25217" b="31750"/>
            <a:stretch>
              <a:fillRect/>
            </a:stretch>
          </p:blipFill>
          <p:spPr bwMode="auto">
            <a:xfrm>
              <a:off x="2760108" y="3411992"/>
              <a:ext cx="1646828" cy="11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5"/>
            <p:cNvPicPr>
              <a:picLocks noChangeAspect="1"/>
            </p:cNvPicPr>
            <p:nvPr/>
          </p:nvPicPr>
          <p:blipFill>
            <a:blip r:embed="rId5">
              <a:extLst>
                <a:ext uri="{28A0092B-C50C-407E-A947-70E740481C1C}">
                  <a14:useLocalDpi xmlns:a14="http://schemas.microsoft.com/office/drawing/2010/main" val="0"/>
                </a:ext>
              </a:extLst>
            </a:blip>
            <a:srcRect l="28221" t="35030" r="13701"/>
            <a:stretch>
              <a:fillRect/>
            </a:stretch>
          </p:blipFill>
          <p:spPr bwMode="auto">
            <a:xfrm>
              <a:off x="2702253" y="4495801"/>
              <a:ext cx="1622339" cy="102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objekt 6"/>
            <p:cNvPicPr>
              <a:picLocks noChangeAspect="1"/>
            </p:cNvPicPr>
            <p:nvPr/>
          </p:nvPicPr>
          <p:blipFill>
            <a:blip r:embed="rId6">
              <a:extLst>
                <a:ext uri="{28A0092B-C50C-407E-A947-70E740481C1C}">
                  <a14:useLocalDpi xmlns:a14="http://schemas.microsoft.com/office/drawing/2010/main" val="0"/>
                </a:ext>
              </a:extLst>
            </a:blip>
            <a:srcRect l="17319" t="7222" r="29832" b="23750"/>
            <a:stretch>
              <a:fillRect/>
            </a:stretch>
          </p:blipFill>
          <p:spPr bwMode="auto">
            <a:xfrm>
              <a:off x="1332707" y="4495800"/>
              <a:ext cx="1389105" cy="102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p:cNvPicPr>
              <a:picLocks noChangeAspect="1"/>
            </p:cNvPicPr>
            <p:nvPr/>
          </p:nvPicPr>
          <p:blipFill>
            <a:blip r:embed="rId7">
              <a:extLst>
                <a:ext uri="{28A0092B-C50C-407E-A947-70E740481C1C}">
                  <a14:useLocalDpi xmlns:a14="http://schemas.microsoft.com/office/drawing/2010/main" val="0"/>
                </a:ext>
              </a:extLst>
            </a:blip>
            <a:srcRect l="28738" t="14040" r="29001" b="25191"/>
            <a:stretch>
              <a:fillRect/>
            </a:stretch>
          </p:blipFill>
          <p:spPr bwMode="auto">
            <a:xfrm>
              <a:off x="4327220" y="4444542"/>
              <a:ext cx="1327528" cy="10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2007-10-30 033"/>
            <p:cNvPicPr>
              <a:picLocks noChangeAspect="1" noChangeArrowheads="1"/>
            </p:cNvPicPr>
            <p:nvPr/>
          </p:nvPicPr>
          <p:blipFill>
            <a:blip r:embed="rId8">
              <a:extLst>
                <a:ext uri="{28A0092B-C50C-407E-A947-70E740481C1C}">
                  <a14:useLocalDpi xmlns:a14="http://schemas.microsoft.com/office/drawing/2010/main" val="0"/>
                </a:ext>
              </a:extLst>
            </a:blip>
            <a:srcRect r="16847" b="2254"/>
            <a:stretch>
              <a:fillRect/>
            </a:stretch>
          </p:blipFill>
          <p:spPr bwMode="auto">
            <a:xfrm>
              <a:off x="4406936" y="3411992"/>
              <a:ext cx="1245184" cy="10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Bildobjekt 11"/>
          <p:cNvPicPr>
            <a:picLocks noChangeAspect="1"/>
          </p:cNvPicPr>
          <p:nvPr/>
        </p:nvPicPr>
        <p:blipFill>
          <a:blip r:embed="rId9">
            <a:extLst>
              <a:ext uri="{28A0092B-C50C-407E-A947-70E740481C1C}">
                <a14:useLocalDpi xmlns:a14="http://schemas.microsoft.com/office/drawing/2010/main" val="0"/>
              </a:ext>
            </a:extLst>
          </a:blip>
          <a:srcRect l="1730" t="19606" r="18362" b="34415"/>
          <a:stretch>
            <a:fillRect/>
          </a:stretch>
        </p:blipFill>
        <p:spPr bwMode="auto">
          <a:xfrm>
            <a:off x="6870480" y="3531786"/>
            <a:ext cx="2039610" cy="20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objekt 12"/>
          <p:cNvPicPr>
            <a:picLocks noChangeAspect="1"/>
          </p:cNvPicPr>
          <p:nvPr/>
        </p:nvPicPr>
        <p:blipFill>
          <a:blip r:embed="rId10">
            <a:extLst>
              <a:ext uri="{28A0092B-C50C-407E-A947-70E740481C1C}">
                <a14:useLocalDpi xmlns:a14="http://schemas.microsoft.com/office/drawing/2010/main" val="0"/>
              </a:ext>
            </a:extLst>
          </a:blip>
          <a:srcRect l="46866" t="581" r="9552"/>
          <a:stretch>
            <a:fillRect/>
          </a:stretch>
        </p:blipFill>
        <p:spPr bwMode="auto">
          <a:xfrm>
            <a:off x="4770934" y="3519742"/>
            <a:ext cx="1633905" cy="209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13"/>
          <p:cNvPicPr>
            <a:picLocks noChangeAspect="1"/>
          </p:cNvPicPr>
          <p:nvPr/>
        </p:nvPicPr>
        <p:blipFill>
          <a:blip r:embed="rId11">
            <a:extLst>
              <a:ext uri="{28A0092B-C50C-407E-A947-70E740481C1C}">
                <a14:useLocalDpi xmlns:a14="http://schemas.microsoft.com/office/drawing/2010/main" val="0"/>
              </a:ext>
            </a:extLst>
          </a:blip>
          <a:srcRect l="4008" t="25671" r="14526" b="6866"/>
          <a:stretch>
            <a:fillRect/>
          </a:stretch>
        </p:blipFill>
        <p:spPr bwMode="auto">
          <a:xfrm>
            <a:off x="5999631" y="3520158"/>
            <a:ext cx="1423591" cy="209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Ellips 14"/>
          <p:cNvSpPr/>
          <p:nvPr/>
        </p:nvSpPr>
        <p:spPr>
          <a:xfrm>
            <a:off x="5806434" y="4112968"/>
            <a:ext cx="2182286" cy="91086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a:t>EN kalv som hostar är en för mycket!!</a:t>
            </a:r>
          </a:p>
        </p:txBody>
      </p:sp>
      <p:sp>
        <p:nvSpPr>
          <p:cNvPr id="17" name="Ellips 16"/>
          <p:cNvSpPr/>
          <p:nvPr/>
        </p:nvSpPr>
        <p:spPr>
          <a:xfrm>
            <a:off x="1369655" y="4068498"/>
            <a:ext cx="2182286" cy="91086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a:t>Lös avföring = aldrig normalt!</a:t>
            </a:r>
          </a:p>
        </p:txBody>
      </p:sp>
      <p:sp>
        <p:nvSpPr>
          <p:cNvPr id="18" name="Platshållare för innehåll 2"/>
          <p:cNvSpPr txBox="1">
            <a:spLocks/>
          </p:cNvSpPr>
          <p:nvPr/>
        </p:nvSpPr>
        <p:spPr>
          <a:xfrm>
            <a:off x="462757" y="1314149"/>
            <a:ext cx="6705073" cy="11869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2600" dirty="0"/>
              <a:t>Normalt = frisk?</a:t>
            </a:r>
          </a:p>
          <a:p>
            <a:pPr>
              <a:buClr>
                <a:srgbClr val="F08A00"/>
              </a:buClr>
            </a:pPr>
            <a:r>
              <a:rPr lang="sv-SE" sz="2600" dirty="0"/>
              <a:t>Normalt = vanligast förekommande?</a:t>
            </a:r>
          </a:p>
          <a:p>
            <a:pPr marL="0" indent="0">
              <a:buClr>
                <a:srgbClr val="F08A00"/>
              </a:buClr>
              <a:buNone/>
            </a:pPr>
            <a:endParaRPr lang="sv-SE" sz="2600" dirty="0"/>
          </a:p>
          <a:p>
            <a:pPr lvl="1">
              <a:buClr>
                <a:srgbClr val="F08A00"/>
              </a:buClr>
            </a:pPr>
            <a:endParaRPr lang="sv-SE" sz="1800" dirty="0"/>
          </a:p>
          <a:p>
            <a:pPr lvl="1">
              <a:buClr>
                <a:srgbClr val="F08A00"/>
              </a:buClr>
            </a:pPr>
            <a:endParaRPr lang="sv-SE" sz="1800" dirty="0"/>
          </a:p>
          <a:p>
            <a:pPr>
              <a:buClr>
                <a:srgbClr val="F08A00"/>
              </a:buClr>
            </a:pPr>
            <a:endParaRPr lang="sv-SE" sz="2200" dirty="0"/>
          </a:p>
          <a:p>
            <a:pPr lvl="1">
              <a:buClr>
                <a:srgbClr val="F08A00"/>
              </a:buClr>
            </a:pPr>
            <a:endParaRPr lang="sv-SE" sz="1800" dirty="0"/>
          </a:p>
          <a:p>
            <a:pPr lvl="1">
              <a:buClr>
                <a:srgbClr val="F08A00"/>
              </a:buClr>
            </a:pPr>
            <a:endParaRPr lang="sv-SE" sz="1800" dirty="0"/>
          </a:p>
          <a:p>
            <a:pPr lvl="1">
              <a:buClr>
                <a:srgbClr val="F08A00"/>
              </a:buClr>
            </a:pPr>
            <a:endParaRPr lang="sv-SE" sz="1800" dirty="0"/>
          </a:p>
          <a:p>
            <a:pPr lvl="1">
              <a:buClr>
                <a:srgbClr val="F08A00"/>
              </a:buClr>
            </a:pPr>
            <a:endParaRPr lang="sv-SE" sz="1800" dirty="0"/>
          </a:p>
        </p:txBody>
      </p:sp>
      <p:sp>
        <p:nvSpPr>
          <p:cNvPr id="19" name="Rektangel 18"/>
          <p:cNvSpPr/>
          <p:nvPr/>
        </p:nvSpPr>
        <p:spPr>
          <a:xfrm>
            <a:off x="419284" y="2449378"/>
            <a:ext cx="8060219" cy="707886"/>
          </a:xfrm>
          <a:prstGeom prst="rect">
            <a:avLst/>
          </a:prstGeom>
          <a:noFill/>
        </p:spPr>
        <p:txBody>
          <a:bodyPr wrap="square" lIns="91440" tIns="45720" rIns="91440" bIns="45720">
            <a:spAutoFit/>
          </a:bodyPr>
          <a:lstStyle/>
          <a:p>
            <a:pPr algn="ctr"/>
            <a:r>
              <a:rPr lang="sv-SE"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Bli inte hemmablind!</a:t>
            </a:r>
          </a:p>
        </p:txBody>
      </p:sp>
    </p:spTree>
    <p:extLst>
      <p:ext uri="{BB962C8B-B14F-4D97-AF65-F5344CB8AC3E}">
        <p14:creationId xmlns:p14="http://schemas.microsoft.com/office/powerpoint/2010/main" val="312253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Bildobjekt 103"/>
          <p:cNvPicPr>
            <a:picLocks noChangeAspect="1"/>
          </p:cNvPicPr>
          <p:nvPr/>
        </p:nvPicPr>
        <p:blipFill>
          <a:blip r:embed="rId3"/>
          <a:stretch>
            <a:fillRect/>
          </a:stretch>
        </p:blipFill>
        <p:spPr>
          <a:xfrm>
            <a:off x="1403648" y="1556792"/>
            <a:ext cx="6681824" cy="4492220"/>
          </a:xfrm>
          <a:prstGeom prst="rect">
            <a:avLst/>
          </a:prstGeom>
        </p:spPr>
      </p:pic>
      <p:sp>
        <p:nvSpPr>
          <p:cNvPr id="106" name="Rubrik 1"/>
          <p:cNvSpPr>
            <a:spLocks noGrp="1"/>
          </p:cNvSpPr>
          <p:nvPr/>
        </p:nvSpPr>
        <p:spPr bwMode="auto">
          <a:xfrm>
            <a:off x="462757" y="9745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sv-SE" sz="3200" dirty="0">
                <a:solidFill>
                  <a:srgbClr val="F08A00"/>
                </a:solidFill>
                <a:latin typeface="Arial Bold"/>
                <a:cs typeface="Arial Bold"/>
              </a:rPr>
              <a:t>Hitta och ta hand om sjuka kalvar</a:t>
            </a:r>
          </a:p>
        </p:txBody>
      </p:sp>
    </p:spTree>
    <p:extLst>
      <p:ext uri="{BB962C8B-B14F-4D97-AF65-F5344CB8AC3E}">
        <p14:creationId xmlns:p14="http://schemas.microsoft.com/office/powerpoint/2010/main" val="968562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521550" y="338735"/>
            <a:ext cx="6642738" cy="523220"/>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08A00"/>
                </a:solidFill>
                <a:latin typeface="Arial Bold"/>
                <a:cs typeface="Arial Bold"/>
              </a:rPr>
              <a:t>Kalvar med diarré</a:t>
            </a:r>
          </a:p>
        </p:txBody>
      </p:sp>
      <p:pic>
        <p:nvPicPr>
          <p:cNvPr id="3076" name="Picture 4" descr="Standard CMYK">
            <a:extLst>
              <a:ext uri="{FF2B5EF4-FFF2-40B4-BE49-F238E27FC236}">
                <a16:creationId xmlns:a16="http://schemas.microsoft.com/office/drawing/2014/main" id="{8E2FEFD5-F321-4FDF-B982-8DD7B26C9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94" y="6033908"/>
            <a:ext cx="1362434" cy="262789"/>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hlinkClick r:id="rId4"/>
            <a:extLst>
              <a:ext uri="{FF2B5EF4-FFF2-40B4-BE49-F238E27FC236}">
                <a16:creationId xmlns:a16="http://schemas.microsoft.com/office/drawing/2014/main" id="{58D6799B-142F-4D60-9356-4E80DE339C14}"/>
              </a:ext>
            </a:extLst>
          </p:cNvPr>
          <p:cNvPicPr>
            <a:picLocks noChangeAspect="1"/>
          </p:cNvPicPr>
          <p:nvPr/>
        </p:nvPicPr>
        <p:blipFill rotWithShape="1">
          <a:blip r:embed="rId5"/>
          <a:srcRect l="5704" t="16926" r="41338" b="38188"/>
          <a:stretch/>
        </p:blipFill>
        <p:spPr>
          <a:xfrm>
            <a:off x="566555" y="1268760"/>
            <a:ext cx="8010890" cy="4526600"/>
          </a:xfrm>
          <a:prstGeom prst="rect">
            <a:avLst/>
          </a:prstGeom>
        </p:spPr>
      </p:pic>
    </p:spTree>
    <p:extLst>
      <p:ext uri="{BB962C8B-B14F-4D97-AF65-F5344CB8AC3E}">
        <p14:creationId xmlns:p14="http://schemas.microsoft.com/office/powerpoint/2010/main" val="3646014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ruta 61"/>
          <p:cNvSpPr txBox="1"/>
          <p:nvPr/>
        </p:nvSpPr>
        <p:spPr>
          <a:xfrm>
            <a:off x="521550" y="338735"/>
            <a:ext cx="6642738"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”Första hjälpen” vid diarré</a:t>
            </a:r>
          </a:p>
        </p:txBody>
      </p:sp>
      <p:sp>
        <p:nvSpPr>
          <p:cNvPr id="2" name="Rektangel 1"/>
          <p:cNvSpPr/>
          <p:nvPr/>
        </p:nvSpPr>
        <p:spPr>
          <a:xfrm>
            <a:off x="611559" y="980728"/>
            <a:ext cx="4752529" cy="2215991"/>
          </a:xfrm>
          <a:prstGeom prst="rect">
            <a:avLst/>
          </a:prstGeom>
        </p:spPr>
        <p:txBody>
          <a:bodyPr wrap="square" numCol="1">
            <a:spAutoFit/>
          </a:bodyPr>
          <a:lstStyle/>
          <a:p>
            <a:pPr marL="457200" indent="-457200">
              <a:spcBef>
                <a:spcPct val="20000"/>
              </a:spcBef>
              <a:buClr>
                <a:srgbClr val="F08A00"/>
              </a:buClr>
              <a:buFont typeface="Arial" panose="020B0604020202020204" pitchFamily="34" charset="0"/>
              <a:buChar char="•"/>
            </a:pPr>
            <a:r>
              <a:rPr lang="sv-SE" altLang="sv-SE" dirty="0"/>
              <a:t>Ge vanlig giva mjölk i små mål</a:t>
            </a:r>
          </a:p>
          <a:p>
            <a:pPr marL="742950" lvl="1" indent="-285750">
              <a:spcBef>
                <a:spcPct val="20000"/>
              </a:spcBef>
              <a:buClr>
                <a:srgbClr val="F08A00"/>
              </a:buClr>
              <a:buFont typeface="Arial"/>
              <a:buChar char="–"/>
            </a:pPr>
            <a:r>
              <a:rPr lang="sv-SE" altLang="sv-SE" sz="1200" dirty="0"/>
              <a:t>Sluta aldrig att ge mjölk</a:t>
            </a:r>
          </a:p>
          <a:p>
            <a:pPr marL="742950" lvl="1" indent="-285750">
              <a:spcBef>
                <a:spcPct val="20000"/>
              </a:spcBef>
              <a:buClr>
                <a:srgbClr val="F08A00"/>
              </a:buClr>
              <a:buFont typeface="Arial"/>
              <a:buChar char="–"/>
            </a:pPr>
            <a:r>
              <a:rPr lang="sv-SE" altLang="sv-SE" sz="1200" dirty="0"/>
              <a:t>Vätskeersättning som mellanmål</a:t>
            </a:r>
          </a:p>
          <a:p>
            <a:pPr marL="457200" indent="-457200">
              <a:spcBef>
                <a:spcPct val="20000"/>
              </a:spcBef>
              <a:buClr>
                <a:srgbClr val="F08A00"/>
              </a:buClr>
              <a:buFont typeface="Arial" panose="020B0604020202020204" pitchFamily="34" charset="0"/>
              <a:buChar char="•"/>
            </a:pPr>
            <a:r>
              <a:rPr lang="sv-SE" altLang="sv-SE" dirty="0"/>
              <a:t>Fri tillgång till vatten</a:t>
            </a:r>
          </a:p>
          <a:p>
            <a:pPr marL="457200" indent="-457200">
              <a:spcBef>
                <a:spcPct val="20000"/>
              </a:spcBef>
              <a:buClr>
                <a:srgbClr val="F08A00"/>
              </a:buClr>
              <a:buFont typeface="Arial" panose="020B0604020202020204" pitchFamily="34" charset="0"/>
              <a:buChar char="•"/>
            </a:pPr>
            <a:r>
              <a:rPr lang="sv-SE" altLang="sv-SE" dirty="0"/>
              <a:t>Råmjölk kan hjälpa</a:t>
            </a:r>
          </a:p>
          <a:p>
            <a:pPr marL="457200" indent="-457200">
              <a:spcBef>
                <a:spcPct val="20000"/>
              </a:spcBef>
              <a:buClr>
                <a:srgbClr val="F08A00"/>
              </a:buClr>
              <a:buFont typeface="Arial" panose="020B0604020202020204" pitchFamily="34" charset="0"/>
              <a:buChar char="•"/>
            </a:pPr>
            <a:r>
              <a:rPr lang="sv-SE" altLang="sv-SE" dirty="0"/>
              <a:t>Recept på hemmablandad vätskeersättning</a:t>
            </a:r>
          </a:p>
          <a:p>
            <a:pPr marL="742950" lvl="1" indent="-285750">
              <a:spcBef>
                <a:spcPct val="20000"/>
              </a:spcBef>
              <a:buClr>
                <a:srgbClr val="F08A00"/>
              </a:buClr>
              <a:buFont typeface="Arial"/>
              <a:buChar char="–"/>
            </a:pPr>
            <a:r>
              <a:rPr lang="sv-SE" altLang="sv-SE" sz="1200" dirty="0"/>
              <a:t>1 liter vatten, 1 tsk salt, 1 knapp tsk bikarbonat, 2 msk honung </a:t>
            </a:r>
          </a:p>
        </p:txBody>
      </p:sp>
      <p:graphicFrame>
        <p:nvGraphicFramePr>
          <p:cNvPr id="3" name="Tabell 2"/>
          <p:cNvGraphicFramePr>
            <a:graphicFrameLocks noGrp="1"/>
          </p:cNvGraphicFramePr>
          <p:nvPr>
            <p:extLst>
              <p:ext uri="{D42A27DB-BD31-4B8C-83A1-F6EECF244321}">
                <p14:modId xmlns:p14="http://schemas.microsoft.com/office/powerpoint/2010/main" val="3520674856"/>
              </p:ext>
            </p:extLst>
          </p:nvPr>
        </p:nvGraphicFramePr>
        <p:xfrm>
          <a:off x="529360" y="3356992"/>
          <a:ext cx="7862311" cy="3248598"/>
        </p:xfrm>
        <a:graphic>
          <a:graphicData uri="http://schemas.openxmlformats.org/drawingml/2006/table">
            <a:tbl>
              <a:tblPr firstRow="1">
                <a:tableStyleId>{793D81CF-94F2-401A-BA57-92F5A7B2D0C5}</a:tableStyleId>
              </a:tblPr>
              <a:tblGrid>
                <a:gridCol w="2607690">
                  <a:extLst>
                    <a:ext uri="{9D8B030D-6E8A-4147-A177-3AD203B41FA5}">
                      <a16:colId xmlns:a16="http://schemas.microsoft.com/office/drawing/2014/main" val="20000"/>
                    </a:ext>
                  </a:extLst>
                </a:gridCol>
                <a:gridCol w="3427250">
                  <a:extLst>
                    <a:ext uri="{9D8B030D-6E8A-4147-A177-3AD203B41FA5}">
                      <a16:colId xmlns:a16="http://schemas.microsoft.com/office/drawing/2014/main" val="20001"/>
                    </a:ext>
                  </a:extLst>
                </a:gridCol>
                <a:gridCol w="1827371">
                  <a:extLst>
                    <a:ext uri="{9D8B030D-6E8A-4147-A177-3AD203B41FA5}">
                      <a16:colId xmlns:a16="http://schemas.microsoft.com/office/drawing/2014/main" val="20002"/>
                    </a:ext>
                  </a:extLst>
                </a:gridCol>
              </a:tblGrid>
              <a:tr h="368238">
                <a:tc>
                  <a:txBody>
                    <a:bodyPr/>
                    <a:lstStyle/>
                    <a:p>
                      <a:r>
                        <a:rPr lang="sv-SE" sz="1100" dirty="0"/>
                        <a:t>Symptom</a:t>
                      </a:r>
                    </a:p>
                  </a:txBody>
                  <a:tcPr/>
                </a:tc>
                <a:tc>
                  <a:txBody>
                    <a:bodyPr/>
                    <a:lstStyle/>
                    <a:p>
                      <a:r>
                        <a:rPr lang="sv-SE" sz="1100" dirty="0"/>
                        <a:t>% av kalvens kroppsvikt som behövs i liter vätska</a:t>
                      </a:r>
                    </a:p>
                  </a:txBody>
                  <a:tcPr/>
                </a:tc>
                <a:tc>
                  <a:txBody>
                    <a:bodyPr/>
                    <a:lstStyle/>
                    <a:p>
                      <a:r>
                        <a:rPr lang="sv-SE" sz="1100" dirty="0"/>
                        <a:t>Volym till</a:t>
                      </a:r>
                      <a:r>
                        <a:rPr lang="sv-SE" sz="1100" baseline="0" dirty="0"/>
                        <a:t> </a:t>
                      </a:r>
                      <a:r>
                        <a:rPr lang="sv-SE" sz="1100" dirty="0"/>
                        <a:t>40-kilos kalv</a:t>
                      </a:r>
                    </a:p>
                  </a:txBody>
                  <a:tcPr/>
                </a:tc>
                <a:extLst>
                  <a:ext uri="{0D108BD9-81ED-4DB2-BD59-A6C34878D82A}">
                    <a16:rowId xmlns:a16="http://schemas.microsoft.com/office/drawing/2014/main" val="10000"/>
                  </a:ext>
                </a:extLst>
              </a:tr>
              <a:tr h="368238">
                <a:tc>
                  <a:txBody>
                    <a:bodyPr/>
                    <a:lstStyle/>
                    <a:p>
                      <a:pPr marL="285750" indent="-285750">
                        <a:buFont typeface="Arial" panose="020B0604020202020204" pitchFamily="34" charset="0"/>
                        <a:buChar char="•"/>
                      </a:pPr>
                      <a:r>
                        <a:rPr lang="sv-SE" sz="1100" dirty="0"/>
                        <a:t>Diarré</a:t>
                      </a:r>
                      <a:r>
                        <a:rPr lang="sv-SE" sz="1100" baseline="0" dirty="0"/>
                        <a:t> utan andra symptom</a:t>
                      </a:r>
                    </a:p>
                    <a:p>
                      <a:pPr marL="285750" indent="-285750">
                        <a:buFont typeface="Arial" panose="020B0604020202020204" pitchFamily="34" charset="0"/>
                        <a:buChar char="•"/>
                      </a:pPr>
                      <a:r>
                        <a:rPr lang="sv-SE" sz="1100" baseline="0" dirty="0"/>
                        <a:t>Stark sugreflex</a:t>
                      </a:r>
                      <a:endParaRPr lang="sv-SE" sz="1100" dirty="0"/>
                    </a:p>
                  </a:txBody>
                  <a:tcPr/>
                </a:tc>
                <a:tc>
                  <a:txBody>
                    <a:bodyPr/>
                    <a:lstStyle/>
                    <a:p>
                      <a:r>
                        <a:rPr lang="sv-SE" sz="1100" dirty="0"/>
                        <a:t>5-6 %</a:t>
                      </a:r>
                    </a:p>
                  </a:txBody>
                  <a:tcPr/>
                </a:tc>
                <a:tc>
                  <a:txBody>
                    <a:bodyPr/>
                    <a:lstStyle/>
                    <a:p>
                      <a:r>
                        <a:rPr lang="sv-SE" sz="1100" dirty="0"/>
                        <a:t>2,5</a:t>
                      </a:r>
                      <a:r>
                        <a:rPr lang="sv-SE" sz="1100" baseline="0" dirty="0"/>
                        <a:t> liter – Fri tillgång till vatten kan lindra</a:t>
                      </a:r>
                      <a:endParaRPr lang="sv-SE" sz="1100" dirty="0"/>
                    </a:p>
                  </a:txBody>
                  <a:tcPr/>
                </a:tc>
                <a:extLst>
                  <a:ext uri="{0D108BD9-81ED-4DB2-BD59-A6C34878D82A}">
                    <a16:rowId xmlns:a16="http://schemas.microsoft.com/office/drawing/2014/main" val="10001"/>
                  </a:ext>
                </a:extLst>
              </a:tr>
              <a:tr h="657569">
                <a:tc>
                  <a:txBody>
                    <a:bodyPr/>
                    <a:lstStyle/>
                    <a:p>
                      <a:pPr marL="285750" indent="-285750">
                        <a:buFont typeface="Arial" panose="020B0604020202020204" pitchFamily="34" charset="0"/>
                        <a:buChar char="•"/>
                      </a:pPr>
                      <a:r>
                        <a:rPr lang="sv-SE" sz="1100" dirty="0"/>
                        <a:t>Nedsatt</a:t>
                      </a:r>
                      <a:r>
                        <a:rPr lang="sv-SE" sz="1100" baseline="0" dirty="0"/>
                        <a:t> allmäntillstånd </a:t>
                      </a:r>
                    </a:p>
                    <a:p>
                      <a:pPr marL="285750" indent="-285750">
                        <a:buFont typeface="Arial" panose="020B0604020202020204" pitchFamily="34" charset="0"/>
                        <a:buChar char="•"/>
                      </a:pPr>
                      <a:r>
                        <a:rPr lang="sv-SE" sz="1100" baseline="0" dirty="0"/>
                        <a:t>Hudveck står kvar i 2-6 sekunder</a:t>
                      </a:r>
                    </a:p>
                    <a:p>
                      <a:pPr marL="285750" indent="-285750">
                        <a:buFont typeface="Arial" panose="020B0604020202020204" pitchFamily="34" charset="0"/>
                        <a:buChar char="•"/>
                      </a:pPr>
                      <a:r>
                        <a:rPr lang="sv-SE" sz="1100" baseline="0" dirty="0"/>
                        <a:t>Insjukna ögon</a:t>
                      </a:r>
                    </a:p>
                    <a:p>
                      <a:pPr marL="285750" indent="-285750">
                        <a:buFont typeface="Arial" panose="020B0604020202020204" pitchFamily="34" charset="0"/>
                        <a:buChar char="•"/>
                      </a:pPr>
                      <a:r>
                        <a:rPr lang="sv-SE" sz="1100" baseline="0" dirty="0"/>
                        <a:t>Försvagad sugreflex</a:t>
                      </a:r>
                      <a:endParaRPr lang="sv-SE" sz="1100" dirty="0"/>
                    </a:p>
                  </a:txBody>
                  <a:tcPr/>
                </a:tc>
                <a:tc>
                  <a:txBody>
                    <a:bodyPr/>
                    <a:lstStyle/>
                    <a:p>
                      <a:r>
                        <a:rPr lang="sv-SE" sz="1100" dirty="0"/>
                        <a:t>6-8 %</a:t>
                      </a:r>
                    </a:p>
                  </a:txBody>
                  <a:tcPr/>
                </a:tc>
                <a:tc>
                  <a:txBody>
                    <a:bodyPr/>
                    <a:lstStyle/>
                    <a:p>
                      <a:r>
                        <a:rPr lang="sv-SE" sz="1100" dirty="0"/>
                        <a:t>3,5</a:t>
                      </a:r>
                      <a:r>
                        <a:rPr lang="sv-SE" sz="1100" baseline="0" dirty="0"/>
                        <a:t> liter – kan behöva </a:t>
                      </a:r>
                      <a:r>
                        <a:rPr lang="sv-SE" sz="1100" baseline="0" dirty="0" err="1"/>
                        <a:t>sonda</a:t>
                      </a:r>
                      <a:endParaRPr lang="sv-SE" sz="1100" baseline="0" dirty="0"/>
                    </a:p>
                  </a:txBody>
                  <a:tcPr/>
                </a:tc>
                <a:extLst>
                  <a:ext uri="{0D108BD9-81ED-4DB2-BD59-A6C34878D82A}">
                    <a16:rowId xmlns:a16="http://schemas.microsoft.com/office/drawing/2014/main" val="10002"/>
                  </a:ext>
                </a:extLst>
              </a:tr>
              <a:tr h="802234">
                <a:tc>
                  <a:txBody>
                    <a:bodyPr/>
                    <a:lstStyle/>
                    <a:p>
                      <a:pPr marL="285750" indent="-285750">
                        <a:buFont typeface="Arial" panose="020B0604020202020204" pitchFamily="34" charset="0"/>
                        <a:buChar char="•"/>
                      </a:pPr>
                      <a:r>
                        <a:rPr lang="sv-SE" sz="1100" dirty="0"/>
                        <a:t>Kraftigt</a:t>
                      </a:r>
                      <a:r>
                        <a:rPr lang="sv-SE" sz="1100" baseline="0" dirty="0"/>
                        <a:t> nedsatt allmäntillstånd</a:t>
                      </a:r>
                    </a:p>
                    <a:p>
                      <a:pPr marL="285750" indent="-285750">
                        <a:buFont typeface="Arial" panose="020B0604020202020204" pitchFamily="34" charset="0"/>
                        <a:buChar char="•"/>
                      </a:pPr>
                      <a:r>
                        <a:rPr lang="sv-SE" sz="1100" baseline="0" dirty="0"/>
                        <a:t>Mycket insjukna ögon</a:t>
                      </a:r>
                    </a:p>
                    <a:p>
                      <a:pPr marL="285750" indent="-285750">
                        <a:buFont typeface="Arial" panose="020B0604020202020204" pitchFamily="34" charset="0"/>
                        <a:buChar char="•"/>
                      </a:pPr>
                      <a:r>
                        <a:rPr lang="sv-SE" sz="1100" baseline="0" dirty="0"/>
                        <a:t>Torra slemhinnor</a:t>
                      </a:r>
                    </a:p>
                    <a:p>
                      <a:pPr marL="285750" indent="-285750">
                        <a:buFont typeface="Arial" panose="020B0604020202020204" pitchFamily="34" charset="0"/>
                        <a:buChar char="•"/>
                      </a:pPr>
                      <a:r>
                        <a:rPr lang="sv-SE" sz="1100" baseline="0" dirty="0"/>
                        <a:t>Hudveck står i &gt; 6 sekunder</a:t>
                      </a:r>
                    </a:p>
                    <a:p>
                      <a:pPr marL="285750" indent="-285750">
                        <a:buFont typeface="Arial" panose="020B0604020202020204" pitchFamily="34" charset="0"/>
                        <a:buChar char="•"/>
                      </a:pPr>
                      <a:r>
                        <a:rPr lang="sv-SE" sz="1100" baseline="0" dirty="0"/>
                        <a:t>Ingen sugreflex</a:t>
                      </a:r>
                      <a:endParaRPr lang="sv-SE" sz="1100" dirty="0"/>
                    </a:p>
                  </a:txBody>
                  <a:tcPr/>
                </a:tc>
                <a:tc>
                  <a:txBody>
                    <a:bodyPr/>
                    <a:lstStyle/>
                    <a:p>
                      <a:r>
                        <a:rPr lang="sv-SE" sz="1100" dirty="0"/>
                        <a:t>8-10 %</a:t>
                      </a:r>
                    </a:p>
                  </a:txBody>
                  <a:tcPr/>
                </a:tc>
                <a:tc>
                  <a:txBody>
                    <a:bodyPr/>
                    <a:lstStyle/>
                    <a:p>
                      <a:r>
                        <a:rPr lang="sv-SE" sz="1100" dirty="0"/>
                        <a:t>Kalven behöver troligtvis vätska direkt i blodet. Ring veterinär!</a:t>
                      </a:r>
                    </a:p>
                  </a:txBody>
                  <a:tcPr/>
                </a:tc>
                <a:extLst>
                  <a:ext uri="{0D108BD9-81ED-4DB2-BD59-A6C34878D82A}">
                    <a16:rowId xmlns:a16="http://schemas.microsoft.com/office/drawing/2014/main" val="10003"/>
                  </a:ext>
                </a:extLst>
              </a:tr>
              <a:tr h="657569">
                <a:tc>
                  <a:txBody>
                    <a:bodyPr/>
                    <a:lstStyle/>
                    <a:p>
                      <a:pPr marL="285750" indent="-285750">
                        <a:buFont typeface="Arial" panose="020B0604020202020204" pitchFamily="34" charset="0"/>
                        <a:buChar char="•"/>
                      </a:pPr>
                      <a:r>
                        <a:rPr lang="sv-SE" sz="1100" dirty="0"/>
                        <a:t>Kalven</a:t>
                      </a:r>
                      <a:r>
                        <a:rPr lang="sv-SE" sz="1100" baseline="0" dirty="0"/>
                        <a:t> reser sig inte</a:t>
                      </a:r>
                    </a:p>
                    <a:p>
                      <a:pPr marL="285750" indent="-285750">
                        <a:buFont typeface="Arial" panose="020B0604020202020204" pitchFamily="34" charset="0"/>
                        <a:buChar char="•"/>
                      </a:pPr>
                      <a:r>
                        <a:rPr lang="sv-SE" sz="1100" baseline="0" dirty="0"/>
                        <a:t>Kalla ben och öron</a:t>
                      </a:r>
                    </a:p>
                    <a:p>
                      <a:pPr marL="285750" indent="-285750">
                        <a:buFont typeface="Arial" panose="020B0604020202020204" pitchFamily="34" charset="0"/>
                        <a:buChar char="•"/>
                      </a:pPr>
                      <a:r>
                        <a:rPr lang="sv-SE" sz="1100" baseline="0" dirty="0"/>
                        <a:t>Hudveck står kvar länge</a:t>
                      </a:r>
                    </a:p>
                    <a:p>
                      <a:pPr marL="285750" indent="-285750">
                        <a:buFont typeface="Arial" panose="020B0604020202020204" pitchFamily="34" charset="0"/>
                        <a:buChar char="•"/>
                      </a:pPr>
                      <a:r>
                        <a:rPr lang="sv-SE" sz="1100" baseline="0" dirty="0"/>
                        <a:t>Ej kontaktbar</a:t>
                      </a:r>
                      <a:endParaRPr lang="sv-SE" sz="1100" dirty="0"/>
                    </a:p>
                  </a:txBody>
                  <a:tcPr/>
                </a:tc>
                <a:tc>
                  <a:txBody>
                    <a:bodyPr/>
                    <a:lstStyle/>
                    <a:p>
                      <a:r>
                        <a:rPr lang="sv-SE" sz="1100" dirty="0"/>
                        <a:t>10-14 %</a:t>
                      </a:r>
                    </a:p>
                  </a:txBody>
                  <a:tcPr/>
                </a:tc>
                <a:tc>
                  <a:txBody>
                    <a:bodyPr/>
                    <a:lstStyle/>
                    <a:p>
                      <a:r>
                        <a:rPr lang="sv-SE" sz="1100" dirty="0"/>
                        <a:t>Kalven behöver vätska direkt i blodet. Ring veterinär skyndsamt!</a:t>
                      </a:r>
                    </a:p>
                  </a:txBody>
                  <a:tcPr/>
                </a:tc>
                <a:extLst>
                  <a:ext uri="{0D108BD9-81ED-4DB2-BD59-A6C34878D82A}">
                    <a16:rowId xmlns:a16="http://schemas.microsoft.com/office/drawing/2014/main" val="10004"/>
                  </a:ext>
                </a:extLst>
              </a:tr>
            </a:tbl>
          </a:graphicData>
        </a:graphic>
      </p:graphicFrame>
      <p:pic>
        <p:nvPicPr>
          <p:cNvPr id="59" name="Bildobjekt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4349" y="1122442"/>
            <a:ext cx="3001886" cy="168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ruta 4"/>
          <p:cNvSpPr txBox="1">
            <a:spLocks noChangeArrowheads="1"/>
          </p:cNvSpPr>
          <p:nvPr/>
        </p:nvSpPr>
        <p:spPr bwMode="auto">
          <a:xfrm>
            <a:off x="6821427" y="2565778"/>
            <a:ext cx="184993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sv-SE" altLang="sv-SE" sz="900" dirty="0">
                <a:solidFill>
                  <a:schemeClr val="bg1"/>
                </a:solidFill>
                <a:latin typeface="Arial" panose="020B0604020202020204" pitchFamily="34" charset="0"/>
              </a:rPr>
              <a:t>Foto: Catarina Svensson</a:t>
            </a:r>
          </a:p>
        </p:txBody>
      </p:sp>
      <p:sp>
        <p:nvSpPr>
          <p:cNvPr id="4" name="Rektangel 3"/>
          <p:cNvSpPr/>
          <p:nvPr/>
        </p:nvSpPr>
        <p:spPr>
          <a:xfrm>
            <a:off x="529360" y="4941168"/>
            <a:ext cx="7866875" cy="166442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1327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ruta 10"/>
          <p:cNvSpPr txBox="1"/>
          <p:nvPr/>
        </p:nvSpPr>
        <p:spPr>
          <a:xfrm>
            <a:off x="521550" y="338735"/>
            <a:ext cx="6642738" cy="523220"/>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2800" dirty="0">
                <a:solidFill>
                  <a:srgbClr val="F08A00"/>
                </a:solidFill>
                <a:latin typeface="Arial Bold"/>
                <a:cs typeface="Arial Bold"/>
              </a:rPr>
              <a:t>Hitta kalvar med luftvägssjukdom tidigt</a:t>
            </a:r>
          </a:p>
        </p:txBody>
      </p:sp>
      <p:pic>
        <p:nvPicPr>
          <p:cNvPr id="4" name="Picture 2" descr="logotyp">
            <a:extLst>
              <a:ext uri="{FF2B5EF4-FFF2-40B4-BE49-F238E27FC236}">
                <a16:creationId xmlns:a16="http://schemas.microsoft.com/office/drawing/2014/main" id="{69325435-2881-4FBE-A3AD-CAACD4BEB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054923"/>
            <a:ext cx="1961587" cy="4316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upload.wikimedia.org/wikipedia/commons/7/7a/SEGES_logo_RGBREKTANGUL%C3%86R.jpg">
            <a:extLst>
              <a:ext uri="{FF2B5EF4-FFF2-40B4-BE49-F238E27FC236}">
                <a16:creationId xmlns:a16="http://schemas.microsoft.com/office/drawing/2014/main" id="{A062D4EC-0F09-47A7-8343-EF116BF51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6054923"/>
            <a:ext cx="1266660" cy="431676"/>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a:hlinkClick r:id="rId5"/>
            <a:extLst>
              <a:ext uri="{FF2B5EF4-FFF2-40B4-BE49-F238E27FC236}">
                <a16:creationId xmlns:a16="http://schemas.microsoft.com/office/drawing/2014/main" id="{AA4564CA-8E3A-4D83-9B7B-0316553F943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Lst>
          </a:blip>
          <a:srcRect l="5704" t="16926" r="41338" b="38188"/>
          <a:stretch/>
        </p:blipFill>
        <p:spPr>
          <a:xfrm>
            <a:off x="660752" y="1412775"/>
            <a:ext cx="7722858" cy="4363845"/>
          </a:xfrm>
          <a:prstGeom prst="rect">
            <a:avLst/>
          </a:prstGeom>
        </p:spPr>
      </p:pic>
    </p:spTree>
    <p:extLst>
      <p:ext uri="{BB962C8B-B14F-4D97-AF65-F5344CB8AC3E}">
        <p14:creationId xmlns:p14="http://schemas.microsoft.com/office/powerpoint/2010/main" val="102567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ruta 61"/>
          <p:cNvSpPr txBox="1"/>
          <p:nvPr/>
        </p:nvSpPr>
        <p:spPr>
          <a:xfrm>
            <a:off x="521550" y="338735"/>
            <a:ext cx="6642738"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”Första hjälpen” vid luftvägsinfektion</a:t>
            </a:r>
          </a:p>
        </p:txBody>
      </p:sp>
      <p:sp>
        <p:nvSpPr>
          <p:cNvPr id="2" name="Rektangel 1"/>
          <p:cNvSpPr/>
          <p:nvPr/>
        </p:nvSpPr>
        <p:spPr>
          <a:xfrm>
            <a:off x="611559" y="1700808"/>
            <a:ext cx="8352929" cy="5226046"/>
          </a:xfrm>
          <a:prstGeom prst="rect">
            <a:avLst/>
          </a:prstGeom>
        </p:spPr>
        <p:txBody>
          <a:bodyPr wrap="square" numCol="1">
            <a:spAutoFit/>
          </a:bodyPr>
          <a:lstStyle/>
          <a:p>
            <a:pPr marL="457200" indent="-457200">
              <a:lnSpc>
                <a:spcPct val="80000"/>
              </a:lnSpc>
              <a:spcBef>
                <a:spcPct val="20000"/>
              </a:spcBef>
              <a:buClr>
                <a:srgbClr val="F08A00"/>
              </a:buClr>
              <a:buFont typeface="Arial"/>
              <a:buChar char="•"/>
            </a:pPr>
            <a:r>
              <a:rPr lang="sv-SE" altLang="sv-SE" sz="2800" dirty="0"/>
              <a:t>Isolera sjuka från friska</a:t>
            </a:r>
          </a:p>
          <a:p>
            <a:pPr marL="457200" indent="-457200">
              <a:lnSpc>
                <a:spcPct val="80000"/>
              </a:lnSpc>
              <a:spcBef>
                <a:spcPct val="20000"/>
              </a:spcBef>
              <a:buClr>
                <a:srgbClr val="F08A00"/>
              </a:buClr>
              <a:buFont typeface="Arial"/>
              <a:buChar char="•"/>
            </a:pPr>
            <a:endParaRPr lang="sv-SE" altLang="sv-SE" sz="2800" dirty="0"/>
          </a:p>
          <a:p>
            <a:pPr marL="457200" indent="-457200">
              <a:lnSpc>
                <a:spcPct val="80000"/>
              </a:lnSpc>
              <a:spcBef>
                <a:spcPct val="20000"/>
              </a:spcBef>
              <a:buClr>
                <a:srgbClr val="F08A00"/>
              </a:buClr>
              <a:buFont typeface="Arial"/>
              <a:buChar char="•"/>
            </a:pPr>
            <a:r>
              <a:rPr lang="sv-SE" altLang="sv-SE" sz="2800" dirty="0"/>
              <a:t>Flytta till dragfri liggplats</a:t>
            </a:r>
          </a:p>
          <a:p>
            <a:pPr marL="457200" indent="-457200">
              <a:lnSpc>
                <a:spcPct val="80000"/>
              </a:lnSpc>
              <a:spcBef>
                <a:spcPct val="20000"/>
              </a:spcBef>
              <a:buClr>
                <a:srgbClr val="F08A00"/>
              </a:buClr>
              <a:buFont typeface="Arial"/>
              <a:buChar char="•"/>
            </a:pPr>
            <a:endParaRPr lang="sv-SE" altLang="sv-SE" sz="2800" dirty="0"/>
          </a:p>
          <a:p>
            <a:pPr marL="457200" indent="-457200">
              <a:lnSpc>
                <a:spcPct val="80000"/>
              </a:lnSpc>
              <a:spcBef>
                <a:spcPct val="20000"/>
              </a:spcBef>
              <a:buClr>
                <a:srgbClr val="F08A00"/>
              </a:buClr>
              <a:buFont typeface="Arial"/>
              <a:buChar char="•"/>
            </a:pPr>
            <a:r>
              <a:rPr lang="sv-SE" altLang="sv-SE" sz="2800" dirty="0"/>
              <a:t>Håll varm</a:t>
            </a:r>
          </a:p>
          <a:p>
            <a:pPr marL="914400" lvl="1" indent="-457200">
              <a:lnSpc>
                <a:spcPct val="80000"/>
              </a:lnSpc>
              <a:spcBef>
                <a:spcPct val="20000"/>
              </a:spcBef>
              <a:buClr>
                <a:srgbClr val="F08A00"/>
              </a:buClr>
              <a:buFont typeface="Arial"/>
              <a:buChar char="•"/>
            </a:pPr>
            <a:r>
              <a:rPr lang="sv-SE" altLang="sv-SE" sz="2400" dirty="0"/>
              <a:t>Täcke</a:t>
            </a:r>
          </a:p>
          <a:p>
            <a:pPr marL="914400" lvl="1" indent="-457200">
              <a:lnSpc>
                <a:spcPct val="80000"/>
              </a:lnSpc>
              <a:spcBef>
                <a:spcPct val="20000"/>
              </a:spcBef>
              <a:buClr>
                <a:srgbClr val="F08A00"/>
              </a:buClr>
              <a:buFont typeface="Arial"/>
              <a:buChar char="•"/>
            </a:pPr>
            <a:r>
              <a:rPr lang="sv-SE" altLang="sv-SE" sz="2400" dirty="0"/>
              <a:t>Värmelampa</a:t>
            </a:r>
          </a:p>
          <a:p>
            <a:pPr marL="914400" lvl="1" indent="-457200">
              <a:lnSpc>
                <a:spcPct val="80000"/>
              </a:lnSpc>
              <a:spcBef>
                <a:spcPct val="20000"/>
              </a:spcBef>
              <a:buClr>
                <a:srgbClr val="F08A00"/>
              </a:buClr>
              <a:buFont typeface="Arial"/>
              <a:buChar char="•"/>
            </a:pPr>
            <a:r>
              <a:rPr lang="sv-SE" altLang="sv-SE" sz="2400" dirty="0"/>
              <a:t>Rikligt med strö</a:t>
            </a:r>
          </a:p>
          <a:p>
            <a:pPr marL="914400" lvl="1" indent="-457200">
              <a:lnSpc>
                <a:spcPct val="80000"/>
              </a:lnSpc>
              <a:spcBef>
                <a:spcPct val="20000"/>
              </a:spcBef>
              <a:buClr>
                <a:srgbClr val="F08A00"/>
              </a:buClr>
              <a:buFont typeface="Arial"/>
              <a:buChar char="•"/>
            </a:pPr>
            <a:endParaRPr lang="sv-SE" altLang="sv-SE" sz="2800" dirty="0"/>
          </a:p>
          <a:p>
            <a:pPr marL="457200" indent="-457200">
              <a:lnSpc>
                <a:spcPct val="80000"/>
              </a:lnSpc>
              <a:spcBef>
                <a:spcPct val="20000"/>
              </a:spcBef>
              <a:buClr>
                <a:srgbClr val="F08A00"/>
              </a:buClr>
              <a:buFont typeface="Arial"/>
              <a:buChar char="•"/>
            </a:pPr>
            <a:r>
              <a:rPr lang="sv-SE" altLang="sv-SE" sz="2800" dirty="0"/>
              <a:t>Se till att kalven dricker sin mjölk/äter sin mat</a:t>
            </a:r>
          </a:p>
          <a:p>
            <a:pPr marL="914400" lvl="1" indent="-457200">
              <a:lnSpc>
                <a:spcPct val="80000"/>
              </a:lnSpc>
              <a:spcBef>
                <a:spcPct val="20000"/>
              </a:spcBef>
              <a:buClr>
                <a:srgbClr val="F08A00"/>
              </a:buClr>
              <a:buFont typeface="Arial"/>
              <a:buChar char="•"/>
            </a:pPr>
            <a:r>
              <a:rPr lang="sv-SE" altLang="sv-SE" sz="2400" dirty="0"/>
              <a:t>Visar den tecken på uttorkning = behandla som en kalv med diarré</a:t>
            </a:r>
          </a:p>
          <a:p>
            <a:pPr marL="457200" indent="-457200">
              <a:lnSpc>
                <a:spcPct val="80000"/>
              </a:lnSpc>
              <a:spcBef>
                <a:spcPct val="20000"/>
              </a:spcBef>
              <a:buClr>
                <a:srgbClr val="F08A00"/>
              </a:buClr>
              <a:buFont typeface="Arial"/>
              <a:buChar char="•"/>
            </a:pPr>
            <a:endParaRPr lang="sv-SE" altLang="sv-SE" sz="2800" dirty="0"/>
          </a:p>
        </p:txBody>
      </p:sp>
      <p:pic>
        <p:nvPicPr>
          <p:cNvPr id="2050" name="Picture 2" descr="Bildresultat för calf brs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916832"/>
            <a:ext cx="3408313" cy="3063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5076056" y="4679558"/>
            <a:ext cx="4608512" cy="261610"/>
          </a:xfrm>
          <a:prstGeom prst="rect">
            <a:avLst/>
          </a:prstGeom>
          <a:noFill/>
        </p:spPr>
        <p:txBody>
          <a:bodyPr wrap="square" rtlCol="0">
            <a:spAutoFit/>
          </a:bodyPr>
          <a:lstStyle/>
          <a:p>
            <a:r>
              <a:rPr lang="sv-SE" sz="1050" dirty="0">
                <a:solidFill>
                  <a:schemeClr val="bg1"/>
                </a:solidFill>
              </a:rPr>
              <a:t>*MSD Animal Health, Irland</a:t>
            </a:r>
          </a:p>
        </p:txBody>
      </p:sp>
    </p:spTree>
    <p:extLst>
      <p:ext uri="{BB962C8B-B14F-4D97-AF65-F5344CB8AC3E}">
        <p14:creationId xmlns:p14="http://schemas.microsoft.com/office/powerpoint/2010/main" val="2488339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ylva.persson\AppData\Local\Microsoft\Windows\Temporary Internet Files\Content.IE5\VPLPNUJ6\Highland cattle 20.jpg"/>
          <p:cNvPicPr>
            <a:picLocks noChangeAspect="1" noChangeArrowheads="1"/>
          </p:cNvPicPr>
          <p:nvPr/>
        </p:nvPicPr>
        <p:blipFill>
          <a:blip r:embed="rId2" cstate="print"/>
          <a:srcRect/>
          <a:stretch>
            <a:fillRect/>
          </a:stretch>
        </p:blipFill>
        <p:spPr bwMode="auto">
          <a:xfrm>
            <a:off x="650334" y="620688"/>
            <a:ext cx="3569386" cy="5661248"/>
          </a:xfrm>
          <a:prstGeom prst="rect">
            <a:avLst/>
          </a:prstGeom>
          <a:noFill/>
        </p:spPr>
      </p:pic>
      <p:sp>
        <p:nvSpPr>
          <p:cNvPr id="3" name="textruta 2"/>
          <p:cNvSpPr txBox="1"/>
          <p:nvPr/>
        </p:nvSpPr>
        <p:spPr>
          <a:xfrm>
            <a:off x="755576" y="5445224"/>
            <a:ext cx="1866933" cy="584775"/>
          </a:xfrm>
          <a:prstGeom prst="rect">
            <a:avLst/>
          </a:prstGeom>
          <a:noFill/>
        </p:spPr>
        <p:txBody>
          <a:bodyPr wrap="square" rtlCol="0">
            <a:spAutoFit/>
          </a:bodyPr>
          <a:lstStyle/>
          <a:p>
            <a:r>
              <a:rPr lang="sv-SE" sz="1600" dirty="0">
                <a:solidFill>
                  <a:schemeClr val="bg1"/>
                </a:solidFill>
                <a:latin typeface="+mn-lt"/>
              </a:rPr>
              <a:t>Foto: Bengt Ekberg SVA</a:t>
            </a:r>
          </a:p>
        </p:txBody>
      </p:sp>
      <p:sp>
        <p:nvSpPr>
          <p:cNvPr id="4" name="Tankebubbla 3"/>
          <p:cNvSpPr/>
          <p:nvPr/>
        </p:nvSpPr>
        <p:spPr>
          <a:xfrm>
            <a:off x="4572000" y="1556792"/>
            <a:ext cx="4032448" cy="1512168"/>
          </a:xfrm>
          <a:prstGeom prst="cloudCallout">
            <a:avLst>
              <a:gd name="adj1" fmla="val -85460"/>
              <a:gd name="adj2" fmla="val 6350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dirty="0"/>
              <a:t>Frågor?</a:t>
            </a:r>
          </a:p>
        </p:txBody>
      </p:sp>
    </p:spTree>
    <p:extLst>
      <p:ext uri="{BB962C8B-B14F-4D97-AF65-F5344CB8AC3E}">
        <p14:creationId xmlns:p14="http://schemas.microsoft.com/office/powerpoint/2010/main" val="790157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a:spLocks noGrp="1"/>
          </p:cNvSpPr>
          <p:nvPr/>
        </p:nvSpPr>
        <p:spPr bwMode="auto">
          <a:xfrm>
            <a:off x="385761" y="1484784"/>
            <a:ext cx="352839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eaLnBrk="1" hangingPunct="1"/>
            <a:r>
              <a:rPr lang="sv-SE" altLang="sv-SE" sz="2400" dirty="0">
                <a:solidFill>
                  <a:srgbClr val="ADAEAE"/>
                </a:solidFill>
                <a:latin typeface="Arial Bold"/>
                <a:ea typeface="+mn-ea"/>
                <a:cs typeface="Arial Bold"/>
              </a:rPr>
              <a:t>Ungefär hälften av alla kalvar med diarré får  lunginflammation </a:t>
            </a:r>
          </a:p>
        </p:txBody>
      </p:sp>
      <p:sp>
        <p:nvSpPr>
          <p:cNvPr id="6" name="textruta 5"/>
          <p:cNvSpPr txBox="1">
            <a:spLocks noChangeArrowheads="1"/>
          </p:cNvSpPr>
          <p:nvPr/>
        </p:nvSpPr>
        <p:spPr bwMode="auto">
          <a:xfrm>
            <a:off x="3059832" y="6145361"/>
            <a:ext cx="2154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sv-SE" altLang="sv-SE" sz="1400" dirty="0">
                <a:latin typeface="Arial" panose="020B0604020202020204" pitchFamily="34" charset="0"/>
              </a:rPr>
              <a:t>Foto: Catarina Svensson</a:t>
            </a:r>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rcRect l="11191" t="15936" r="8009"/>
          <a:stretch>
            <a:fillRect/>
          </a:stretch>
        </p:blipFill>
        <p:spPr bwMode="auto">
          <a:xfrm>
            <a:off x="4300165" y="3400574"/>
            <a:ext cx="42322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SNC10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400575"/>
            <a:ext cx="3302593"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ktangel 8"/>
          <p:cNvSpPr/>
          <p:nvPr/>
        </p:nvSpPr>
        <p:spPr>
          <a:xfrm>
            <a:off x="4130302" y="1662264"/>
            <a:ext cx="4402138" cy="1200329"/>
          </a:xfrm>
          <a:prstGeom prst="rect">
            <a:avLst/>
          </a:prstGeom>
        </p:spPr>
        <p:txBody>
          <a:bodyPr wrap="square">
            <a:spAutoFit/>
          </a:bodyPr>
          <a:lstStyle/>
          <a:p>
            <a:pPr algn="ctr"/>
            <a:r>
              <a:rPr lang="sv-SE" altLang="sv-SE" sz="2400" dirty="0">
                <a:solidFill>
                  <a:srgbClr val="ADAEAE"/>
                </a:solidFill>
                <a:latin typeface="Arial Bold"/>
                <a:cs typeface="Arial Bold"/>
              </a:rPr>
              <a:t>Lunginflammation förlänger uppfödningsperioden </a:t>
            </a:r>
            <a:br>
              <a:rPr lang="sv-SE" altLang="sv-SE" sz="2400" dirty="0">
                <a:solidFill>
                  <a:srgbClr val="ADAEAE"/>
                </a:solidFill>
                <a:latin typeface="Arial Bold"/>
                <a:cs typeface="Arial Bold"/>
              </a:rPr>
            </a:br>
            <a:r>
              <a:rPr lang="sv-SE" altLang="sv-SE" sz="2400" dirty="0">
                <a:solidFill>
                  <a:srgbClr val="ADAEAE"/>
                </a:solidFill>
                <a:latin typeface="Arial Bold"/>
                <a:cs typeface="Arial Bold"/>
              </a:rPr>
              <a:t>med 1-3 månader</a:t>
            </a:r>
            <a:endParaRPr lang="sv-SE" sz="2400" dirty="0"/>
          </a:p>
        </p:txBody>
      </p:sp>
      <p:sp>
        <p:nvSpPr>
          <p:cNvPr id="10" name="textruta 9"/>
          <p:cNvSpPr txBox="1"/>
          <p:nvPr/>
        </p:nvSpPr>
        <p:spPr>
          <a:xfrm>
            <a:off x="467544" y="404664"/>
            <a:ext cx="6696744"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Dålig kalvskötsel kostar pengar!</a:t>
            </a:r>
          </a:p>
        </p:txBody>
      </p:sp>
      <p:sp>
        <p:nvSpPr>
          <p:cNvPr id="12" name="Höger 11"/>
          <p:cNvSpPr/>
          <p:nvPr/>
        </p:nvSpPr>
        <p:spPr>
          <a:xfrm>
            <a:off x="3995936" y="2064158"/>
            <a:ext cx="216024"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79633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med rundade hörn 4"/>
          <p:cNvSpPr/>
          <p:nvPr/>
        </p:nvSpPr>
        <p:spPr>
          <a:xfrm>
            <a:off x="899592" y="3933056"/>
            <a:ext cx="4536504" cy="24482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4" name="textruta 3"/>
          <p:cNvSpPr txBox="1"/>
          <p:nvPr/>
        </p:nvSpPr>
        <p:spPr>
          <a:xfrm>
            <a:off x="467544" y="404664"/>
            <a:ext cx="5029200"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Optimal kalvskötsel</a:t>
            </a:r>
          </a:p>
        </p:txBody>
      </p:sp>
      <p:sp>
        <p:nvSpPr>
          <p:cNvPr id="3" name="Platshållare för innehåll 2"/>
          <p:cNvSpPr>
            <a:spLocks noGrp="1"/>
          </p:cNvSpPr>
          <p:nvPr>
            <p:ph idx="1"/>
          </p:nvPr>
        </p:nvSpPr>
        <p:spPr>
          <a:xfrm>
            <a:off x="1115616" y="3977758"/>
            <a:ext cx="4320480" cy="2403570"/>
          </a:xfrm>
        </p:spPr>
        <p:txBody>
          <a:bodyPr anchor="ctr">
            <a:normAutofit fontScale="92500" lnSpcReduction="20000"/>
          </a:bodyPr>
          <a:lstStyle/>
          <a:p>
            <a:pPr>
              <a:buClr>
                <a:srgbClr val="F08A00"/>
              </a:buClr>
            </a:pPr>
            <a:r>
              <a:rPr lang="sv-SE" sz="2600" dirty="0"/>
              <a:t>Ren och övervakad kalvning</a:t>
            </a:r>
          </a:p>
          <a:p>
            <a:pPr>
              <a:buClr>
                <a:srgbClr val="F08A00"/>
              </a:buClr>
            </a:pPr>
            <a:r>
              <a:rPr lang="sv-SE" sz="2600" dirty="0"/>
              <a:t>Bra och mycket råmjölk tidigt!</a:t>
            </a:r>
          </a:p>
          <a:p>
            <a:pPr>
              <a:buClr>
                <a:srgbClr val="F08A00"/>
              </a:buClr>
            </a:pPr>
            <a:r>
              <a:rPr lang="sv-SE" sz="2600" dirty="0"/>
              <a:t>Rätt utfodring</a:t>
            </a:r>
          </a:p>
          <a:p>
            <a:pPr>
              <a:buClr>
                <a:srgbClr val="F08A00"/>
              </a:buClr>
            </a:pPr>
            <a:r>
              <a:rPr lang="sv-SE" sz="2600" dirty="0"/>
              <a:t>Smidig avvänjning</a:t>
            </a:r>
          </a:p>
          <a:p>
            <a:pPr>
              <a:buClr>
                <a:srgbClr val="F08A00"/>
              </a:buClr>
            </a:pPr>
            <a:r>
              <a:rPr lang="sv-SE" sz="2600" dirty="0"/>
              <a:t>Bra stallmiljö</a:t>
            </a:r>
          </a:p>
          <a:p>
            <a:pPr>
              <a:buClr>
                <a:srgbClr val="F08A00"/>
              </a:buClr>
            </a:pPr>
            <a:r>
              <a:rPr lang="sv-SE" sz="2600" dirty="0"/>
              <a:t>Undvika smittor</a:t>
            </a:r>
          </a:p>
        </p:txBody>
      </p:sp>
      <p:pic>
        <p:nvPicPr>
          <p:cNvPr id="2" name="Bildobjekt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37391" y="1340768"/>
            <a:ext cx="2730782" cy="4480190"/>
          </a:xfrm>
          <a:prstGeom prst="rect">
            <a:avLst/>
          </a:prstGeom>
        </p:spPr>
      </p:pic>
      <p:sp>
        <p:nvSpPr>
          <p:cNvPr id="6" name="Rektangel med rundade hörn 5"/>
          <p:cNvSpPr/>
          <p:nvPr/>
        </p:nvSpPr>
        <p:spPr>
          <a:xfrm>
            <a:off x="899592" y="1593188"/>
            <a:ext cx="4536504" cy="19892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sv-SE"/>
          </a:p>
        </p:txBody>
      </p:sp>
      <p:sp>
        <p:nvSpPr>
          <p:cNvPr id="7" name="Platshållare för innehåll 2"/>
          <p:cNvSpPr txBox="1">
            <a:spLocks/>
          </p:cNvSpPr>
          <p:nvPr/>
        </p:nvSpPr>
        <p:spPr>
          <a:xfrm>
            <a:off x="1043608" y="1640009"/>
            <a:ext cx="4328893" cy="1933007"/>
          </a:xfrm>
          <a:prstGeom prst="rect">
            <a:avLst/>
          </a:prstGeom>
        </p:spPr>
        <p:txBody>
          <a:bodyPr vert="horz" lIns="91440" tIns="45720" rIns="91440" bIns="45720" rtlCol="0" anchor="ct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2600" dirty="0"/>
              <a:t>0 % kalvdödlighet</a:t>
            </a:r>
          </a:p>
          <a:p>
            <a:pPr>
              <a:buClr>
                <a:srgbClr val="F08A00"/>
              </a:buClr>
            </a:pPr>
            <a:r>
              <a:rPr lang="sv-SE" sz="2600" dirty="0"/>
              <a:t>Friska kalvar</a:t>
            </a:r>
          </a:p>
          <a:p>
            <a:pPr>
              <a:buClr>
                <a:srgbClr val="F08A00"/>
              </a:buClr>
            </a:pPr>
            <a:r>
              <a:rPr lang="sv-SE" sz="2600" dirty="0"/>
              <a:t>90-100 kg vid 2 månader</a:t>
            </a:r>
          </a:p>
          <a:p>
            <a:pPr>
              <a:buClr>
                <a:srgbClr val="F08A00"/>
              </a:buClr>
            </a:pPr>
            <a:r>
              <a:rPr lang="sv-SE" sz="2600" dirty="0" err="1"/>
              <a:t>Inkalvning</a:t>
            </a:r>
            <a:r>
              <a:rPr lang="sv-SE" sz="2600" dirty="0"/>
              <a:t> 24 månader</a:t>
            </a:r>
          </a:p>
          <a:p>
            <a:pPr>
              <a:buClr>
                <a:srgbClr val="F08A00"/>
              </a:buClr>
            </a:pPr>
            <a:r>
              <a:rPr lang="sv-SE" sz="2600" dirty="0"/>
              <a:t>En produktiv mjölkko!</a:t>
            </a:r>
          </a:p>
        </p:txBody>
      </p:sp>
      <p:sp>
        <p:nvSpPr>
          <p:cNvPr id="8" name="Rektangel 7"/>
          <p:cNvSpPr/>
          <p:nvPr/>
        </p:nvSpPr>
        <p:spPr>
          <a:xfrm>
            <a:off x="440838" y="1988840"/>
            <a:ext cx="476862" cy="974540"/>
          </a:xfrm>
          <a:prstGeom prst="rect">
            <a:avLst/>
          </a:prstGeom>
          <a:noFill/>
        </p:spPr>
        <p:txBody>
          <a:bodyPr vert="wordArtVert" wrap="square" lIns="91440" tIns="45720" rIns="91440" bIns="45720">
            <a:spAutoFit/>
          </a:bodyPr>
          <a:lstStyle/>
          <a:p>
            <a:pPr algn="ctr"/>
            <a:r>
              <a:rPr lang="sv-SE" sz="1600" b="0" cap="none" spc="0" dirty="0">
                <a:ln w="0"/>
                <a:solidFill>
                  <a:schemeClr val="tx1"/>
                </a:solidFill>
                <a:effectLst>
                  <a:outerShdw blurRad="38100" dist="19050" dir="2700000" algn="tl" rotWithShape="0">
                    <a:schemeClr val="dk1">
                      <a:alpha val="40000"/>
                    </a:schemeClr>
                  </a:outerShdw>
                </a:effectLst>
              </a:rPr>
              <a:t>MÅL</a:t>
            </a:r>
          </a:p>
        </p:txBody>
      </p:sp>
      <p:sp>
        <p:nvSpPr>
          <p:cNvPr id="9" name="Rektangel 8"/>
          <p:cNvSpPr/>
          <p:nvPr/>
        </p:nvSpPr>
        <p:spPr>
          <a:xfrm>
            <a:off x="440838" y="4273878"/>
            <a:ext cx="476862" cy="1819418"/>
          </a:xfrm>
          <a:prstGeom prst="rect">
            <a:avLst/>
          </a:prstGeom>
          <a:noFill/>
        </p:spPr>
        <p:txBody>
          <a:bodyPr vert="wordArtVert" wrap="square" lIns="91440" tIns="45720" rIns="91440" bIns="45720">
            <a:spAutoFit/>
          </a:bodyPr>
          <a:lstStyle/>
          <a:p>
            <a:pPr algn="ctr"/>
            <a:r>
              <a:rPr lang="sv-SE" sz="1600" b="0" cap="none" spc="0" dirty="0">
                <a:ln w="0"/>
                <a:solidFill>
                  <a:schemeClr val="tx1"/>
                </a:solidFill>
                <a:effectLst>
                  <a:outerShdw blurRad="38100" dist="19050" dir="2700000" algn="tl" rotWithShape="0">
                    <a:schemeClr val="dk1">
                      <a:alpha val="40000"/>
                    </a:schemeClr>
                  </a:outerShdw>
                </a:effectLst>
              </a:rPr>
              <a:t>HUR?</a:t>
            </a:r>
          </a:p>
        </p:txBody>
      </p:sp>
    </p:spTree>
    <p:extLst>
      <p:ext uri="{BB962C8B-B14F-4D97-AF65-F5344CB8AC3E}">
        <p14:creationId xmlns:p14="http://schemas.microsoft.com/office/powerpoint/2010/main" val="1858260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60916" y="404664"/>
            <a:ext cx="6703371"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Vad är naturligt/onaturligt för kalven?</a:t>
            </a:r>
          </a:p>
        </p:txBody>
      </p:sp>
      <p:pic>
        <p:nvPicPr>
          <p:cNvPr id="6" name="Picture 2" descr="C:\Users\ylva.persson\Pictures\Ny mapp\Uganda sektionsmöte\Ankole med korsningskalv.jpg"/>
          <p:cNvPicPr>
            <a:picLocks noChangeAspect="1" noChangeArrowheads="1"/>
          </p:cNvPicPr>
          <p:nvPr/>
        </p:nvPicPr>
        <p:blipFill>
          <a:blip r:embed="rId3" cstate="print"/>
          <a:srcRect/>
          <a:stretch>
            <a:fillRect/>
          </a:stretch>
        </p:blipFill>
        <p:spPr bwMode="auto">
          <a:xfrm>
            <a:off x="683568" y="1268761"/>
            <a:ext cx="3672408" cy="2520280"/>
          </a:xfrm>
          <a:prstGeom prst="rect">
            <a:avLst/>
          </a:prstGeom>
          <a:noFill/>
        </p:spPr>
      </p:pic>
      <p:sp>
        <p:nvSpPr>
          <p:cNvPr id="7" name="textruta 6"/>
          <p:cNvSpPr txBox="1"/>
          <p:nvPr/>
        </p:nvSpPr>
        <p:spPr>
          <a:xfrm>
            <a:off x="2537417" y="3501008"/>
            <a:ext cx="1823897" cy="307777"/>
          </a:xfrm>
          <a:prstGeom prst="rect">
            <a:avLst/>
          </a:prstGeom>
          <a:noFill/>
        </p:spPr>
        <p:txBody>
          <a:bodyPr wrap="none" rtlCol="0">
            <a:spAutoFit/>
          </a:bodyPr>
          <a:lstStyle/>
          <a:p>
            <a:r>
              <a:rPr lang="sv-SE" sz="1400" dirty="0">
                <a:solidFill>
                  <a:schemeClr val="bg1"/>
                </a:solidFill>
                <a:latin typeface="+mn-lt"/>
              </a:rPr>
              <a:t>Foto: Ylva Persson SVA</a:t>
            </a:r>
          </a:p>
        </p:txBody>
      </p:sp>
      <p:pic>
        <p:nvPicPr>
          <p:cNvPr id="8" name="Picture 1" descr="C:\Users\ylva.persson\AppData\Local\Microsoft\Windows\Temporary Internet Files\Content.IE5\Q4EJUJLQ\SLB i kalvningsbox.jpg"/>
          <p:cNvPicPr>
            <a:picLocks noChangeAspect="1" noChangeArrowheads="1"/>
          </p:cNvPicPr>
          <p:nvPr/>
        </p:nvPicPr>
        <p:blipFill>
          <a:blip r:embed="rId4" cstate="print"/>
          <a:srcRect/>
          <a:stretch>
            <a:fillRect/>
          </a:stretch>
        </p:blipFill>
        <p:spPr bwMode="auto">
          <a:xfrm>
            <a:off x="4739712" y="1246486"/>
            <a:ext cx="3612199" cy="2542555"/>
          </a:xfrm>
          <a:prstGeom prst="rect">
            <a:avLst/>
          </a:prstGeom>
          <a:solidFill>
            <a:schemeClr val="tx1">
              <a:lumMod val="10000"/>
              <a:lumOff val="90000"/>
            </a:schemeClr>
          </a:solidFill>
        </p:spPr>
      </p:pic>
      <p:sp>
        <p:nvSpPr>
          <p:cNvPr id="10" name="textruta 9"/>
          <p:cNvSpPr txBox="1"/>
          <p:nvPr/>
        </p:nvSpPr>
        <p:spPr>
          <a:xfrm>
            <a:off x="6528014" y="3481263"/>
            <a:ext cx="1884170" cy="307777"/>
          </a:xfrm>
          <a:prstGeom prst="rect">
            <a:avLst/>
          </a:prstGeom>
          <a:noFill/>
        </p:spPr>
        <p:txBody>
          <a:bodyPr wrap="none" rtlCol="0">
            <a:spAutoFit/>
          </a:bodyPr>
          <a:lstStyle/>
          <a:p>
            <a:r>
              <a:rPr lang="sv-SE" sz="1400" dirty="0">
                <a:solidFill>
                  <a:schemeClr val="bg1"/>
                </a:solidFill>
                <a:latin typeface="+mn-lt"/>
              </a:rPr>
              <a:t>Foto: Bengt Ekberg SVA</a:t>
            </a:r>
          </a:p>
        </p:txBody>
      </p:sp>
      <p:graphicFrame>
        <p:nvGraphicFramePr>
          <p:cNvPr id="2" name="Tabell 1"/>
          <p:cNvGraphicFramePr>
            <a:graphicFrameLocks noGrp="1"/>
          </p:cNvGraphicFramePr>
          <p:nvPr>
            <p:extLst>
              <p:ext uri="{D42A27DB-BD31-4B8C-83A1-F6EECF244321}">
                <p14:modId xmlns:p14="http://schemas.microsoft.com/office/powerpoint/2010/main" val="1221772804"/>
              </p:ext>
            </p:extLst>
          </p:nvPr>
        </p:nvGraphicFramePr>
        <p:xfrm>
          <a:off x="683566" y="4344887"/>
          <a:ext cx="7668344" cy="1676400"/>
        </p:xfrm>
        <a:graphic>
          <a:graphicData uri="http://schemas.openxmlformats.org/drawingml/2006/table">
            <a:tbl>
              <a:tblPr firstRow="1" bandRow="1">
                <a:tableStyleId>{2D5ABB26-0587-4C30-8999-92F81FD0307C}</a:tableStyleId>
              </a:tblPr>
              <a:tblGrid>
                <a:gridCol w="3834172">
                  <a:extLst>
                    <a:ext uri="{9D8B030D-6E8A-4147-A177-3AD203B41FA5}">
                      <a16:colId xmlns:a16="http://schemas.microsoft.com/office/drawing/2014/main" val="20000"/>
                    </a:ext>
                  </a:extLst>
                </a:gridCol>
                <a:gridCol w="3834172">
                  <a:extLst>
                    <a:ext uri="{9D8B030D-6E8A-4147-A177-3AD203B41FA5}">
                      <a16:colId xmlns:a16="http://schemas.microsoft.com/office/drawing/2014/main" val="20001"/>
                    </a:ext>
                  </a:extLst>
                </a:gridCol>
              </a:tblGrid>
              <a:tr h="324000">
                <a:tc>
                  <a:txBody>
                    <a:bodyPr/>
                    <a:lstStyle/>
                    <a:p>
                      <a:pPr algn="ctr"/>
                      <a:r>
                        <a:rPr lang="sv-SE" sz="1600" dirty="0"/>
                        <a:t>Få</a:t>
                      </a:r>
                      <a:r>
                        <a:rPr lang="sv-SE" sz="1600" baseline="0" dirty="0"/>
                        <a:t> djur per yta</a:t>
                      </a:r>
                      <a:endParaRPr lang="sv-SE" sz="1600" dirty="0"/>
                    </a:p>
                  </a:txBody>
                  <a:tcPr/>
                </a:tc>
                <a:tc>
                  <a:txBody>
                    <a:bodyPr/>
                    <a:lstStyle/>
                    <a:p>
                      <a:pPr algn="ctr"/>
                      <a:r>
                        <a:rPr lang="sv-SE" sz="1600" dirty="0"/>
                        <a:t>Många djur per yta</a:t>
                      </a:r>
                    </a:p>
                  </a:txBody>
                  <a:tcPr/>
                </a:tc>
                <a:extLst>
                  <a:ext uri="{0D108BD9-81ED-4DB2-BD59-A6C34878D82A}">
                    <a16:rowId xmlns:a16="http://schemas.microsoft.com/office/drawing/2014/main" val="10000"/>
                  </a:ext>
                </a:extLst>
              </a:tr>
              <a:tr h="324000">
                <a:tc>
                  <a:txBody>
                    <a:bodyPr/>
                    <a:lstStyle/>
                    <a:p>
                      <a:pPr algn="ctr"/>
                      <a:r>
                        <a:rPr lang="sv-SE" sz="1600" dirty="0"/>
                        <a:t>Kalvar avskilt och gömmer kalv</a:t>
                      </a:r>
                    </a:p>
                  </a:txBody>
                  <a:tcPr/>
                </a:tc>
                <a:tc>
                  <a:txBody>
                    <a:bodyPr/>
                    <a:lstStyle/>
                    <a:p>
                      <a:pPr algn="ctr"/>
                      <a:r>
                        <a:rPr lang="sv-SE" sz="1600" dirty="0"/>
                        <a:t>Kalvar många</a:t>
                      </a:r>
                      <a:r>
                        <a:rPr lang="sv-SE" sz="1600" baseline="0" dirty="0"/>
                        <a:t> gånger i grupp</a:t>
                      </a:r>
                      <a:endParaRPr lang="sv-SE" sz="1600" dirty="0"/>
                    </a:p>
                  </a:txBody>
                  <a:tcPr/>
                </a:tc>
                <a:extLst>
                  <a:ext uri="{0D108BD9-81ED-4DB2-BD59-A6C34878D82A}">
                    <a16:rowId xmlns:a16="http://schemas.microsoft.com/office/drawing/2014/main" val="10001"/>
                  </a:ext>
                </a:extLst>
              </a:tr>
              <a:tr h="324000">
                <a:tc>
                  <a:txBody>
                    <a:bodyPr/>
                    <a:lstStyle/>
                    <a:p>
                      <a:pPr algn="ctr"/>
                      <a:r>
                        <a:rPr lang="sv-SE" sz="1600" dirty="0"/>
                        <a:t>Långvariga sociala band</a:t>
                      </a:r>
                    </a:p>
                  </a:txBody>
                  <a:tcPr/>
                </a:tc>
                <a:tc>
                  <a:txBody>
                    <a:bodyPr/>
                    <a:lstStyle/>
                    <a:p>
                      <a:pPr algn="ctr"/>
                      <a:r>
                        <a:rPr lang="sv-SE" sz="1600" dirty="0"/>
                        <a:t>Kalven skiljs från modern tidigt</a:t>
                      </a:r>
                    </a:p>
                  </a:txBody>
                  <a:tcPr/>
                </a:tc>
                <a:extLst>
                  <a:ext uri="{0D108BD9-81ED-4DB2-BD59-A6C34878D82A}">
                    <a16:rowId xmlns:a16="http://schemas.microsoft.com/office/drawing/2014/main" val="10002"/>
                  </a:ext>
                </a:extLst>
              </a:tr>
              <a:tr h="3240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sv-SE" sz="1600" dirty="0"/>
                        <a:t>Diar upp till 10 gånger per dygn</a:t>
                      </a:r>
                    </a:p>
                  </a:txBody>
                  <a:tcPr/>
                </a:tc>
                <a:tc>
                  <a:txBody>
                    <a:bodyPr/>
                    <a:lstStyle/>
                    <a:p>
                      <a:pPr algn="ctr"/>
                      <a:r>
                        <a:rPr lang="sv-SE" sz="1600" dirty="0"/>
                        <a:t>Utfodras 2-3 gånger per dygn</a:t>
                      </a:r>
                    </a:p>
                  </a:txBody>
                  <a:tcPr/>
                </a:tc>
                <a:extLst>
                  <a:ext uri="{0D108BD9-81ED-4DB2-BD59-A6C34878D82A}">
                    <a16:rowId xmlns:a16="http://schemas.microsoft.com/office/drawing/2014/main" val="10003"/>
                  </a:ext>
                </a:extLst>
              </a:tr>
              <a:tr h="324000">
                <a:tc>
                  <a:txBody>
                    <a:bodyPr/>
                    <a:lstStyle/>
                    <a:p>
                      <a:pPr algn="ctr"/>
                      <a:r>
                        <a:rPr lang="sv-SE" sz="1600" dirty="0"/>
                        <a:t>Gradvis avvänjning vid 7-14 månader</a:t>
                      </a:r>
                    </a:p>
                  </a:txBody>
                  <a:tcPr/>
                </a:tc>
                <a:tc>
                  <a:txBody>
                    <a:bodyPr/>
                    <a:lstStyle/>
                    <a:p>
                      <a:pPr algn="ctr"/>
                      <a:r>
                        <a:rPr lang="sv-SE" sz="1600" dirty="0"/>
                        <a:t>Abrupt avvänjning vid 2-3 månader</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54620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2"/>
          <p:cNvSpPr txBox="1">
            <a:spLocks/>
          </p:cNvSpPr>
          <p:nvPr/>
        </p:nvSpPr>
        <p:spPr>
          <a:xfrm>
            <a:off x="683568" y="1340768"/>
            <a:ext cx="6984776" cy="492173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2600" dirty="0"/>
              <a:t>Involvera foderrådgivaren i sinkoutfodringen</a:t>
            </a:r>
          </a:p>
          <a:p>
            <a:pPr lvl="1">
              <a:buClr>
                <a:srgbClr val="F08A00"/>
              </a:buClr>
            </a:pPr>
            <a:r>
              <a:rPr lang="sv-SE" sz="2200" dirty="0"/>
              <a:t>Bedöm hullet under hela </a:t>
            </a:r>
            <a:r>
              <a:rPr lang="sv-SE" sz="2200" dirty="0" err="1"/>
              <a:t>sinperioden</a:t>
            </a:r>
            <a:r>
              <a:rPr lang="sv-SE" sz="2200" dirty="0"/>
              <a:t> (3-3,5)</a:t>
            </a:r>
          </a:p>
          <a:p>
            <a:pPr lvl="2">
              <a:buClr>
                <a:srgbClr val="F08A00"/>
              </a:buClr>
            </a:pPr>
            <a:endParaRPr lang="sv-SE" sz="1800" dirty="0"/>
          </a:p>
          <a:p>
            <a:pPr>
              <a:buClr>
                <a:srgbClr val="F08A00"/>
              </a:buClr>
            </a:pPr>
            <a:r>
              <a:rPr lang="sv-SE" sz="2600" dirty="0"/>
              <a:t>Tillräckligt med kalvningsplatser</a:t>
            </a:r>
          </a:p>
          <a:p>
            <a:pPr lvl="1">
              <a:buClr>
                <a:srgbClr val="F08A00"/>
              </a:buClr>
            </a:pPr>
            <a:r>
              <a:rPr lang="sv-SE" sz="2200" dirty="0"/>
              <a:t>Undvik ”babybooms”</a:t>
            </a:r>
          </a:p>
          <a:p>
            <a:pPr lvl="1">
              <a:buClr>
                <a:srgbClr val="F08A00"/>
              </a:buClr>
            </a:pPr>
            <a:r>
              <a:rPr lang="sv-SE" sz="2200" dirty="0"/>
              <a:t>Minst 3 kalvningsboxar per 100 kor </a:t>
            </a:r>
          </a:p>
          <a:p>
            <a:pPr marL="914400" lvl="2" indent="0">
              <a:buClr>
                <a:srgbClr val="F08A00"/>
              </a:buClr>
              <a:buNone/>
            </a:pPr>
            <a:endParaRPr lang="sv-SE" sz="2200" dirty="0"/>
          </a:p>
          <a:p>
            <a:pPr>
              <a:buClr>
                <a:srgbClr val="F08A00"/>
              </a:buClr>
            </a:pPr>
            <a:r>
              <a:rPr lang="sv-SE" sz="2600" dirty="0"/>
              <a:t>Kalvningsboxen</a:t>
            </a:r>
          </a:p>
          <a:p>
            <a:pPr lvl="1">
              <a:buClr>
                <a:srgbClr val="F08A00"/>
              </a:buClr>
            </a:pPr>
            <a:r>
              <a:rPr lang="sv-SE" sz="2200" u="sng" dirty="0"/>
              <a:t>Ensambox </a:t>
            </a:r>
            <a:r>
              <a:rPr lang="sv-SE" sz="1400" dirty="0"/>
              <a:t>(Vid gruppbox: tätt mellan kalvningar och få kor i samma)</a:t>
            </a:r>
          </a:p>
          <a:p>
            <a:pPr lvl="2">
              <a:lnSpc>
                <a:spcPct val="110000"/>
              </a:lnSpc>
              <a:buClr>
                <a:srgbClr val="F08A00"/>
              </a:buClr>
            </a:pPr>
            <a:r>
              <a:rPr lang="sv-SE" sz="1800" dirty="0"/>
              <a:t>Kor vill kalva avskilt</a:t>
            </a:r>
          </a:p>
          <a:p>
            <a:pPr lvl="2">
              <a:lnSpc>
                <a:spcPct val="110000"/>
              </a:lnSpc>
              <a:buClr>
                <a:srgbClr val="F08A00"/>
              </a:buClr>
            </a:pPr>
            <a:r>
              <a:rPr lang="sv-SE" sz="1800" dirty="0"/>
              <a:t>Kan rengöras mellan kalvningar</a:t>
            </a:r>
          </a:p>
          <a:p>
            <a:pPr lvl="2">
              <a:lnSpc>
                <a:spcPct val="110000"/>
              </a:lnSpc>
              <a:buClr>
                <a:srgbClr val="F08A00"/>
              </a:buClr>
            </a:pPr>
            <a:r>
              <a:rPr lang="sv-SE" sz="1800" dirty="0"/>
              <a:t>Andra kor kan inte lägga sig i </a:t>
            </a:r>
          </a:p>
          <a:p>
            <a:pPr lvl="2">
              <a:lnSpc>
                <a:spcPct val="110000"/>
              </a:lnSpc>
              <a:buClr>
                <a:srgbClr val="F08A00"/>
              </a:buClr>
            </a:pPr>
            <a:r>
              <a:rPr lang="sv-SE" sz="1800" dirty="0"/>
              <a:t>Lättare att assistera, mjölka kon och utfodra kalven</a:t>
            </a:r>
            <a:endParaRPr lang="sv-SE" sz="1400" dirty="0"/>
          </a:p>
          <a:p>
            <a:pPr lvl="1">
              <a:buClr>
                <a:srgbClr val="F08A00"/>
              </a:buClr>
            </a:pPr>
            <a:r>
              <a:rPr lang="sv-SE" sz="2200" dirty="0"/>
              <a:t>Avskild men lättåtkomlig</a:t>
            </a:r>
          </a:p>
          <a:p>
            <a:pPr lvl="1">
              <a:buClr>
                <a:srgbClr val="F08A00"/>
              </a:buClr>
            </a:pPr>
            <a:r>
              <a:rPr lang="sv-SE" sz="2200" dirty="0"/>
              <a:t>Renaste platsen i stallet!</a:t>
            </a:r>
          </a:p>
          <a:p>
            <a:pPr lvl="2">
              <a:buClr>
                <a:srgbClr val="F08A00"/>
              </a:buClr>
            </a:pPr>
            <a:r>
              <a:rPr lang="sv-SE" sz="1800" dirty="0"/>
              <a:t>Ren miljö – ren ko – bra råmjölk – frisk kalv</a:t>
            </a:r>
          </a:p>
          <a:p>
            <a:pPr lvl="1">
              <a:buClr>
                <a:srgbClr val="F08A00"/>
              </a:buClr>
            </a:pPr>
            <a:r>
              <a:rPr lang="sv-SE" sz="2200" dirty="0"/>
              <a:t>Bör finnas möjlighet att mjölka kon på plats</a:t>
            </a:r>
          </a:p>
          <a:p>
            <a:pPr lvl="1">
              <a:buClr>
                <a:srgbClr val="F08A00"/>
              </a:buClr>
            </a:pPr>
            <a:endParaRPr lang="sv-SE" sz="2200" dirty="0"/>
          </a:p>
          <a:p>
            <a:pPr>
              <a:buClr>
                <a:srgbClr val="F08A00"/>
              </a:buClr>
            </a:pPr>
            <a:r>
              <a:rPr lang="sv-SE" sz="2600" dirty="0"/>
              <a:t>Bara kalvning i kalvningsboxen</a:t>
            </a:r>
          </a:p>
          <a:p>
            <a:pPr lvl="1">
              <a:buClr>
                <a:srgbClr val="F08A00"/>
              </a:buClr>
            </a:pPr>
            <a:r>
              <a:rPr lang="sv-SE" sz="2200" dirty="0"/>
              <a:t>Kon in vid tecken på förestående kalvning, ut inom ett dygn efter kalvning</a:t>
            </a:r>
          </a:p>
          <a:p>
            <a:pPr lvl="1">
              <a:buClr>
                <a:srgbClr val="F08A00"/>
              </a:buClr>
            </a:pPr>
            <a:endParaRPr lang="sv-SE" sz="2200" dirty="0"/>
          </a:p>
          <a:p>
            <a:pPr>
              <a:buClr>
                <a:srgbClr val="F08A00"/>
              </a:buClr>
            </a:pPr>
            <a:r>
              <a:rPr lang="sv-SE" sz="2600" dirty="0"/>
              <a:t>ÖVERVAKA!!</a:t>
            </a:r>
          </a:p>
          <a:p>
            <a:pPr lvl="1">
              <a:buClr>
                <a:srgbClr val="F08A00"/>
              </a:buClr>
            </a:pPr>
            <a:r>
              <a:rPr lang="sv-SE" sz="2200" dirty="0"/>
              <a:t>Långdragna kalvningar försvagar kalven som dricker mindre råmjölk</a:t>
            </a:r>
          </a:p>
          <a:p>
            <a:pPr marL="914400" lvl="2" indent="0">
              <a:buClr>
                <a:srgbClr val="F08A00"/>
              </a:buClr>
              <a:buNone/>
            </a:pPr>
            <a:endParaRPr lang="sv-SE" sz="1800" dirty="0"/>
          </a:p>
          <a:p>
            <a:pPr lvl="1">
              <a:buClr>
                <a:srgbClr val="F08A00"/>
              </a:buClr>
            </a:pPr>
            <a:endParaRPr lang="sv-SE" sz="2200" dirty="0"/>
          </a:p>
        </p:txBody>
      </p:sp>
      <p:sp>
        <p:nvSpPr>
          <p:cNvPr id="9" name="textruta 8"/>
          <p:cNvSpPr txBox="1"/>
          <p:nvPr/>
        </p:nvSpPr>
        <p:spPr>
          <a:xfrm>
            <a:off x="467544" y="404664"/>
            <a:ext cx="6264696"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Kalvningen är början på kalvens liv</a:t>
            </a:r>
          </a:p>
        </p:txBody>
      </p:sp>
      <p:sp>
        <p:nvSpPr>
          <p:cNvPr id="6" name="Text Box 6"/>
          <p:cNvSpPr txBox="1">
            <a:spLocks noChangeArrowheads="1"/>
          </p:cNvSpPr>
          <p:nvPr/>
        </p:nvSpPr>
        <p:spPr bwMode="auto">
          <a:xfrm>
            <a:off x="4770439" y="2789900"/>
            <a:ext cx="47701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v-SE"/>
            </a:defPPr>
            <a:lvl1pPr algn="l"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a:lstStyle>
          <a:p>
            <a:pPr eaLnBrk="1" hangingPunct="1">
              <a:spcBef>
                <a:spcPct val="0"/>
              </a:spcBef>
              <a:buFontTx/>
              <a:buNone/>
            </a:pPr>
            <a:r>
              <a:rPr lang="sv-SE" altLang="sv-SE" sz="1000" dirty="0">
                <a:solidFill>
                  <a:schemeClr val="bg1"/>
                </a:solidFill>
                <a:latin typeface="Arial" panose="020B0604020202020204" pitchFamily="34" charset="0"/>
                <a:cs typeface="Arial" panose="020B0604020202020204" pitchFamily="34" charset="0"/>
              </a:rPr>
              <a:t>Foto: Catarina Svensson</a:t>
            </a:r>
          </a:p>
        </p:txBody>
      </p:sp>
      <p:pic>
        <p:nvPicPr>
          <p:cNvPr id="7" name="Bildobjekt 6" descr="C:\Users\ba132\Desktop\Pågående layoutarbete\Standardrutiner\Illustrationer\Förminskade illustrationer\20121008123802126_00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556047"/>
            <a:ext cx="3793409" cy="2953073"/>
          </a:xfrm>
          <a:prstGeom prst="rect">
            <a:avLst/>
          </a:prstGeom>
          <a:noFill/>
          <a:ln>
            <a:noFill/>
          </a:ln>
        </p:spPr>
      </p:pic>
      <p:sp>
        <p:nvSpPr>
          <p:cNvPr id="8" name="textruta 7"/>
          <p:cNvSpPr txBox="1"/>
          <p:nvPr/>
        </p:nvSpPr>
        <p:spPr>
          <a:xfrm>
            <a:off x="7804344" y="4005064"/>
            <a:ext cx="3472416" cy="184666"/>
          </a:xfrm>
          <a:prstGeom prst="rect">
            <a:avLst/>
          </a:prstGeom>
          <a:noFill/>
        </p:spPr>
        <p:txBody>
          <a:bodyPr wrap="square" rtlCol="0">
            <a:spAutoFit/>
          </a:bodyPr>
          <a:lstStyle/>
          <a:p>
            <a:r>
              <a:rPr lang="sv-SE" sz="600" b="1" dirty="0"/>
              <a:t>© Växa Sverige</a:t>
            </a:r>
          </a:p>
        </p:txBody>
      </p:sp>
    </p:spTree>
    <p:extLst>
      <p:ext uri="{BB962C8B-B14F-4D97-AF65-F5344CB8AC3E}">
        <p14:creationId xmlns:p14="http://schemas.microsoft.com/office/powerpoint/2010/main" val="1476534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3275856" y="384276"/>
            <a:ext cx="2448272" cy="715089"/>
          </a:xfrm>
          <a:prstGeom prst="flowChartAlternateProcess">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Övervaka tecken på kalvning</a:t>
            </a:r>
          </a:p>
        </p:txBody>
      </p:sp>
      <p:sp>
        <p:nvSpPr>
          <p:cNvPr id="4" name="textruta 3"/>
          <p:cNvSpPr txBox="1"/>
          <p:nvPr/>
        </p:nvSpPr>
        <p:spPr>
          <a:xfrm>
            <a:off x="2699792" y="1399853"/>
            <a:ext cx="3600400" cy="646331"/>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Vid förestående kalvning: flytta </a:t>
            </a:r>
            <a:r>
              <a:rPr lang="sv-SE" u="sng" dirty="0"/>
              <a:t>lugnt</a:t>
            </a:r>
            <a:r>
              <a:rPr lang="sv-SE" dirty="0"/>
              <a:t> till helt ren kalvningsbox</a:t>
            </a:r>
          </a:p>
        </p:txBody>
      </p:sp>
      <p:sp>
        <p:nvSpPr>
          <p:cNvPr id="5" name="textruta 4"/>
          <p:cNvSpPr txBox="1"/>
          <p:nvPr/>
        </p:nvSpPr>
        <p:spPr>
          <a:xfrm>
            <a:off x="3563888" y="2439926"/>
            <a:ext cx="1872208" cy="1146349"/>
          </a:xfrm>
          <a:prstGeom prst="diamond">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sz="1050" dirty="0"/>
              <a:t>Fortlöper kalvningen som den ska?</a:t>
            </a:r>
          </a:p>
        </p:txBody>
      </p:sp>
      <p:sp>
        <p:nvSpPr>
          <p:cNvPr id="6" name="textruta 5"/>
          <p:cNvSpPr txBox="1"/>
          <p:nvPr/>
        </p:nvSpPr>
        <p:spPr>
          <a:xfrm>
            <a:off x="323528" y="2412725"/>
            <a:ext cx="2736304" cy="1200329"/>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buAutoNum type="arabicPeriod"/>
            </a:pPr>
            <a:r>
              <a:rPr lang="sv-SE" dirty="0"/>
              <a:t>Undersök om kalven ligger normalt</a:t>
            </a:r>
          </a:p>
          <a:p>
            <a:pPr marL="342900" indent="-342900">
              <a:buAutoNum type="arabicPeriod"/>
            </a:pPr>
            <a:r>
              <a:rPr lang="sv-SE" dirty="0"/>
              <a:t>Rätta ev. fellägen</a:t>
            </a:r>
          </a:p>
          <a:p>
            <a:pPr marL="342900" indent="-342900">
              <a:buAutoNum type="arabicPeriod"/>
            </a:pPr>
            <a:r>
              <a:rPr lang="sv-SE" dirty="0"/>
              <a:t>Dra ut kalven</a:t>
            </a:r>
          </a:p>
        </p:txBody>
      </p:sp>
      <p:sp>
        <p:nvSpPr>
          <p:cNvPr id="7" name="textruta 6"/>
          <p:cNvSpPr txBox="1"/>
          <p:nvPr/>
        </p:nvSpPr>
        <p:spPr>
          <a:xfrm>
            <a:off x="755576" y="3933056"/>
            <a:ext cx="1872208" cy="825371"/>
          </a:xfrm>
          <a:prstGeom prst="diamond">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sz="1050" dirty="0"/>
              <a:t>Kan du få fram kalven?</a:t>
            </a:r>
          </a:p>
        </p:txBody>
      </p:sp>
      <p:sp>
        <p:nvSpPr>
          <p:cNvPr id="8" name="textruta 7"/>
          <p:cNvSpPr txBox="1"/>
          <p:nvPr/>
        </p:nvSpPr>
        <p:spPr>
          <a:xfrm>
            <a:off x="5949510" y="2808579"/>
            <a:ext cx="2736304" cy="408623"/>
          </a:xfrm>
          <a:prstGeom prst="flowChartAlternateProcess">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Kalven föds</a:t>
            </a:r>
          </a:p>
        </p:txBody>
      </p:sp>
      <p:sp>
        <p:nvSpPr>
          <p:cNvPr id="9" name="textruta 8"/>
          <p:cNvSpPr txBox="1"/>
          <p:nvPr/>
        </p:nvSpPr>
        <p:spPr>
          <a:xfrm>
            <a:off x="5957631" y="3719205"/>
            <a:ext cx="2736304" cy="769441"/>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buAutoNum type="arabicPeriod"/>
            </a:pPr>
            <a:r>
              <a:rPr lang="sv-SE" sz="1100" dirty="0"/>
              <a:t>Kontrollera att kalven andas</a:t>
            </a:r>
          </a:p>
          <a:p>
            <a:pPr marL="342900" indent="-342900">
              <a:buAutoNum type="arabicPeriod"/>
            </a:pPr>
            <a:r>
              <a:rPr lang="sv-SE" sz="1100" dirty="0"/>
              <a:t>Ta bort ev. hinnor över mulen</a:t>
            </a:r>
          </a:p>
          <a:p>
            <a:pPr marL="342900" indent="-342900">
              <a:buAutoNum type="arabicPeriod"/>
            </a:pPr>
            <a:r>
              <a:rPr lang="sv-SE" sz="1100" dirty="0"/>
              <a:t>Massera bröstkorgen bakifrån och framåt om kalven har svårt att andas</a:t>
            </a:r>
          </a:p>
        </p:txBody>
      </p:sp>
      <p:sp>
        <p:nvSpPr>
          <p:cNvPr id="10" name="textruta 9"/>
          <p:cNvSpPr txBox="1"/>
          <p:nvPr/>
        </p:nvSpPr>
        <p:spPr>
          <a:xfrm>
            <a:off x="3383868" y="4964593"/>
            <a:ext cx="2232248" cy="369332"/>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Ge råmjölk manuellt</a:t>
            </a:r>
          </a:p>
        </p:txBody>
      </p:sp>
      <p:sp>
        <p:nvSpPr>
          <p:cNvPr id="11" name="textruta 10"/>
          <p:cNvSpPr txBox="1"/>
          <p:nvPr/>
        </p:nvSpPr>
        <p:spPr>
          <a:xfrm>
            <a:off x="3383868" y="5661248"/>
            <a:ext cx="2232248" cy="646331"/>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Flytta kon och kalven inom 1 dygn</a:t>
            </a:r>
          </a:p>
        </p:txBody>
      </p:sp>
      <p:sp>
        <p:nvSpPr>
          <p:cNvPr id="12" name="textruta 11"/>
          <p:cNvSpPr txBox="1"/>
          <p:nvPr/>
        </p:nvSpPr>
        <p:spPr>
          <a:xfrm>
            <a:off x="575556" y="5013176"/>
            <a:ext cx="2232248" cy="369332"/>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Kontakta veterinär</a:t>
            </a:r>
          </a:p>
        </p:txBody>
      </p:sp>
      <p:sp>
        <p:nvSpPr>
          <p:cNvPr id="13" name="textruta 12"/>
          <p:cNvSpPr txBox="1"/>
          <p:nvPr/>
        </p:nvSpPr>
        <p:spPr>
          <a:xfrm>
            <a:off x="6012160" y="5805264"/>
            <a:ext cx="2736304" cy="369332"/>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sv-SE" dirty="0"/>
              <a:t>Rengör kalvningsboxen</a:t>
            </a:r>
          </a:p>
        </p:txBody>
      </p:sp>
      <p:cxnSp>
        <p:nvCxnSpPr>
          <p:cNvPr id="15" name="Rak pil 14"/>
          <p:cNvCxnSpPr>
            <a:stCxn id="3" idx="2"/>
          </p:cNvCxnSpPr>
          <p:nvPr/>
        </p:nvCxnSpPr>
        <p:spPr>
          <a:xfrm>
            <a:off x="4499992" y="1099365"/>
            <a:ext cx="0" cy="3004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Rak pil 19"/>
          <p:cNvCxnSpPr>
            <a:endCxn id="5" idx="0"/>
          </p:cNvCxnSpPr>
          <p:nvPr/>
        </p:nvCxnSpPr>
        <p:spPr>
          <a:xfrm>
            <a:off x="4499992" y="2046184"/>
            <a:ext cx="0" cy="393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Rak pil 31"/>
          <p:cNvCxnSpPr>
            <a:stCxn id="5" idx="3"/>
            <a:endCxn id="8" idx="1"/>
          </p:cNvCxnSpPr>
          <p:nvPr/>
        </p:nvCxnSpPr>
        <p:spPr>
          <a:xfrm flipV="1">
            <a:off x="5436096" y="3012891"/>
            <a:ext cx="513414" cy="2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Rak pil 33"/>
          <p:cNvCxnSpPr>
            <a:stCxn id="8" idx="2"/>
          </p:cNvCxnSpPr>
          <p:nvPr/>
        </p:nvCxnSpPr>
        <p:spPr>
          <a:xfrm>
            <a:off x="7317662" y="3217202"/>
            <a:ext cx="8121" cy="5020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Rak pil 35"/>
          <p:cNvCxnSpPr>
            <a:stCxn id="9" idx="2"/>
          </p:cNvCxnSpPr>
          <p:nvPr/>
        </p:nvCxnSpPr>
        <p:spPr>
          <a:xfrm flipH="1">
            <a:off x="5616117" y="4488646"/>
            <a:ext cx="1709666" cy="6606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Rak pil 37"/>
          <p:cNvCxnSpPr/>
          <p:nvPr/>
        </p:nvCxnSpPr>
        <p:spPr>
          <a:xfrm>
            <a:off x="4499992" y="5333925"/>
            <a:ext cx="0" cy="3273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Rak pil 39"/>
          <p:cNvCxnSpPr/>
          <p:nvPr/>
        </p:nvCxnSpPr>
        <p:spPr>
          <a:xfrm>
            <a:off x="5616116" y="5984414"/>
            <a:ext cx="396044" cy="55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2" name="Rak pil 41"/>
          <p:cNvCxnSpPr>
            <a:stCxn id="5" idx="1"/>
            <a:endCxn id="6" idx="3"/>
          </p:cNvCxnSpPr>
          <p:nvPr/>
        </p:nvCxnSpPr>
        <p:spPr>
          <a:xfrm flipH="1" flipV="1">
            <a:off x="3059832" y="3012890"/>
            <a:ext cx="504056" cy="2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Rak pil 43"/>
          <p:cNvCxnSpPr>
            <a:stCxn id="6" idx="2"/>
            <a:endCxn id="7" idx="0"/>
          </p:cNvCxnSpPr>
          <p:nvPr/>
        </p:nvCxnSpPr>
        <p:spPr>
          <a:xfrm>
            <a:off x="1691680" y="3613054"/>
            <a:ext cx="0" cy="3200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Rak pil 49"/>
          <p:cNvCxnSpPr>
            <a:stCxn id="7" idx="2"/>
            <a:endCxn id="12" idx="0"/>
          </p:cNvCxnSpPr>
          <p:nvPr/>
        </p:nvCxnSpPr>
        <p:spPr>
          <a:xfrm>
            <a:off x="1691680" y="4758427"/>
            <a:ext cx="0" cy="2547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Rak pil 51"/>
          <p:cNvCxnSpPr>
            <a:stCxn id="7" idx="3"/>
            <a:endCxn id="9" idx="1"/>
          </p:cNvCxnSpPr>
          <p:nvPr/>
        </p:nvCxnSpPr>
        <p:spPr>
          <a:xfrm flipV="1">
            <a:off x="2627784" y="4103926"/>
            <a:ext cx="3329847" cy="2418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3" name="Oval 52"/>
          <p:cNvSpPr/>
          <p:nvPr/>
        </p:nvSpPr>
        <p:spPr>
          <a:xfrm>
            <a:off x="6080552" y="135021"/>
            <a:ext cx="1656184" cy="288032"/>
          </a:xfrm>
          <a:prstGeom prst="wedgeEllipseCallout">
            <a:avLst>
              <a:gd name="adj1" fmla="val -68304"/>
              <a:gd name="adj2" fmla="val 1811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100" dirty="0"/>
              <a:t>Hjälpmedel finns</a:t>
            </a:r>
          </a:p>
        </p:txBody>
      </p:sp>
      <p:sp>
        <p:nvSpPr>
          <p:cNvPr id="54" name="Oval 53"/>
          <p:cNvSpPr/>
          <p:nvPr/>
        </p:nvSpPr>
        <p:spPr>
          <a:xfrm>
            <a:off x="6876256" y="1556936"/>
            <a:ext cx="1656184" cy="595637"/>
          </a:xfrm>
          <a:prstGeom prst="wedgeEllipseCallout">
            <a:avLst>
              <a:gd name="adj1" fmla="val -151379"/>
              <a:gd name="adj2" fmla="val 17039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100" dirty="0"/>
              <a:t>Max 2 timmar sen </a:t>
            </a:r>
            <a:r>
              <a:rPr lang="sv-SE" sz="1100" dirty="0" err="1"/>
              <a:t>vattenkalven</a:t>
            </a:r>
            <a:r>
              <a:rPr lang="sv-SE" sz="1100" dirty="0"/>
              <a:t> avgått</a:t>
            </a:r>
          </a:p>
        </p:txBody>
      </p:sp>
      <p:sp>
        <p:nvSpPr>
          <p:cNvPr id="55" name="textruta 54"/>
          <p:cNvSpPr txBox="1"/>
          <p:nvPr/>
        </p:nvSpPr>
        <p:spPr>
          <a:xfrm>
            <a:off x="3131840" y="2766120"/>
            <a:ext cx="369398" cy="230832"/>
          </a:xfrm>
          <a:prstGeom prst="rect">
            <a:avLst/>
          </a:prstGeom>
          <a:noFill/>
        </p:spPr>
        <p:txBody>
          <a:bodyPr wrap="square" rtlCol="0">
            <a:spAutoFit/>
          </a:bodyPr>
          <a:lstStyle/>
          <a:p>
            <a:pPr algn="ctr"/>
            <a:r>
              <a:rPr lang="sv-SE" sz="900" dirty="0"/>
              <a:t>Nej</a:t>
            </a:r>
          </a:p>
        </p:txBody>
      </p:sp>
      <p:sp>
        <p:nvSpPr>
          <p:cNvPr id="56" name="textruta 55"/>
          <p:cNvSpPr txBox="1"/>
          <p:nvPr/>
        </p:nvSpPr>
        <p:spPr>
          <a:xfrm>
            <a:off x="5498746" y="3054746"/>
            <a:ext cx="369398" cy="230832"/>
          </a:xfrm>
          <a:prstGeom prst="rect">
            <a:avLst/>
          </a:prstGeom>
          <a:noFill/>
        </p:spPr>
        <p:txBody>
          <a:bodyPr wrap="square" rtlCol="0">
            <a:spAutoFit/>
          </a:bodyPr>
          <a:lstStyle/>
          <a:p>
            <a:pPr algn="ctr"/>
            <a:r>
              <a:rPr lang="sv-SE" sz="900" dirty="0"/>
              <a:t>Ja</a:t>
            </a:r>
          </a:p>
        </p:txBody>
      </p:sp>
      <p:sp>
        <p:nvSpPr>
          <p:cNvPr id="57" name="textruta 56"/>
          <p:cNvSpPr txBox="1"/>
          <p:nvPr/>
        </p:nvSpPr>
        <p:spPr>
          <a:xfrm>
            <a:off x="1714389" y="4758099"/>
            <a:ext cx="369398" cy="230832"/>
          </a:xfrm>
          <a:prstGeom prst="rect">
            <a:avLst/>
          </a:prstGeom>
          <a:noFill/>
        </p:spPr>
        <p:txBody>
          <a:bodyPr wrap="square" rtlCol="0">
            <a:spAutoFit/>
          </a:bodyPr>
          <a:lstStyle/>
          <a:p>
            <a:pPr algn="ctr"/>
            <a:r>
              <a:rPr lang="sv-SE" sz="900" dirty="0"/>
              <a:t>Nej</a:t>
            </a:r>
          </a:p>
        </p:txBody>
      </p:sp>
      <p:sp>
        <p:nvSpPr>
          <p:cNvPr id="58" name="textruta 57"/>
          <p:cNvSpPr txBox="1"/>
          <p:nvPr/>
        </p:nvSpPr>
        <p:spPr>
          <a:xfrm>
            <a:off x="3937251" y="4077072"/>
            <a:ext cx="369398" cy="230832"/>
          </a:xfrm>
          <a:prstGeom prst="rect">
            <a:avLst/>
          </a:prstGeom>
          <a:noFill/>
        </p:spPr>
        <p:txBody>
          <a:bodyPr wrap="square" rtlCol="0">
            <a:spAutoFit/>
          </a:bodyPr>
          <a:lstStyle/>
          <a:p>
            <a:pPr algn="ctr"/>
            <a:r>
              <a:rPr lang="sv-SE" sz="900" dirty="0"/>
              <a:t>Ja</a:t>
            </a:r>
          </a:p>
        </p:txBody>
      </p:sp>
      <p:sp>
        <p:nvSpPr>
          <p:cNvPr id="59" name="Oval 58"/>
          <p:cNvSpPr/>
          <p:nvPr/>
        </p:nvSpPr>
        <p:spPr>
          <a:xfrm>
            <a:off x="1070996" y="5744836"/>
            <a:ext cx="1656184" cy="595637"/>
          </a:xfrm>
          <a:prstGeom prst="wedgeEllipseCallout">
            <a:avLst>
              <a:gd name="adj1" fmla="val 89074"/>
              <a:gd name="adj2" fmla="val -14237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100" dirty="0"/>
              <a:t>Överlåt inte detta åt kalven!</a:t>
            </a:r>
          </a:p>
        </p:txBody>
      </p:sp>
      <p:sp>
        <p:nvSpPr>
          <p:cNvPr id="60" name="Oval 59"/>
          <p:cNvSpPr/>
          <p:nvPr/>
        </p:nvSpPr>
        <p:spPr>
          <a:xfrm>
            <a:off x="575556" y="1181854"/>
            <a:ext cx="1656184" cy="910869"/>
          </a:xfrm>
          <a:prstGeom prst="wedgeEllipseCallout">
            <a:avLst>
              <a:gd name="adj1" fmla="val 76690"/>
              <a:gd name="adj2" fmla="val 131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100" dirty="0"/>
              <a:t>Så nära inpå som möjligt men innan påbörjad kalvning</a:t>
            </a:r>
          </a:p>
        </p:txBody>
      </p:sp>
      <p:sp>
        <p:nvSpPr>
          <p:cNvPr id="61" name="Oval 60"/>
          <p:cNvSpPr/>
          <p:nvPr/>
        </p:nvSpPr>
        <p:spPr>
          <a:xfrm>
            <a:off x="6732240" y="4935725"/>
            <a:ext cx="1872208" cy="595637"/>
          </a:xfrm>
          <a:prstGeom prst="wedgeEllipseCallout">
            <a:avLst>
              <a:gd name="adj1" fmla="val -9997"/>
              <a:gd name="adj2" fmla="val 9579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100" dirty="0"/>
              <a:t>Endast kalvningar i kalvningsboxen</a:t>
            </a:r>
          </a:p>
        </p:txBody>
      </p:sp>
      <p:sp>
        <p:nvSpPr>
          <p:cNvPr id="62" name="textruta 61"/>
          <p:cNvSpPr txBox="1"/>
          <p:nvPr/>
        </p:nvSpPr>
        <p:spPr>
          <a:xfrm>
            <a:off x="521550" y="338735"/>
            <a:ext cx="2340260" cy="861774"/>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Kalvningen </a:t>
            </a:r>
          </a:p>
          <a:p>
            <a:r>
              <a:rPr lang="sv-SE" dirty="0">
                <a:solidFill>
                  <a:srgbClr val="F08A00"/>
                </a:solidFill>
                <a:latin typeface="Arial Bold"/>
                <a:cs typeface="Arial Bold"/>
              </a:rPr>
              <a:t>–steg för steg</a:t>
            </a:r>
          </a:p>
        </p:txBody>
      </p:sp>
    </p:spTree>
    <p:extLst>
      <p:ext uri="{BB962C8B-B14F-4D97-AF65-F5344CB8AC3E}">
        <p14:creationId xmlns:p14="http://schemas.microsoft.com/office/powerpoint/2010/main" val="33163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67544" y="404664"/>
            <a:ext cx="5029200" cy="553998"/>
          </a:xfrm>
          <a:prstGeom prst="rect">
            <a:avLst/>
          </a:prstGeom>
          <a:noFill/>
        </p:spPr>
        <p:txBody>
          <a:bodyPr wrap="square" rtlCol="0">
            <a:spAutoFit/>
          </a:bodyPr>
          <a:ls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sz="3000" dirty="0">
                <a:solidFill>
                  <a:srgbClr val="F08A00"/>
                </a:solidFill>
                <a:latin typeface="Arial Bold"/>
                <a:cs typeface="Arial Bold"/>
              </a:rPr>
              <a:t>Råmjölken - livselixir</a:t>
            </a:r>
          </a:p>
        </p:txBody>
      </p:sp>
      <p:sp>
        <p:nvSpPr>
          <p:cNvPr id="5" name="Platshållare för innehåll 2"/>
          <p:cNvSpPr txBox="1">
            <a:spLocks/>
          </p:cNvSpPr>
          <p:nvPr/>
        </p:nvSpPr>
        <p:spPr>
          <a:xfrm>
            <a:off x="683568" y="1352482"/>
            <a:ext cx="6120680" cy="14653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08A00"/>
              </a:buClr>
            </a:pPr>
            <a:r>
              <a:rPr lang="sv-SE" sz="2600" dirty="0"/>
              <a:t>Fler kalvar som överlever</a:t>
            </a:r>
          </a:p>
          <a:p>
            <a:pPr>
              <a:buClr>
                <a:srgbClr val="F08A00"/>
              </a:buClr>
            </a:pPr>
            <a:r>
              <a:rPr lang="sv-SE" sz="2600" dirty="0"/>
              <a:t>Färre med diarré och lunginflammation</a:t>
            </a:r>
          </a:p>
          <a:p>
            <a:pPr>
              <a:buClr>
                <a:srgbClr val="F08A00"/>
              </a:buClr>
            </a:pPr>
            <a:r>
              <a:rPr lang="sv-SE" sz="2600" dirty="0"/>
              <a:t>Bättre tillväxt</a:t>
            </a:r>
          </a:p>
        </p:txBody>
      </p:sp>
      <p:pic>
        <p:nvPicPr>
          <p:cNvPr id="13" name="Picture 2" descr="C:\Users\ylva.persson\Desktop\Kalvkurs\Nappflaska 2 ACO 050314 082.jpg"/>
          <p:cNvPicPr>
            <a:picLocks noChangeAspect="1" noChangeArrowheads="1"/>
          </p:cNvPicPr>
          <p:nvPr/>
        </p:nvPicPr>
        <p:blipFill>
          <a:blip r:embed="rId3" cstate="print"/>
          <a:srcRect/>
          <a:stretch>
            <a:fillRect/>
          </a:stretch>
        </p:blipFill>
        <p:spPr bwMode="auto">
          <a:xfrm>
            <a:off x="7144250" y="2969569"/>
            <a:ext cx="1999749" cy="1395536"/>
          </a:xfrm>
          <a:prstGeom prst="rect">
            <a:avLst/>
          </a:prstGeom>
          <a:noFill/>
        </p:spPr>
      </p:pic>
      <p:pic>
        <p:nvPicPr>
          <p:cNvPr id="14" name="Picture 2" descr="https://upload.wikimedia.org/wikipedia/commons/thumb/9/9e/Refractometer.jpg/300px-Refractome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1484784"/>
            <a:ext cx="1979712" cy="1484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ylva.persson\AppData\Local\Microsoft\Windows\Temporary Internet Files\Content.IE5\BFYWZXQC\Kalvkompisar.tif"/>
          <p:cNvPicPr>
            <a:picLocks noChangeAspect="1" noChangeArrowheads="1"/>
          </p:cNvPicPr>
          <p:nvPr/>
        </p:nvPicPr>
        <p:blipFill>
          <a:blip r:embed="rId5" cstate="print"/>
          <a:srcRect/>
          <a:stretch>
            <a:fillRect/>
          </a:stretch>
        </p:blipFill>
        <p:spPr bwMode="auto">
          <a:xfrm>
            <a:off x="7144249" y="4365105"/>
            <a:ext cx="2002320" cy="1472572"/>
          </a:xfrm>
          <a:prstGeom prst="rect">
            <a:avLst/>
          </a:prstGeom>
          <a:noFill/>
        </p:spPr>
      </p:pic>
      <p:sp>
        <p:nvSpPr>
          <p:cNvPr id="16" name="textruta 15"/>
          <p:cNvSpPr txBox="1"/>
          <p:nvPr/>
        </p:nvSpPr>
        <p:spPr>
          <a:xfrm>
            <a:off x="7186986" y="4385773"/>
            <a:ext cx="967158" cy="184666"/>
          </a:xfrm>
          <a:prstGeom prst="rect">
            <a:avLst/>
          </a:prstGeom>
          <a:noFill/>
        </p:spPr>
        <p:txBody>
          <a:bodyPr wrap="square" rtlCol="0">
            <a:spAutoFit/>
          </a:bodyPr>
          <a:lstStyle/>
          <a:p>
            <a:r>
              <a:rPr lang="sv-SE" sz="600" dirty="0">
                <a:solidFill>
                  <a:schemeClr val="bg1"/>
                </a:solidFill>
                <a:latin typeface="+mn-lt"/>
              </a:rPr>
              <a:t>Foto: Bengt Ekberg SVA</a:t>
            </a:r>
          </a:p>
        </p:txBody>
      </p:sp>
      <p:sp>
        <p:nvSpPr>
          <p:cNvPr id="17" name="textruta 16"/>
          <p:cNvSpPr txBox="1"/>
          <p:nvPr/>
        </p:nvSpPr>
        <p:spPr>
          <a:xfrm>
            <a:off x="7884368" y="4164288"/>
            <a:ext cx="1339092" cy="184666"/>
          </a:xfrm>
          <a:prstGeom prst="rect">
            <a:avLst/>
          </a:prstGeom>
          <a:noFill/>
        </p:spPr>
        <p:txBody>
          <a:bodyPr wrap="square" rtlCol="0">
            <a:spAutoFit/>
          </a:bodyPr>
          <a:lstStyle/>
          <a:p>
            <a:r>
              <a:rPr lang="sv-SE" sz="600" dirty="0">
                <a:solidFill>
                  <a:schemeClr val="bg1"/>
                </a:solidFill>
                <a:latin typeface="+mn-lt"/>
              </a:rPr>
              <a:t>Foto: Ann-Christin Olsson, Husdjur</a:t>
            </a:r>
          </a:p>
        </p:txBody>
      </p:sp>
      <p:sp>
        <p:nvSpPr>
          <p:cNvPr id="9" name="textruta 8"/>
          <p:cNvSpPr txBox="1"/>
          <p:nvPr/>
        </p:nvSpPr>
        <p:spPr>
          <a:xfrm>
            <a:off x="7164288" y="2774569"/>
            <a:ext cx="1339092" cy="184666"/>
          </a:xfrm>
          <a:prstGeom prst="rect">
            <a:avLst/>
          </a:prstGeom>
          <a:noFill/>
        </p:spPr>
        <p:txBody>
          <a:bodyPr wrap="square" rtlCol="0">
            <a:spAutoFit/>
          </a:bodyPr>
          <a:lstStyle/>
          <a:p>
            <a:r>
              <a:rPr lang="sv-SE" sz="600" dirty="0">
                <a:solidFill>
                  <a:schemeClr val="bg1"/>
                </a:solidFill>
                <a:latin typeface="+mn-lt"/>
              </a:rPr>
              <a:t>Foto: </a:t>
            </a:r>
            <a:r>
              <a:rPr lang="sv-SE" sz="600" dirty="0" err="1">
                <a:solidFill>
                  <a:schemeClr val="bg1"/>
                </a:solidFill>
              </a:rPr>
              <a:t>Wikipedia</a:t>
            </a:r>
            <a:r>
              <a:rPr lang="sv-SE" sz="600" dirty="0">
                <a:solidFill>
                  <a:schemeClr val="bg1"/>
                </a:solidFill>
              </a:rPr>
              <a:t> </a:t>
            </a:r>
            <a:endParaRPr lang="sv-SE" sz="600" dirty="0">
              <a:solidFill>
                <a:schemeClr val="bg1"/>
              </a:solidFill>
              <a:latin typeface="+mn-lt"/>
            </a:endParaRPr>
          </a:p>
        </p:txBody>
      </p:sp>
      <p:pic>
        <p:nvPicPr>
          <p:cNvPr id="1026" name="Picture 2" descr="Bildresultat för fpt colostrum disease calv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3002591"/>
            <a:ext cx="4752528" cy="2985564"/>
          </a:xfrm>
          <a:prstGeom prst="rect">
            <a:avLst/>
          </a:prstGeom>
          <a:noFill/>
          <a:extLst>
            <a:ext uri="{909E8E84-426E-40DD-AFC4-6F175D3DCCD1}">
              <a14:hiddenFill xmlns:a14="http://schemas.microsoft.com/office/drawing/2010/main">
                <a:solidFill>
                  <a:srgbClr val="FFFFFF"/>
                </a:solidFill>
              </a14:hiddenFill>
            </a:ext>
          </a:extLst>
        </p:spPr>
      </p:pic>
      <p:sp>
        <p:nvSpPr>
          <p:cNvPr id="22" name="textruta 21"/>
          <p:cNvSpPr txBox="1"/>
          <p:nvPr/>
        </p:nvSpPr>
        <p:spPr>
          <a:xfrm>
            <a:off x="1043608" y="6168864"/>
            <a:ext cx="4032448" cy="276999"/>
          </a:xfrm>
          <a:prstGeom prst="rect">
            <a:avLst/>
          </a:prstGeom>
          <a:noFill/>
        </p:spPr>
        <p:txBody>
          <a:bodyPr wrap="square" rtlCol="0">
            <a:spAutoFit/>
          </a:bodyPr>
          <a:lstStyle/>
          <a:p>
            <a:r>
              <a:rPr lang="en-US" sz="1200" dirty="0"/>
              <a:t> National Dairy Heifer Evaluation Project, NAHMS, 1992</a:t>
            </a:r>
            <a:endParaRPr lang="sv-SE" sz="1200" dirty="0"/>
          </a:p>
        </p:txBody>
      </p:sp>
      <p:sp>
        <p:nvSpPr>
          <p:cNvPr id="2" name="Höger klammerparentes 1">
            <a:extLst>
              <a:ext uri="{FF2B5EF4-FFF2-40B4-BE49-F238E27FC236}">
                <a16:creationId xmlns:a16="http://schemas.microsoft.com/office/drawing/2014/main" id="{EC93FE90-1C5D-4E0F-A468-043FC40F91CB}"/>
              </a:ext>
            </a:extLst>
          </p:cNvPr>
          <p:cNvSpPr/>
          <p:nvPr/>
        </p:nvSpPr>
        <p:spPr>
          <a:xfrm>
            <a:off x="4860032" y="4164288"/>
            <a:ext cx="936104" cy="848888"/>
          </a:xfrm>
          <a:prstGeom prst="rightBrace">
            <a:avLst/>
          </a:pr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
        <p:nvSpPr>
          <p:cNvPr id="3" name="textruta 2">
            <a:extLst>
              <a:ext uri="{FF2B5EF4-FFF2-40B4-BE49-F238E27FC236}">
                <a16:creationId xmlns:a16="http://schemas.microsoft.com/office/drawing/2014/main" id="{092D1305-94F9-477B-B840-0A69D26D0A1D}"/>
              </a:ext>
            </a:extLst>
          </p:cNvPr>
          <p:cNvSpPr txBox="1"/>
          <p:nvPr/>
        </p:nvSpPr>
        <p:spPr>
          <a:xfrm>
            <a:off x="5786009" y="4296344"/>
            <a:ext cx="1246834" cy="584775"/>
          </a:xfrm>
          <a:prstGeom prst="rect">
            <a:avLst/>
          </a:prstGeom>
          <a:noFill/>
        </p:spPr>
        <p:txBody>
          <a:bodyPr wrap="square" rtlCol="0">
            <a:spAutoFit/>
          </a:bodyPr>
          <a:lstStyle/>
          <a:p>
            <a:r>
              <a:rPr lang="sv-SE" sz="1600" dirty="0">
                <a:solidFill>
                  <a:srgbClr val="FF0000"/>
                </a:solidFill>
              </a:rPr>
              <a:t>Fördubblad dödlighet</a:t>
            </a:r>
          </a:p>
        </p:txBody>
      </p:sp>
    </p:spTree>
    <p:extLst>
      <p:ext uri="{BB962C8B-B14F-4D97-AF65-F5344CB8AC3E}">
        <p14:creationId xmlns:p14="http://schemas.microsoft.com/office/powerpoint/2010/main" val="2462673594"/>
      </p:ext>
    </p:extLst>
  </p:cSld>
  <p:clrMapOvr>
    <a:masterClrMapping/>
  </p:clrMapOvr>
</p:sld>
</file>

<file path=ppt/theme/theme1.xml><?xml version="1.0" encoding="utf-8"?>
<a:theme xmlns:a="http://schemas.openxmlformats.org/drawingml/2006/main" name="Ny PowerPoint mall oktober 13-typsnitt 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mall-VXA-2016.pptx" id="{A698613C-C861-4765-9DAE-065FDDBC741C}" vid="{ABDBC8C7-508B-46A9-BB03-95ED7C54743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C7B3889D3EF9D4698150D76141CDA69" ma:contentTypeVersion="" ma:contentTypeDescription="Skapa ett nytt dokument." ma:contentTypeScope="" ma:versionID="e2f037b47c4635a9cd0acb0043695fa0">
  <xsd:schema xmlns:xsd="http://www.w3.org/2001/XMLSchema" xmlns:xs="http://www.w3.org/2001/XMLSchema" xmlns:p="http://schemas.microsoft.com/office/2006/metadata/properties" targetNamespace="http://schemas.microsoft.com/office/2006/metadata/properties" ma:root="true" ma:fieldsID="ff3654e92092296d9e97a078a1cafb1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88A629-D1DC-4555-B8DA-E6CAB239EAD5}">
  <ds:schemaRefs>
    <ds:schemaRef ds:uri="http://schemas.microsoft.com/sharepoint/v3/contenttype/forms"/>
  </ds:schemaRefs>
</ds:datastoreItem>
</file>

<file path=customXml/itemProps2.xml><?xml version="1.0" encoding="utf-8"?>
<ds:datastoreItem xmlns:ds="http://schemas.openxmlformats.org/officeDocument/2006/customXml" ds:itemID="{8FB9E487-5163-453A-A44C-8B82BB2366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E274B5A-E8F7-4024-9EB9-CB741DEAE37B}">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Växa Sverige</Template>
  <TotalTime>47493</TotalTime>
  <Words>6451</Words>
  <Application>Microsoft Office PowerPoint</Application>
  <PresentationFormat>Bildspel på skärmen (4:3)</PresentationFormat>
  <Paragraphs>674</Paragraphs>
  <Slides>36</Slides>
  <Notes>35</Notes>
  <HiddenSlides>0</HiddenSlides>
  <MMClips>0</MMClips>
  <ScaleCrop>false</ScaleCrop>
  <HeadingPairs>
    <vt:vector size="4" baseType="variant">
      <vt:variant>
        <vt:lpstr>Tema</vt:lpstr>
      </vt:variant>
      <vt:variant>
        <vt:i4>1</vt:i4>
      </vt:variant>
      <vt:variant>
        <vt:lpstr>Bildrubriker</vt:lpstr>
      </vt:variant>
      <vt:variant>
        <vt:i4>36</vt:i4>
      </vt:variant>
    </vt:vector>
  </HeadingPairs>
  <TitlesOfParts>
    <vt:vector size="37" baseType="lpstr">
      <vt:lpstr>Ny PowerPoint mall oktober 13-typsnitt Arial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KoNet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 Duse</dc:creator>
  <cp:lastModifiedBy>Duse Anna</cp:lastModifiedBy>
  <cp:revision>290</cp:revision>
  <dcterms:created xsi:type="dcterms:W3CDTF">2017-08-24T08:30:29Z</dcterms:created>
  <dcterms:modified xsi:type="dcterms:W3CDTF">2018-03-09T06:21:49Z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0x010100BC7B3889D3EF9D4698150D76141CDA69</vt:lpwstr>
  </property>
</Properties>
</file>